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2"/>
  </p:notesMasterIdLst>
  <p:sldIdLst>
    <p:sldId id="256" r:id="rId2"/>
    <p:sldId id="410" r:id="rId3"/>
    <p:sldId id="499" r:id="rId4"/>
    <p:sldId id="411" r:id="rId5"/>
    <p:sldId id="407" r:id="rId6"/>
    <p:sldId id="260" r:id="rId7"/>
    <p:sldId id="408" r:id="rId8"/>
    <p:sldId id="386" r:id="rId9"/>
    <p:sldId id="395" r:id="rId10"/>
    <p:sldId id="422" r:id="rId11"/>
    <p:sldId id="388" r:id="rId12"/>
    <p:sldId id="423" r:id="rId13"/>
    <p:sldId id="424" r:id="rId14"/>
    <p:sldId id="426" r:id="rId15"/>
    <p:sldId id="435" r:id="rId16"/>
    <p:sldId id="436" r:id="rId17"/>
    <p:sldId id="437" r:id="rId18"/>
    <p:sldId id="438" r:id="rId19"/>
    <p:sldId id="439" r:id="rId20"/>
    <p:sldId id="440" r:id="rId21"/>
    <p:sldId id="442" r:id="rId22"/>
    <p:sldId id="441" r:id="rId23"/>
    <p:sldId id="443" r:id="rId24"/>
    <p:sldId id="444" r:id="rId25"/>
    <p:sldId id="445" r:id="rId26"/>
    <p:sldId id="446" r:id="rId27"/>
    <p:sldId id="505" r:id="rId28"/>
    <p:sldId id="504" r:id="rId29"/>
    <p:sldId id="509" r:id="rId30"/>
    <p:sldId id="511" r:id="rId31"/>
    <p:sldId id="510" r:id="rId32"/>
    <p:sldId id="512" r:id="rId33"/>
    <p:sldId id="513" r:id="rId34"/>
    <p:sldId id="447" r:id="rId35"/>
    <p:sldId id="538" r:id="rId36"/>
    <p:sldId id="540" r:id="rId37"/>
    <p:sldId id="295" r:id="rId38"/>
    <p:sldId id="409" r:id="rId39"/>
    <p:sldId id="416" r:id="rId40"/>
    <p:sldId id="418" r:id="rId41"/>
    <p:sldId id="449" r:id="rId42"/>
    <p:sldId id="500" r:id="rId43"/>
    <p:sldId id="515" r:id="rId44"/>
    <p:sldId id="516" r:id="rId45"/>
    <p:sldId id="517" r:id="rId46"/>
    <p:sldId id="518" r:id="rId47"/>
    <p:sldId id="519" r:id="rId48"/>
    <p:sldId id="520" r:id="rId49"/>
    <p:sldId id="521" r:id="rId50"/>
    <p:sldId id="522" r:id="rId51"/>
    <p:sldId id="523" r:id="rId52"/>
    <p:sldId id="526" r:id="rId53"/>
    <p:sldId id="529" r:id="rId54"/>
    <p:sldId id="530" r:id="rId55"/>
    <p:sldId id="531" r:id="rId56"/>
    <p:sldId id="533" r:id="rId57"/>
    <p:sldId id="528" r:id="rId58"/>
    <p:sldId id="524" r:id="rId59"/>
    <p:sldId id="514" r:id="rId60"/>
    <p:sldId id="501" r:id="rId61"/>
    <p:sldId id="502" r:id="rId62"/>
    <p:sldId id="396" r:id="rId63"/>
    <p:sldId id="397" r:id="rId64"/>
    <p:sldId id="450" r:id="rId65"/>
    <p:sldId id="453" r:id="rId66"/>
    <p:sldId id="456" r:id="rId67"/>
    <p:sldId id="457" r:id="rId68"/>
    <p:sldId id="454" r:id="rId69"/>
    <p:sldId id="458" r:id="rId70"/>
    <p:sldId id="459" r:id="rId71"/>
    <p:sldId id="463" r:id="rId72"/>
    <p:sldId id="464" r:id="rId73"/>
    <p:sldId id="466" r:id="rId74"/>
    <p:sldId id="300" r:id="rId75"/>
    <p:sldId id="398" r:id="rId76"/>
    <p:sldId id="399" r:id="rId77"/>
    <p:sldId id="400" r:id="rId78"/>
    <p:sldId id="401" r:id="rId79"/>
    <p:sldId id="402" r:id="rId80"/>
    <p:sldId id="299" r:id="rId81"/>
    <p:sldId id="263" r:id="rId82"/>
    <p:sldId id="487" r:id="rId83"/>
    <p:sldId id="482" r:id="rId84"/>
    <p:sldId id="484" r:id="rId85"/>
    <p:sldId id="485" r:id="rId86"/>
    <p:sldId id="483" r:id="rId87"/>
    <p:sldId id="486" r:id="rId88"/>
    <p:sldId id="488" r:id="rId89"/>
    <p:sldId id="490" r:id="rId90"/>
    <p:sldId id="309" r:id="rId91"/>
    <p:sldId id="492" r:id="rId92"/>
    <p:sldId id="541" r:id="rId93"/>
    <p:sldId id="542" r:id="rId94"/>
    <p:sldId id="545" r:id="rId95"/>
    <p:sldId id="547" r:id="rId96"/>
    <p:sldId id="548" r:id="rId97"/>
    <p:sldId id="549" r:id="rId98"/>
    <p:sldId id="550" r:id="rId99"/>
    <p:sldId id="543" r:id="rId100"/>
    <p:sldId id="544" r:id="rId101"/>
  </p:sldIdLst>
  <p:sldSz cx="12192000" cy="6858000"/>
  <p:notesSz cx="6858000" cy="9144000"/>
  <p:embeddedFontLst>
    <p:embeddedFont>
      <p:font typeface="Corbel" panose="020B0503020204020204" pitchFamily="34" charset="0"/>
      <p:regular r:id="rId103"/>
      <p:bold r:id="rId104"/>
      <p:italic r:id="rId105"/>
      <p:boldItalic r:id="rId106"/>
    </p:embeddedFont>
    <p:embeddedFont>
      <p:font typeface="Lato" panose="020F0502020204030203" pitchFamily="34" charset="0"/>
      <p:regular r:id="rId107"/>
      <p:bold r:id="rId108"/>
      <p:italic r:id="rId109"/>
      <p:boldItalic r:id="rId110"/>
    </p:embeddedFont>
    <p:embeddedFont>
      <p:font typeface="Segoe UI Historic" panose="020B0502040204020203" pitchFamily="34" charset="0"/>
      <p:regular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8" roundtripDataSignature="AMtx7mhc6Eg2tVwQwtZTTuqC7G/Jjmyu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0"/>
    <a:srgbClr val="781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5000" autoAdjust="0"/>
  </p:normalViewPr>
  <p:slideViewPr>
    <p:cSldViewPr snapToGrid="0">
      <p:cViewPr varScale="1">
        <p:scale>
          <a:sx n="52" d="100"/>
          <a:sy n="52"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91"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9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88"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9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66481-9D4B-4BF0-A7D7-B9DB7D9711F7}" type="doc">
      <dgm:prSet loTypeId="urn:microsoft.com/office/officeart/2005/8/layout/process1" loCatId="process" qsTypeId="urn:microsoft.com/office/officeart/2005/8/quickstyle/simple1" qsCatId="simple" csTypeId="urn:microsoft.com/office/officeart/2005/8/colors/colorful1" csCatId="colorful" phldr="1"/>
      <dgm:spPr/>
    </dgm:pt>
    <dgm:pt modelId="{42AB7809-E203-44DA-B501-9A79A55DBCCC}">
      <dgm:prSet phldrT="[Texto]"/>
      <dgm:spPr/>
      <dgm:t>
        <a:bodyPr/>
        <a:lstStyle/>
        <a:p>
          <a:r>
            <a:rPr lang="es-CO"/>
            <a:t>Diseño</a:t>
          </a:r>
          <a:endParaRPr lang="es-CO" dirty="0"/>
        </a:p>
      </dgm:t>
    </dgm:pt>
    <dgm:pt modelId="{869EB790-2C49-41EB-A489-C3B4E547B549}" type="parTrans" cxnId="{9B386332-CFD3-4BAF-9899-D5F790900067}">
      <dgm:prSet/>
      <dgm:spPr/>
      <dgm:t>
        <a:bodyPr/>
        <a:lstStyle/>
        <a:p>
          <a:endParaRPr lang="es-CO"/>
        </a:p>
      </dgm:t>
    </dgm:pt>
    <dgm:pt modelId="{DB3700B5-D4E6-4A5A-832F-9D6FC7A539D7}" type="sibTrans" cxnId="{9B386332-CFD3-4BAF-9899-D5F790900067}">
      <dgm:prSet/>
      <dgm:spPr/>
      <dgm:t>
        <a:bodyPr/>
        <a:lstStyle/>
        <a:p>
          <a:endParaRPr lang="es-CO"/>
        </a:p>
      </dgm:t>
    </dgm:pt>
    <dgm:pt modelId="{1E507A63-F561-443D-B668-944D7889906F}">
      <dgm:prSet phldrT="[Texto]"/>
      <dgm:spPr/>
      <dgm:t>
        <a:bodyPr/>
        <a:lstStyle/>
        <a:p>
          <a:r>
            <a:rPr lang="es-CO" dirty="0"/>
            <a:t>Licencias</a:t>
          </a:r>
        </a:p>
      </dgm:t>
    </dgm:pt>
    <dgm:pt modelId="{07AAB306-5C0A-497B-A087-E93967119BB5}" type="parTrans" cxnId="{FA6433D6-EBBD-4D66-AFBE-4B5F86B4EDAE}">
      <dgm:prSet/>
      <dgm:spPr/>
      <dgm:t>
        <a:bodyPr/>
        <a:lstStyle/>
        <a:p>
          <a:endParaRPr lang="es-CO"/>
        </a:p>
      </dgm:t>
    </dgm:pt>
    <dgm:pt modelId="{14125A37-7FBA-4224-AEF8-3FBEEE612CBC}" type="sibTrans" cxnId="{FA6433D6-EBBD-4D66-AFBE-4B5F86B4EDAE}">
      <dgm:prSet/>
      <dgm:spPr/>
      <dgm:t>
        <a:bodyPr/>
        <a:lstStyle/>
        <a:p>
          <a:endParaRPr lang="es-CO"/>
        </a:p>
      </dgm:t>
    </dgm:pt>
    <dgm:pt modelId="{FD296C56-5555-4519-A23C-E79661925083}">
      <dgm:prSet phldrT="[Texto]"/>
      <dgm:spPr/>
      <dgm:t>
        <a:bodyPr/>
        <a:lstStyle/>
        <a:p>
          <a:r>
            <a:rPr lang="es-CO" dirty="0"/>
            <a:t>Compras</a:t>
          </a:r>
        </a:p>
      </dgm:t>
    </dgm:pt>
    <dgm:pt modelId="{899B440C-2DF3-4FC2-93C9-15228F5C46A6}" type="parTrans" cxnId="{B980ED68-00C5-4C9A-960F-44571969BC16}">
      <dgm:prSet/>
      <dgm:spPr/>
      <dgm:t>
        <a:bodyPr/>
        <a:lstStyle/>
        <a:p>
          <a:endParaRPr lang="es-CO"/>
        </a:p>
      </dgm:t>
    </dgm:pt>
    <dgm:pt modelId="{71E686EB-DF5C-4D5A-8675-C55C5EB76590}" type="sibTrans" cxnId="{B980ED68-00C5-4C9A-960F-44571969BC16}">
      <dgm:prSet/>
      <dgm:spPr/>
      <dgm:t>
        <a:bodyPr/>
        <a:lstStyle/>
        <a:p>
          <a:endParaRPr lang="es-CO"/>
        </a:p>
      </dgm:t>
    </dgm:pt>
    <dgm:pt modelId="{713B11E5-C4BA-4EC7-8F09-A30591C790D5}">
      <dgm:prSet phldrT="[Texto]"/>
      <dgm:spPr/>
      <dgm:t>
        <a:bodyPr/>
        <a:lstStyle/>
        <a:p>
          <a:r>
            <a:rPr lang="es-CO" dirty="0"/>
            <a:t>Construcción</a:t>
          </a:r>
        </a:p>
      </dgm:t>
    </dgm:pt>
    <dgm:pt modelId="{ADA071BB-4B23-4EB1-B0E7-3B96A1B83F5E}" type="parTrans" cxnId="{8841C152-7FEF-4A0A-87FB-6B95047C2232}">
      <dgm:prSet/>
      <dgm:spPr/>
      <dgm:t>
        <a:bodyPr/>
        <a:lstStyle/>
        <a:p>
          <a:endParaRPr lang="es-CO"/>
        </a:p>
      </dgm:t>
    </dgm:pt>
    <dgm:pt modelId="{02D4BA00-EB6A-4609-BC3A-66ACA9AC1600}" type="sibTrans" cxnId="{8841C152-7FEF-4A0A-87FB-6B95047C2232}">
      <dgm:prSet/>
      <dgm:spPr/>
      <dgm:t>
        <a:bodyPr/>
        <a:lstStyle/>
        <a:p>
          <a:endParaRPr lang="es-CO"/>
        </a:p>
      </dgm:t>
    </dgm:pt>
    <dgm:pt modelId="{F36C0CFC-F6D4-4D7E-99C7-D7C6C1F6CD00}">
      <dgm:prSet phldrT="[Texto]"/>
      <dgm:spPr/>
      <dgm:t>
        <a:bodyPr/>
        <a:lstStyle/>
        <a:p>
          <a:r>
            <a:rPr lang="es-CO" dirty="0"/>
            <a:t>Ventas</a:t>
          </a:r>
        </a:p>
      </dgm:t>
    </dgm:pt>
    <dgm:pt modelId="{FAA62412-EA07-4449-917C-2E53C4E04AA0}" type="parTrans" cxnId="{65E942E9-BD2E-421E-96B2-D832DDBC0CA3}">
      <dgm:prSet/>
      <dgm:spPr/>
      <dgm:t>
        <a:bodyPr/>
        <a:lstStyle/>
        <a:p>
          <a:endParaRPr lang="es-CO"/>
        </a:p>
      </dgm:t>
    </dgm:pt>
    <dgm:pt modelId="{2A463FC4-A988-459B-83F2-8C83EC641001}" type="sibTrans" cxnId="{65E942E9-BD2E-421E-96B2-D832DDBC0CA3}">
      <dgm:prSet/>
      <dgm:spPr/>
      <dgm:t>
        <a:bodyPr/>
        <a:lstStyle/>
        <a:p>
          <a:endParaRPr lang="es-CO"/>
        </a:p>
      </dgm:t>
    </dgm:pt>
    <dgm:pt modelId="{7AF1903C-0E53-4AAE-AB5E-AE26EFB53FFE}">
      <dgm:prSet phldrT="[Texto]"/>
      <dgm:spPr/>
      <dgm:t>
        <a:bodyPr/>
        <a:lstStyle/>
        <a:p>
          <a:r>
            <a:rPr lang="es-CO" dirty="0"/>
            <a:t>Entrega</a:t>
          </a:r>
        </a:p>
      </dgm:t>
    </dgm:pt>
    <dgm:pt modelId="{55003AA0-7D51-4EAF-8503-B2DBC8158C30}" type="parTrans" cxnId="{6BA708C6-C924-43F0-A078-C05E9BA0B04B}">
      <dgm:prSet/>
      <dgm:spPr/>
      <dgm:t>
        <a:bodyPr/>
        <a:lstStyle/>
        <a:p>
          <a:endParaRPr lang="es-CO"/>
        </a:p>
      </dgm:t>
    </dgm:pt>
    <dgm:pt modelId="{7A62A1FA-70A1-4609-A427-56A4F0B0DD0C}" type="sibTrans" cxnId="{6BA708C6-C924-43F0-A078-C05E9BA0B04B}">
      <dgm:prSet/>
      <dgm:spPr/>
      <dgm:t>
        <a:bodyPr/>
        <a:lstStyle/>
        <a:p>
          <a:endParaRPr lang="es-CO"/>
        </a:p>
      </dgm:t>
    </dgm:pt>
    <dgm:pt modelId="{5FA7C4EC-B0CB-4C5E-958B-7AB5308F3267}">
      <dgm:prSet phldrT="[Texto]"/>
      <dgm:spPr/>
      <dgm:t>
        <a:bodyPr/>
        <a:lstStyle/>
        <a:p>
          <a:r>
            <a:rPr lang="es-CO" dirty="0"/>
            <a:t>Posventa</a:t>
          </a:r>
        </a:p>
      </dgm:t>
    </dgm:pt>
    <dgm:pt modelId="{8CEE6AA2-81DC-441B-B1DC-F74C32ABC9FB}" type="parTrans" cxnId="{35C4D41F-BA97-4FF6-979E-8A4851E0B760}">
      <dgm:prSet/>
      <dgm:spPr/>
      <dgm:t>
        <a:bodyPr/>
        <a:lstStyle/>
        <a:p>
          <a:endParaRPr lang="es-CO"/>
        </a:p>
      </dgm:t>
    </dgm:pt>
    <dgm:pt modelId="{0FCCCF48-6FFC-4455-BE09-CD2F8155F455}" type="sibTrans" cxnId="{35C4D41F-BA97-4FF6-979E-8A4851E0B760}">
      <dgm:prSet/>
      <dgm:spPr/>
      <dgm:t>
        <a:bodyPr/>
        <a:lstStyle/>
        <a:p>
          <a:endParaRPr lang="es-CO"/>
        </a:p>
      </dgm:t>
    </dgm:pt>
    <dgm:pt modelId="{2026AE54-5894-4A7D-A97D-822916C9ED0A}" type="pres">
      <dgm:prSet presAssocID="{2C466481-9D4B-4BF0-A7D7-B9DB7D9711F7}" presName="Name0" presStyleCnt="0">
        <dgm:presLayoutVars>
          <dgm:dir/>
          <dgm:resizeHandles val="exact"/>
        </dgm:presLayoutVars>
      </dgm:prSet>
      <dgm:spPr/>
    </dgm:pt>
    <dgm:pt modelId="{A16B1462-E67A-482D-BEFD-B24222213EA3}" type="pres">
      <dgm:prSet presAssocID="{42AB7809-E203-44DA-B501-9A79A55DBCCC}" presName="node" presStyleLbl="node1" presStyleIdx="0" presStyleCnt="7">
        <dgm:presLayoutVars>
          <dgm:bulletEnabled val="1"/>
        </dgm:presLayoutVars>
      </dgm:prSet>
      <dgm:spPr/>
    </dgm:pt>
    <dgm:pt modelId="{9BDA79BB-968C-48A4-8A8B-4BE25F1BDB74}" type="pres">
      <dgm:prSet presAssocID="{DB3700B5-D4E6-4A5A-832F-9D6FC7A539D7}" presName="sibTrans" presStyleLbl="sibTrans2D1" presStyleIdx="0" presStyleCnt="6"/>
      <dgm:spPr/>
    </dgm:pt>
    <dgm:pt modelId="{F9BEB2A0-A740-4E2D-999D-70AAD1D5309F}" type="pres">
      <dgm:prSet presAssocID="{DB3700B5-D4E6-4A5A-832F-9D6FC7A539D7}" presName="connectorText" presStyleLbl="sibTrans2D1" presStyleIdx="0" presStyleCnt="6"/>
      <dgm:spPr/>
    </dgm:pt>
    <dgm:pt modelId="{30059BEB-F112-45BF-BB01-59C07A9BDE95}" type="pres">
      <dgm:prSet presAssocID="{1E507A63-F561-443D-B668-944D7889906F}" presName="node" presStyleLbl="node1" presStyleIdx="1" presStyleCnt="7">
        <dgm:presLayoutVars>
          <dgm:bulletEnabled val="1"/>
        </dgm:presLayoutVars>
      </dgm:prSet>
      <dgm:spPr/>
    </dgm:pt>
    <dgm:pt modelId="{24D9F690-2076-441A-8D60-17535C84C469}" type="pres">
      <dgm:prSet presAssocID="{14125A37-7FBA-4224-AEF8-3FBEEE612CBC}" presName="sibTrans" presStyleLbl="sibTrans2D1" presStyleIdx="1" presStyleCnt="6"/>
      <dgm:spPr/>
    </dgm:pt>
    <dgm:pt modelId="{EBE1DD52-97F2-4271-829D-3C70D58A4080}" type="pres">
      <dgm:prSet presAssocID="{14125A37-7FBA-4224-AEF8-3FBEEE612CBC}" presName="connectorText" presStyleLbl="sibTrans2D1" presStyleIdx="1" presStyleCnt="6"/>
      <dgm:spPr/>
    </dgm:pt>
    <dgm:pt modelId="{0D2E3DEF-18B6-4FA2-A840-F0BD61BFF958}" type="pres">
      <dgm:prSet presAssocID="{FD296C56-5555-4519-A23C-E79661925083}" presName="node" presStyleLbl="node1" presStyleIdx="2" presStyleCnt="7">
        <dgm:presLayoutVars>
          <dgm:bulletEnabled val="1"/>
        </dgm:presLayoutVars>
      </dgm:prSet>
      <dgm:spPr/>
    </dgm:pt>
    <dgm:pt modelId="{E6F3F8B6-71EC-410E-B9C0-758C114B28BE}" type="pres">
      <dgm:prSet presAssocID="{71E686EB-DF5C-4D5A-8675-C55C5EB76590}" presName="sibTrans" presStyleLbl="sibTrans2D1" presStyleIdx="2" presStyleCnt="6"/>
      <dgm:spPr/>
    </dgm:pt>
    <dgm:pt modelId="{303E9B29-8386-4367-9044-704CFC032F0A}" type="pres">
      <dgm:prSet presAssocID="{71E686EB-DF5C-4D5A-8675-C55C5EB76590}" presName="connectorText" presStyleLbl="sibTrans2D1" presStyleIdx="2" presStyleCnt="6"/>
      <dgm:spPr/>
    </dgm:pt>
    <dgm:pt modelId="{C9139AB5-C320-4500-B4C9-7263C57BCC46}" type="pres">
      <dgm:prSet presAssocID="{713B11E5-C4BA-4EC7-8F09-A30591C790D5}" presName="node" presStyleLbl="node1" presStyleIdx="3" presStyleCnt="7">
        <dgm:presLayoutVars>
          <dgm:bulletEnabled val="1"/>
        </dgm:presLayoutVars>
      </dgm:prSet>
      <dgm:spPr/>
    </dgm:pt>
    <dgm:pt modelId="{F93E48DA-B066-4546-95A7-6B34860B1F40}" type="pres">
      <dgm:prSet presAssocID="{02D4BA00-EB6A-4609-BC3A-66ACA9AC1600}" presName="sibTrans" presStyleLbl="sibTrans2D1" presStyleIdx="3" presStyleCnt="6"/>
      <dgm:spPr/>
    </dgm:pt>
    <dgm:pt modelId="{42CA71B2-1690-4ECD-B052-74A02EFCC3EA}" type="pres">
      <dgm:prSet presAssocID="{02D4BA00-EB6A-4609-BC3A-66ACA9AC1600}" presName="connectorText" presStyleLbl="sibTrans2D1" presStyleIdx="3" presStyleCnt="6"/>
      <dgm:spPr/>
    </dgm:pt>
    <dgm:pt modelId="{B815FE3C-320B-45B7-BF5F-0662DF702EA6}" type="pres">
      <dgm:prSet presAssocID="{F36C0CFC-F6D4-4D7E-99C7-D7C6C1F6CD00}" presName="node" presStyleLbl="node1" presStyleIdx="4" presStyleCnt="7">
        <dgm:presLayoutVars>
          <dgm:bulletEnabled val="1"/>
        </dgm:presLayoutVars>
      </dgm:prSet>
      <dgm:spPr/>
    </dgm:pt>
    <dgm:pt modelId="{9C30B3F3-00A0-4E4D-9182-FBC1BEBC22B7}" type="pres">
      <dgm:prSet presAssocID="{2A463FC4-A988-459B-83F2-8C83EC641001}" presName="sibTrans" presStyleLbl="sibTrans2D1" presStyleIdx="4" presStyleCnt="6"/>
      <dgm:spPr/>
    </dgm:pt>
    <dgm:pt modelId="{F58289F4-338B-49F4-871B-10AEA24858CD}" type="pres">
      <dgm:prSet presAssocID="{2A463FC4-A988-459B-83F2-8C83EC641001}" presName="connectorText" presStyleLbl="sibTrans2D1" presStyleIdx="4" presStyleCnt="6"/>
      <dgm:spPr/>
    </dgm:pt>
    <dgm:pt modelId="{02A69012-69AA-4A8E-9460-C4BCD8921E00}" type="pres">
      <dgm:prSet presAssocID="{7AF1903C-0E53-4AAE-AB5E-AE26EFB53FFE}" presName="node" presStyleLbl="node1" presStyleIdx="5" presStyleCnt="7">
        <dgm:presLayoutVars>
          <dgm:bulletEnabled val="1"/>
        </dgm:presLayoutVars>
      </dgm:prSet>
      <dgm:spPr/>
    </dgm:pt>
    <dgm:pt modelId="{49D4FA89-49D7-4770-8991-6866BDB65322}" type="pres">
      <dgm:prSet presAssocID="{7A62A1FA-70A1-4609-A427-56A4F0B0DD0C}" presName="sibTrans" presStyleLbl="sibTrans2D1" presStyleIdx="5" presStyleCnt="6"/>
      <dgm:spPr/>
    </dgm:pt>
    <dgm:pt modelId="{234B8E2A-3F5A-4319-B1B3-0DB6BD04ADFA}" type="pres">
      <dgm:prSet presAssocID="{7A62A1FA-70A1-4609-A427-56A4F0B0DD0C}" presName="connectorText" presStyleLbl="sibTrans2D1" presStyleIdx="5" presStyleCnt="6"/>
      <dgm:spPr/>
    </dgm:pt>
    <dgm:pt modelId="{7CC3E7CD-35F9-4547-8817-7E988CEDE888}" type="pres">
      <dgm:prSet presAssocID="{5FA7C4EC-B0CB-4C5E-958B-7AB5308F3267}" presName="node" presStyleLbl="node1" presStyleIdx="6" presStyleCnt="7">
        <dgm:presLayoutVars>
          <dgm:bulletEnabled val="1"/>
        </dgm:presLayoutVars>
      </dgm:prSet>
      <dgm:spPr/>
    </dgm:pt>
  </dgm:ptLst>
  <dgm:cxnLst>
    <dgm:cxn modelId="{35C4D41F-BA97-4FF6-979E-8A4851E0B760}" srcId="{2C466481-9D4B-4BF0-A7D7-B9DB7D9711F7}" destId="{5FA7C4EC-B0CB-4C5E-958B-7AB5308F3267}" srcOrd="6" destOrd="0" parTransId="{8CEE6AA2-81DC-441B-B1DC-F74C32ABC9FB}" sibTransId="{0FCCCF48-6FFC-4455-BE09-CD2F8155F455}"/>
    <dgm:cxn modelId="{DE3A0F2C-9613-45F0-BEF4-EC8504FE0591}" type="presOf" srcId="{71E686EB-DF5C-4D5A-8675-C55C5EB76590}" destId="{303E9B29-8386-4367-9044-704CFC032F0A}" srcOrd="1" destOrd="0" presId="urn:microsoft.com/office/officeart/2005/8/layout/process1"/>
    <dgm:cxn modelId="{9B45C731-422C-4706-ABC7-B5E04BAC705C}" type="presOf" srcId="{7A62A1FA-70A1-4609-A427-56A4F0B0DD0C}" destId="{234B8E2A-3F5A-4319-B1B3-0DB6BD04ADFA}" srcOrd="1" destOrd="0" presId="urn:microsoft.com/office/officeart/2005/8/layout/process1"/>
    <dgm:cxn modelId="{411AD731-696C-438A-82F4-C0C76932B63C}" type="presOf" srcId="{FD296C56-5555-4519-A23C-E79661925083}" destId="{0D2E3DEF-18B6-4FA2-A840-F0BD61BFF958}" srcOrd="0" destOrd="0" presId="urn:microsoft.com/office/officeart/2005/8/layout/process1"/>
    <dgm:cxn modelId="{9B386332-CFD3-4BAF-9899-D5F790900067}" srcId="{2C466481-9D4B-4BF0-A7D7-B9DB7D9711F7}" destId="{42AB7809-E203-44DA-B501-9A79A55DBCCC}" srcOrd="0" destOrd="0" parTransId="{869EB790-2C49-41EB-A489-C3B4E547B549}" sibTransId="{DB3700B5-D4E6-4A5A-832F-9D6FC7A539D7}"/>
    <dgm:cxn modelId="{154C6937-2C8C-4FEA-8962-9772052A02CE}" type="presOf" srcId="{DB3700B5-D4E6-4A5A-832F-9D6FC7A539D7}" destId="{9BDA79BB-968C-48A4-8A8B-4BE25F1BDB74}" srcOrd="0" destOrd="0" presId="urn:microsoft.com/office/officeart/2005/8/layout/process1"/>
    <dgm:cxn modelId="{BF038F3E-AAC5-4EF8-9572-BB4F2F1A3F51}" type="presOf" srcId="{14125A37-7FBA-4224-AEF8-3FBEEE612CBC}" destId="{24D9F690-2076-441A-8D60-17535C84C469}" srcOrd="0" destOrd="0" presId="urn:microsoft.com/office/officeart/2005/8/layout/process1"/>
    <dgm:cxn modelId="{59DF825F-27C2-4F32-8CE5-1346FE6E6F1A}" type="presOf" srcId="{2A463FC4-A988-459B-83F2-8C83EC641001}" destId="{9C30B3F3-00A0-4E4D-9182-FBC1BEBC22B7}" srcOrd="0" destOrd="0" presId="urn:microsoft.com/office/officeart/2005/8/layout/process1"/>
    <dgm:cxn modelId="{AE26BD68-0054-4736-9949-02E22179D9CE}" type="presOf" srcId="{7AF1903C-0E53-4AAE-AB5E-AE26EFB53FFE}" destId="{02A69012-69AA-4A8E-9460-C4BCD8921E00}" srcOrd="0" destOrd="0" presId="urn:microsoft.com/office/officeart/2005/8/layout/process1"/>
    <dgm:cxn modelId="{B980ED68-00C5-4C9A-960F-44571969BC16}" srcId="{2C466481-9D4B-4BF0-A7D7-B9DB7D9711F7}" destId="{FD296C56-5555-4519-A23C-E79661925083}" srcOrd="2" destOrd="0" parTransId="{899B440C-2DF3-4FC2-93C9-15228F5C46A6}" sibTransId="{71E686EB-DF5C-4D5A-8675-C55C5EB76590}"/>
    <dgm:cxn modelId="{4C4B2D6E-B0D5-49FA-BC82-9BFF5889F5AF}" type="presOf" srcId="{F36C0CFC-F6D4-4D7E-99C7-D7C6C1F6CD00}" destId="{B815FE3C-320B-45B7-BF5F-0662DF702EA6}" srcOrd="0" destOrd="0" presId="urn:microsoft.com/office/officeart/2005/8/layout/process1"/>
    <dgm:cxn modelId="{8841C152-7FEF-4A0A-87FB-6B95047C2232}" srcId="{2C466481-9D4B-4BF0-A7D7-B9DB7D9711F7}" destId="{713B11E5-C4BA-4EC7-8F09-A30591C790D5}" srcOrd="3" destOrd="0" parTransId="{ADA071BB-4B23-4EB1-B0E7-3B96A1B83F5E}" sibTransId="{02D4BA00-EB6A-4609-BC3A-66ACA9AC1600}"/>
    <dgm:cxn modelId="{21F83E8A-4DCE-45DC-9BCD-5244C1B11D9F}" type="presOf" srcId="{5FA7C4EC-B0CB-4C5E-958B-7AB5308F3267}" destId="{7CC3E7CD-35F9-4547-8817-7E988CEDE888}" srcOrd="0" destOrd="0" presId="urn:microsoft.com/office/officeart/2005/8/layout/process1"/>
    <dgm:cxn modelId="{000E5490-DD29-47E5-A84E-DCEEFEC7F7F8}" type="presOf" srcId="{42AB7809-E203-44DA-B501-9A79A55DBCCC}" destId="{A16B1462-E67A-482D-BEFD-B24222213EA3}" srcOrd="0" destOrd="0" presId="urn:microsoft.com/office/officeart/2005/8/layout/process1"/>
    <dgm:cxn modelId="{C2F46298-6DB8-465D-B77C-BD85169DA6D0}" type="presOf" srcId="{2C466481-9D4B-4BF0-A7D7-B9DB7D9711F7}" destId="{2026AE54-5894-4A7D-A97D-822916C9ED0A}" srcOrd="0" destOrd="0" presId="urn:microsoft.com/office/officeart/2005/8/layout/process1"/>
    <dgm:cxn modelId="{90743CA0-BF53-4397-85F8-ABDA474C3235}" type="presOf" srcId="{1E507A63-F561-443D-B668-944D7889906F}" destId="{30059BEB-F112-45BF-BB01-59C07A9BDE95}" srcOrd="0" destOrd="0" presId="urn:microsoft.com/office/officeart/2005/8/layout/process1"/>
    <dgm:cxn modelId="{A63A31A1-8BB7-4A34-A2E7-629EE98A18CC}" type="presOf" srcId="{713B11E5-C4BA-4EC7-8F09-A30591C790D5}" destId="{C9139AB5-C320-4500-B4C9-7263C57BCC46}" srcOrd="0" destOrd="0" presId="urn:microsoft.com/office/officeart/2005/8/layout/process1"/>
    <dgm:cxn modelId="{7189F9AA-4F79-4214-B456-40B69224F266}" type="presOf" srcId="{7A62A1FA-70A1-4609-A427-56A4F0B0DD0C}" destId="{49D4FA89-49D7-4770-8991-6866BDB65322}" srcOrd="0" destOrd="0" presId="urn:microsoft.com/office/officeart/2005/8/layout/process1"/>
    <dgm:cxn modelId="{9742EDAC-3E35-4046-9F22-BB4D4AE0EED9}" type="presOf" srcId="{14125A37-7FBA-4224-AEF8-3FBEEE612CBC}" destId="{EBE1DD52-97F2-4271-829D-3C70D58A4080}" srcOrd="1" destOrd="0" presId="urn:microsoft.com/office/officeart/2005/8/layout/process1"/>
    <dgm:cxn modelId="{8345DEB4-7508-4F5C-8B8E-E9EE6D602D4A}" type="presOf" srcId="{DB3700B5-D4E6-4A5A-832F-9D6FC7A539D7}" destId="{F9BEB2A0-A740-4E2D-999D-70AAD1D5309F}" srcOrd="1" destOrd="0" presId="urn:microsoft.com/office/officeart/2005/8/layout/process1"/>
    <dgm:cxn modelId="{EF0ADBB6-6B69-4207-B58D-5479EB336EBC}" type="presOf" srcId="{02D4BA00-EB6A-4609-BC3A-66ACA9AC1600}" destId="{F93E48DA-B066-4546-95A7-6B34860B1F40}" srcOrd="0" destOrd="0" presId="urn:microsoft.com/office/officeart/2005/8/layout/process1"/>
    <dgm:cxn modelId="{6BA708C6-C924-43F0-A078-C05E9BA0B04B}" srcId="{2C466481-9D4B-4BF0-A7D7-B9DB7D9711F7}" destId="{7AF1903C-0E53-4AAE-AB5E-AE26EFB53FFE}" srcOrd="5" destOrd="0" parTransId="{55003AA0-7D51-4EAF-8503-B2DBC8158C30}" sibTransId="{7A62A1FA-70A1-4609-A427-56A4F0B0DD0C}"/>
    <dgm:cxn modelId="{FA6433D6-EBBD-4D66-AFBE-4B5F86B4EDAE}" srcId="{2C466481-9D4B-4BF0-A7D7-B9DB7D9711F7}" destId="{1E507A63-F561-443D-B668-944D7889906F}" srcOrd="1" destOrd="0" parTransId="{07AAB306-5C0A-497B-A087-E93967119BB5}" sibTransId="{14125A37-7FBA-4224-AEF8-3FBEEE612CBC}"/>
    <dgm:cxn modelId="{B07166DE-D57E-4290-AEEF-E42D52871300}" type="presOf" srcId="{71E686EB-DF5C-4D5A-8675-C55C5EB76590}" destId="{E6F3F8B6-71EC-410E-B9C0-758C114B28BE}" srcOrd="0" destOrd="0" presId="urn:microsoft.com/office/officeart/2005/8/layout/process1"/>
    <dgm:cxn modelId="{65E942E9-BD2E-421E-96B2-D832DDBC0CA3}" srcId="{2C466481-9D4B-4BF0-A7D7-B9DB7D9711F7}" destId="{F36C0CFC-F6D4-4D7E-99C7-D7C6C1F6CD00}" srcOrd="4" destOrd="0" parTransId="{FAA62412-EA07-4449-917C-2E53C4E04AA0}" sibTransId="{2A463FC4-A988-459B-83F2-8C83EC641001}"/>
    <dgm:cxn modelId="{034BE8EC-DC31-48B3-97D6-F629AA11F582}" type="presOf" srcId="{02D4BA00-EB6A-4609-BC3A-66ACA9AC1600}" destId="{42CA71B2-1690-4ECD-B052-74A02EFCC3EA}" srcOrd="1" destOrd="0" presId="urn:microsoft.com/office/officeart/2005/8/layout/process1"/>
    <dgm:cxn modelId="{2D4A48FF-4653-442D-9F5E-A09665B2BE8D}" type="presOf" srcId="{2A463FC4-A988-459B-83F2-8C83EC641001}" destId="{F58289F4-338B-49F4-871B-10AEA24858CD}" srcOrd="1" destOrd="0" presId="urn:microsoft.com/office/officeart/2005/8/layout/process1"/>
    <dgm:cxn modelId="{AC118331-3C66-4B50-B941-D946DAB2436B}" type="presParOf" srcId="{2026AE54-5894-4A7D-A97D-822916C9ED0A}" destId="{A16B1462-E67A-482D-BEFD-B24222213EA3}" srcOrd="0" destOrd="0" presId="urn:microsoft.com/office/officeart/2005/8/layout/process1"/>
    <dgm:cxn modelId="{008B938B-C5D0-478D-A5A6-A0FCAD2D9F91}" type="presParOf" srcId="{2026AE54-5894-4A7D-A97D-822916C9ED0A}" destId="{9BDA79BB-968C-48A4-8A8B-4BE25F1BDB74}" srcOrd="1" destOrd="0" presId="urn:microsoft.com/office/officeart/2005/8/layout/process1"/>
    <dgm:cxn modelId="{FB65C3A5-A578-49CF-A05B-28507796E157}" type="presParOf" srcId="{9BDA79BB-968C-48A4-8A8B-4BE25F1BDB74}" destId="{F9BEB2A0-A740-4E2D-999D-70AAD1D5309F}" srcOrd="0" destOrd="0" presId="urn:microsoft.com/office/officeart/2005/8/layout/process1"/>
    <dgm:cxn modelId="{A8A2CC26-284D-4FAC-AC7C-69BD932C63CD}" type="presParOf" srcId="{2026AE54-5894-4A7D-A97D-822916C9ED0A}" destId="{30059BEB-F112-45BF-BB01-59C07A9BDE95}" srcOrd="2" destOrd="0" presId="urn:microsoft.com/office/officeart/2005/8/layout/process1"/>
    <dgm:cxn modelId="{6385D939-721C-4F62-84CE-41CCE40A4180}" type="presParOf" srcId="{2026AE54-5894-4A7D-A97D-822916C9ED0A}" destId="{24D9F690-2076-441A-8D60-17535C84C469}" srcOrd="3" destOrd="0" presId="urn:microsoft.com/office/officeart/2005/8/layout/process1"/>
    <dgm:cxn modelId="{40071D0A-B64E-451F-BBC0-972DB99DEE4D}" type="presParOf" srcId="{24D9F690-2076-441A-8D60-17535C84C469}" destId="{EBE1DD52-97F2-4271-829D-3C70D58A4080}" srcOrd="0" destOrd="0" presId="urn:microsoft.com/office/officeart/2005/8/layout/process1"/>
    <dgm:cxn modelId="{B935D7A3-F898-451A-AF01-B03E02095473}" type="presParOf" srcId="{2026AE54-5894-4A7D-A97D-822916C9ED0A}" destId="{0D2E3DEF-18B6-4FA2-A840-F0BD61BFF958}" srcOrd="4" destOrd="0" presId="urn:microsoft.com/office/officeart/2005/8/layout/process1"/>
    <dgm:cxn modelId="{148DB38E-1346-4D7D-B261-EBE5E647E0B6}" type="presParOf" srcId="{2026AE54-5894-4A7D-A97D-822916C9ED0A}" destId="{E6F3F8B6-71EC-410E-B9C0-758C114B28BE}" srcOrd="5" destOrd="0" presId="urn:microsoft.com/office/officeart/2005/8/layout/process1"/>
    <dgm:cxn modelId="{AF01A811-C7E2-4456-AB11-9DA7587A29F3}" type="presParOf" srcId="{E6F3F8B6-71EC-410E-B9C0-758C114B28BE}" destId="{303E9B29-8386-4367-9044-704CFC032F0A}" srcOrd="0" destOrd="0" presId="urn:microsoft.com/office/officeart/2005/8/layout/process1"/>
    <dgm:cxn modelId="{9256B5A5-FE82-4217-BF2A-BDEE4A23E355}" type="presParOf" srcId="{2026AE54-5894-4A7D-A97D-822916C9ED0A}" destId="{C9139AB5-C320-4500-B4C9-7263C57BCC46}" srcOrd="6" destOrd="0" presId="urn:microsoft.com/office/officeart/2005/8/layout/process1"/>
    <dgm:cxn modelId="{81FB62AC-0076-41FF-8B9C-47DB69D96137}" type="presParOf" srcId="{2026AE54-5894-4A7D-A97D-822916C9ED0A}" destId="{F93E48DA-B066-4546-95A7-6B34860B1F40}" srcOrd="7" destOrd="0" presId="urn:microsoft.com/office/officeart/2005/8/layout/process1"/>
    <dgm:cxn modelId="{A15FA533-ED8B-4DD6-8ACB-B826C3A54438}" type="presParOf" srcId="{F93E48DA-B066-4546-95A7-6B34860B1F40}" destId="{42CA71B2-1690-4ECD-B052-74A02EFCC3EA}" srcOrd="0" destOrd="0" presId="urn:microsoft.com/office/officeart/2005/8/layout/process1"/>
    <dgm:cxn modelId="{BFB36531-D3DC-457D-B334-426D604A94D7}" type="presParOf" srcId="{2026AE54-5894-4A7D-A97D-822916C9ED0A}" destId="{B815FE3C-320B-45B7-BF5F-0662DF702EA6}" srcOrd="8" destOrd="0" presId="urn:microsoft.com/office/officeart/2005/8/layout/process1"/>
    <dgm:cxn modelId="{99DBDAA4-0936-4000-BC4E-E2CB2628CD71}" type="presParOf" srcId="{2026AE54-5894-4A7D-A97D-822916C9ED0A}" destId="{9C30B3F3-00A0-4E4D-9182-FBC1BEBC22B7}" srcOrd="9" destOrd="0" presId="urn:microsoft.com/office/officeart/2005/8/layout/process1"/>
    <dgm:cxn modelId="{DA158031-C7C2-42D2-BB35-CC0307B35FB3}" type="presParOf" srcId="{9C30B3F3-00A0-4E4D-9182-FBC1BEBC22B7}" destId="{F58289F4-338B-49F4-871B-10AEA24858CD}" srcOrd="0" destOrd="0" presId="urn:microsoft.com/office/officeart/2005/8/layout/process1"/>
    <dgm:cxn modelId="{EBBC2E2E-28D6-4245-9B09-D7F348C4ABBC}" type="presParOf" srcId="{2026AE54-5894-4A7D-A97D-822916C9ED0A}" destId="{02A69012-69AA-4A8E-9460-C4BCD8921E00}" srcOrd="10" destOrd="0" presId="urn:microsoft.com/office/officeart/2005/8/layout/process1"/>
    <dgm:cxn modelId="{B3564569-692F-48CB-B3C3-485C13DB948F}" type="presParOf" srcId="{2026AE54-5894-4A7D-A97D-822916C9ED0A}" destId="{49D4FA89-49D7-4770-8991-6866BDB65322}" srcOrd="11" destOrd="0" presId="urn:microsoft.com/office/officeart/2005/8/layout/process1"/>
    <dgm:cxn modelId="{CD589A01-4F42-4CCC-A54F-358FDBF59901}" type="presParOf" srcId="{49D4FA89-49D7-4770-8991-6866BDB65322}" destId="{234B8E2A-3F5A-4319-B1B3-0DB6BD04ADFA}" srcOrd="0" destOrd="0" presId="urn:microsoft.com/office/officeart/2005/8/layout/process1"/>
    <dgm:cxn modelId="{74FA8B3F-8CA3-4C41-9808-84C2D62C7BC6}" type="presParOf" srcId="{2026AE54-5894-4A7D-A97D-822916C9ED0A}" destId="{7CC3E7CD-35F9-4547-8817-7E988CEDE888}" srcOrd="1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B1462-E67A-482D-BEFD-B24222213EA3}">
      <dsp:nvSpPr>
        <dsp:cNvPr id="0" name=""/>
        <dsp:cNvSpPr/>
      </dsp:nvSpPr>
      <dsp:spPr>
        <a:xfrm>
          <a:off x="2282" y="2450074"/>
          <a:ext cx="864195" cy="51851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a:t>Diseño</a:t>
          </a:r>
          <a:endParaRPr lang="es-CO" sz="1000" kern="1200" dirty="0"/>
        </a:p>
      </dsp:txBody>
      <dsp:txXfrm>
        <a:off x="17469" y="2465261"/>
        <a:ext cx="833821" cy="488143"/>
      </dsp:txXfrm>
    </dsp:sp>
    <dsp:sp modelId="{9BDA79BB-968C-48A4-8A8B-4BE25F1BDB74}">
      <dsp:nvSpPr>
        <dsp:cNvPr id="0" name=""/>
        <dsp:cNvSpPr/>
      </dsp:nvSpPr>
      <dsp:spPr>
        <a:xfrm>
          <a:off x="952896" y="2602173"/>
          <a:ext cx="183209" cy="21432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952896" y="2645037"/>
        <a:ext cx="128246" cy="128592"/>
      </dsp:txXfrm>
    </dsp:sp>
    <dsp:sp modelId="{30059BEB-F112-45BF-BB01-59C07A9BDE95}">
      <dsp:nvSpPr>
        <dsp:cNvPr id="0" name=""/>
        <dsp:cNvSpPr/>
      </dsp:nvSpPr>
      <dsp:spPr>
        <a:xfrm>
          <a:off x="1212155" y="2450074"/>
          <a:ext cx="864195" cy="51851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t>Licencias</a:t>
          </a:r>
        </a:p>
      </dsp:txBody>
      <dsp:txXfrm>
        <a:off x="1227342" y="2465261"/>
        <a:ext cx="833821" cy="488143"/>
      </dsp:txXfrm>
    </dsp:sp>
    <dsp:sp modelId="{24D9F690-2076-441A-8D60-17535C84C469}">
      <dsp:nvSpPr>
        <dsp:cNvPr id="0" name=""/>
        <dsp:cNvSpPr/>
      </dsp:nvSpPr>
      <dsp:spPr>
        <a:xfrm>
          <a:off x="2162770" y="2602173"/>
          <a:ext cx="183209" cy="21432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2162770" y="2645037"/>
        <a:ext cx="128246" cy="128592"/>
      </dsp:txXfrm>
    </dsp:sp>
    <dsp:sp modelId="{0D2E3DEF-18B6-4FA2-A840-F0BD61BFF958}">
      <dsp:nvSpPr>
        <dsp:cNvPr id="0" name=""/>
        <dsp:cNvSpPr/>
      </dsp:nvSpPr>
      <dsp:spPr>
        <a:xfrm>
          <a:off x="2422028" y="2450074"/>
          <a:ext cx="864195" cy="51851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t>Compras</a:t>
          </a:r>
        </a:p>
      </dsp:txBody>
      <dsp:txXfrm>
        <a:off x="2437215" y="2465261"/>
        <a:ext cx="833821" cy="488143"/>
      </dsp:txXfrm>
    </dsp:sp>
    <dsp:sp modelId="{E6F3F8B6-71EC-410E-B9C0-758C114B28BE}">
      <dsp:nvSpPr>
        <dsp:cNvPr id="0" name=""/>
        <dsp:cNvSpPr/>
      </dsp:nvSpPr>
      <dsp:spPr>
        <a:xfrm>
          <a:off x="3372643" y="2602173"/>
          <a:ext cx="183209" cy="21432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3372643" y="2645037"/>
        <a:ext cx="128246" cy="128592"/>
      </dsp:txXfrm>
    </dsp:sp>
    <dsp:sp modelId="{C9139AB5-C320-4500-B4C9-7263C57BCC46}">
      <dsp:nvSpPr>
        <dsp:cNvPr id="0" name=""/>
        <dsp:cNvSpPr/>
      </dsp:nvSpPr>
      <dsp:spPr>
        <a:xfrm>
          <a:off x="3631902" y="2450074"/>
          <a:ext cx="864195" cy="5185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t>Construcción</a:t>
          </a:r>
        </a:p>
      </dsp:txBody>
      <dsp:txXfrm>
        <a:off x="3647089" y="2465261"/>
        <a:ext cx="833821" cy="488143"/>
      </dsp:txXfrm>
    </dsp:sp>
    <dsp:sp modelId="{F93E48DA-B066-4546-95A7-6B34860B1F40}">
      <dsp:nvSpPr>
        <dsp:cNvPr id="0" name=""/>
        <dsp:cNvSpPr/>
      </dsp:nvSpPr>
      <dsp:spPr>
        <a:xfrm>
          <a:off x="4582517" y="2602173"/>
          <a:ext cx="183209" cy="21432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4582517" y="2645037"/>
        <a:ext cx="128246" cy="128592"/>
      </dsp:txXfrm>
    </dsp:sp>
    <dsp:sp modelId="{B815FE3C-320B-45B7-BF5F-0662DF702EA6}">
      <dsp:nvSpPr>
        <dsp:cNvPr id="0" name=""/>
        <dsp:cNvSpPr/>
      </dsp:nvSpPr>
      <dsp:spPr>
        <a:xfrm>
          <a:off x="4841775" y="2450074"/>
          <a:ext cx="864195" cy="51851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t>Ventas</a:t>
          </a:r>
        </a:p>
      </dsp:txBody>
      <dsp:txXfrm>
        <a:off x="4856962" y="2465261"/>
        <a:ext cx="833821" cy="488143"/>
      </dsp:txXfrm>
    </dsp:sp>
    <dsp:sp modelId="{9C30B3F3-00A0-4E4D-9182-FBC1BEBC22B7}">
      <dsp:nvSpPr>
        <dsp:cNvPr id="0" name=""/>
        <dsp:cNvSpPr/>
      </dsp:nvSpPr>
      <dsp:spPr>
        <a:xfrm>
          <a:off x="5792390" y="2602173"/>
          <a:ext cx="183209" cy="21432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5792390" y="2645037"/>
        <a:ext cx="128246" cy="128592"/>
      </dsp:txXfrm>
    </dsp:sp>
    <dsp:sp modelId="{02A69012-69AA-4A8E-9460-C4BCD8921E00}">
      <dsp:nvSpPr>
        <dsp:cNvPr id="0" name=""/>
        <dsp:cNvSpPr/>
      </dsp:nvSpPr>
      <dsp:spPr>
        <a:xfrm>
          <a:off x="6051649" y="2450074"/>
          <a:ext cx="864195" cy="51851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t>Entrega</a:t>
          </a:r>
        </a:p>
      </dsp:txBody>
      <dsp:txXfrm>
        <a:off x="6066836" y="2465261"/>
        <a:ext cx="833821" cy="488143"/>
      </dsp:txXfrm>
    </dsp:sp>
    <dsp:sp modelId="{49D4FA89-49D7-4770-8991-6866BDB65322}">
      <dsp:nvSpPr>
        <dsp:cNvPr id="0" name=""/>
        <dsp:cNvSpPr/>
      </dsp:nvSpPr>
      <dsp:spPr>
        <a:xfrm>
          <a:off x="7002264" y="2602173"/>
          <a:ext cx="183209" cy="21432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7002264" y="2645037"/>
        <a:ext cx="128246" cy="128592"/>
      </dsp:txXfrm>
    </dsp:sp>
    <dsp:sp modelId="{7CC3E7CD-35F9-4547-8817-7E988CEDE888}">
      <dsp:nvSpPr>
        <dsp:cNvPr id="0" name=""/>
        <dsp:cNvSpPr/>
      </dsp:nvSpPr>
      <dsp:spPr>
        <a:xfrm>
          <a:off x="7261522" y="2450074"/>
          <a:ext cx="864195" cy="51851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t>Posventa</a:t>
          </a:r>
        </a:p>
      </dsp:txBody>
      <dsp:txXfrm>
        <a:off x="7276709" y="2465261"/>
        <a:ext cx="833821" cy="4881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witter.com/share?text=El+l%C3%ADder+deber%C3%A1+generar+confianza+en+el+liderado&amp;via=ISOTools_&amp;related=ISOTools_&amp;url=https://grctools.software/2016/12/28/liderazgo-la-implantacion-indicador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La gestión en las organizaciones modernas</a:t>
            </a:r>
          </a:p>
          <a:p>
            <a:pPr marL="158750" indent="0">
              <a:buNone/>
            </a:pPr>
            <a:endParaRPr lang="es-ES" b="1" dirty="0"/>
          </a:p>
          <a:p>
            <a:r>
              <a:rPr lang="es-ES" dirty="0"/>
              <a:t>“Antes de sumergirnos en el mundo de los indicadores, necesitamos entender el marco en el que estos se insertan: la gestión organizacional moderna.</a:t>
            </a:r>
          </a:p>
          <a:p>
            <a:r>
              <a:rPr lang="es-ES" b="1" dirty="0"/>
              <a:t>¿Qué entendemos por gestión organizacional moderna?</a:t>
            </a:r>
            <a:br>
              <a:rPr lang="es-ES" dirty="0"/>
            </a:br>
            <a:r>
              <a:rPr lang="es-ES" dirty="0"/>
              <a:t>Hoy en día, hablar de gestión no se reduce a tareas administrativas o de supervisión. Se trata de un </a:t>
            </a:r>
            <a:r>
              <a:rPr lang="es-ES" b="1" dirty="0"/>
              <a:t>proceso sistemático</a:t>
            </a:r>
            <a:r>
              <a:rPr lang="es-ES" dirty="0"/>
              <a:t>, estructurado y planificado, que busca </a:t>
            </a:r>
            <a:r>
              <a:rPr lang="es-ES" b="1" dirty="0"/>
              <a:t>alcanzar los objetivos organizacionales de manera eficiente y efectiva</a:t>
            </a:r>
            <a:r>
              <a:rPr lang="es-ES" dirty="0"/>
              <a:t>.</a:t>
            </a:r>
          </a:p>
          <a:p>
            <a:endParaRPr lang="es-ES" dirty="0"/>
          </a:p>
          <a:p>
            <a:r>
              <a:rPr lang="es-ES" dirty="0"/>
              <a:t>Y aquí quiero resaltar la palabra </a:t>
            </a:r>
            <a:r>
              <a:rPr lang="es-ES" i="1" dirty="0"/>
              <a:t>sistemático</a:t>
            </a:r>
            <a:r>
              <a:rPr lang="es-ES" dirty="0"/>
              <a:t>: implica una lógica, una secuencia, una planificación consciente y con base en datos. No es improvisación ni decisiones por intuición.</a:t>
            </a:r>
          </a:p>
          <a:p>
            <a:endParaRPr lang="es-ES" b="1" dirty="0"/>
          </a:p>
          <a:p>
            <a:r>
              <a:rPr lang="es-ES" b="1" dirty="0"/>
              <a:t>Coordinación eficiente de recursos</a:t>
            </a:r>
            <a:br>
              <a:rPr lang="es-ES" dirty="0"/>
            </a:br>
            <a:r>
              <a:rPr lang="es-ES" dirty="0"/>
              <a:t>Uno de los mayores retos de cualquier organización moderna es cómo usar sus recursos de forma óptima. No solo hablamos de dinero —aunque es importante—, sino también del </a:t>
            </a:r>
            <a:r>
              <a:rPr lang="es-ES" b="1" dirty="0"/>
              <a:t>recurso humano</a:t>
            </a:r>
            <a:r>
              <a:rPr lang="es-ES" dirty="0"/>
              <a:t>, el talento, el conocimiento colectivo; de la </a:t>
            </a:r>
            <a:r>
              <a:rPr lang="es-ES" b="1" dirty="0"/>
              <a:t>tecnología</a:t>
            </a:r>
            <a:r>
              <a:rPr lang="es-ES" dirty="0"/>
              <a:t>, que puede multiplicar o limitar capacidades; y de la </a:t>
            </a:r>
            <a:r>
              <a:rPr lang="es-ES" b="1" dirty="0"/>
              <a:t>información</a:t>
            </a:r>
            <a:r>
              <a:rPr lang="es-ES" dirty="0"/>
              <a:t>, que se ha convertido en un recurso estratégico por sí mismo.</a:t>
            </a:r>
          </a:p>
          <a:p>
            <a:r>
              <a:rPr lang="es-ES" dirty="0"/>
              <a:t>La gestión moderna implica saber </a:t>
            </a:r>
            <a:r>
              <a:rPr lang="es-ES" b="1" dirty="0"/>
              <a:t>coordinar todo esto de manera sinérgica</a:t>
            </a:r>
            <a:r>
              <a:rPr lang="es-ES" dirty="0"/>
              <a:t>, para lograr resultados con menos desperdicio y mayor valor agregado.</a:t>
            </a:r>
          </a:p>
          <a:p>
            <a:pPr marL="158750" indent="0">
              <a:buNone/>
            </a:pPr>
            <a:endParaRPr lang="es-ES" b="1" dirty="0"/>
          </a:p>
          <a:p>
            <a:pPr marL="158750" indent="0">
              <a:buNone/>
            </a:pPr>
            <a:r>
              <a:rPr lang="es-ES" b="1" dirty="0"/>
              <a:t>Alineación con la estrategia y el entorno</a:t>
            </a:r>
            <a:br>
              <a:rPr lang="es-ES" dirty="0"/>
            </a:br>
            <a:r>
              <a:rPr lang="es-ES" dirty="0"/>
              <a:t>Finalmente, toda acción dentro de una organización debe estar </a:t>
            </a:r>
            <a:r>
              <a:rPr lang="es-ES" b="1" dirty="0"/>
              <a:t>alineada con su estrategia global</a:t>
            </a:r>
            <a:r>
              <a:rPr lang="es-ES" dirty="0"/>
              <a:t>. La gestión moderna no puede operar aislada de la misión, la visión y los objetivos estratégicos.</a:t>
            </a:r>
            <a:br>
              <a:rPr lang="es-ES" dirty="0"/>
            </a:br>
            <a:r>
              <a:rPr lang="es-ES" dirty="0"/>
              <a:t>Además, vivimos en entornos volátiles, inciertos, complejos y ambiguos —el famoso entorno VUCA—, lo que nos obliga a adaptar continuamente nuestra forma de gestionar.</a:t>
            </a:r>
          </a:p>
          <a:p>
            <a:r>
              <a:rPr lang="es-ES" dirty="0"/>
              <a:t>📌 Por eso, los indicadores son tan relevantes: </a:t>
            </a:r>
            <a:r>
              <a:rPr lang="es-ES" b="1" dirty="0"/>
              <a:t>nos permiten ver si estamos cumpliendo la estrategia</a:t>
            </a:r>
            <a:r>
              <a:rPr lang="es-ES" dirty="0"/>
              <a:t>, si nuestros recursos se usan bien, si nos estamos adaptando y si realmente estamos gestionando con enfoque moderno.</a:t>
            </a:r>
            <a:br>
              <a:rPr lang="es-ES" dirty="0"/>
            </a:br>
            <a:r>
              <a:rPr lang="es-ES" dirty="0"/>
              <a:t>En las siguientes diapositivas vamos a ver cómo todo esto se traduce en medición, toma de decisiones y mejora continua.”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723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Conceptos clave de gestión organizacional</a:t>
            </a:r>
            <a:endParaRPr lang="es-ES" b="1" dirty="0"/>
          </a:p>
          <a:p>
            <a:r>
              <a:rPr lang="es-ES" dirty="0"/>
              <a:t>“Ahora que ya hablamos de la importancia de la gestión moderna, vamos a desglosar sus </a:t>
            </a:r>
            <a:r>
              <a:rPr lang="es-ES" b="1" dirty="0"/>
              <a:t>componentes clave</a:t>
            </a:r>
            <a:r>
              <a:rPr lang="es-ES" dirty="0"/>
              <a:t>, porque entender estos pilares nos ayudará después a ver dónde y cómo los indicadores aportan valor.</a:t>
            </a:r>
          </a:p>
          <a:p>
            <a:r>
              <a:rPr lang="es-ES" dirty="0"/>
              <a:t>🔹 </a:t>
            </a:r>
            <a:r>
              <a:rPr lang="es-ES" b="1" dirty="0"/>
              <a:t>Planeación</a:t>
            </a:r>
            <a:br>
              <a:rPr lang="es-ES" dirty="0"/>
            </a:br>
            <a:r>
              <a:rPr lang="es-ES" dirty="0"/>
              <a:t>Es el punto de partida de todo sistema de gestión. Aquí se definen los </a:t>
            </a:r>
            <a:r>
              <a:rPr lang="es-ES" b="1" dirty="0"/>
              <a:t>objetivos</a:t>
            </a:r>
            <a:r>
              <a:rPr lang="es-ES" dirty="0"/>
              <a:t> que queremos alcanzar y las </a:t>
            </a:r>
            <a:r>
              <a:rPr lang="es-ES" b="1" dirty="0"/>
              <a:t>estrategias</a:t>
            </a:r>
            <a:r>
              <a:rPr lang="es-ES" dirty="0"/>
              <a:t> para llegar a ellos.</a:t>
            </a:r>
            <a:br>
              <a:rPr lang="es-ES" dirty="0"/>
            </a:br>
            <a:r>
              <a:rPr lang="es-ES" dirty="0"/>
              <a:t>No se trata solo de establecer metas generales, sino de anticipar escenarios, identificar recursos necesarios y priorizar acciones.</a:t>
            </a:r>
            <a:br>
              <a:rPr lang="es-ES" dirty="0"/>
            </a:br>
            <a:r>
              <a:rPr lang="es-ES" dirty="0"/>
              <a:t>👉 Un buen plan es medible, específico y alineado con la visión de la organización.</a:t>
            </a:r>
          </a:p>
          <a:p>
            <a:r>
              <a:rPr lang="es-ES" dirty="0"/>
              <a:t>🔹 </a:t>
            </a:r>
            <a:r>
              <a:rPr lang="es-ES" b="1" dirty="0"/>
              <a:t>Organización</a:t>
            </a:r>
            <a:br>
              <a:rPr lang="es-ES" dirty="0"/>
            </a:br>
            <a:r>
              <a:rPr lang="es-ES" dirty="0"/>
              <a:t>Una vez que sabemos qué queremos lograr, necesitamos decidir </a:t>
            </a:r>
            <a:r>
              <a:rPr lang="es-ES" b="1" dirty="0"/>
              <a:t>quién hace qué, con qué recursos y en qué plazos</a:t>
            </a:r>
            <a:r>
              <a:rPr lang="es-ES" dirty="0"/>
              <a:t>.</a:t>
            </a:r>
            <a:br>
              <a:rPr lang="es-ES" dirty="0"/>
            </a:br>
            <a:r>
              <a:rPr lang="es-ES" dirty="0"/>
              <a:t>Organizar significa estructurar tareas, definir responsabilidades, establecer jerarquías o procesos y distribuir los recursos —humanos, tecnológicos, financieros— de manera coherente.</a:t>
            </a:r>
            <a:br>
              <a:rPr lang="es-ES" dirty="0"/>
            </a:br>
            <a:r>
              <a:rPr lang="es-ES" dirty="0"/>
              <a:t>👉 Una mala organización puede hacer que incluso los mejores planes fracasen.</a:t>
            </a:r>
          </a:p>
          <a:p>
            <a:r>
              <a:rPr lang="es-ES" dirty="0"/>
              <a:t>🔹 </a:t>
            </a:r>
            <a:r>
              <a:rPr lang="es-ES" b="1" dirty="0"/>
              <a:t>Dirección</a:t>
            </a:r>
            <a:br>
              <a:rPr lang="es-ES" dirty="0"/>
            </a:br>
            <a:r>
              <a:rPr lang="es-ES" dirty="0"/>
              <a:t>Aquí entra el liderazgo. No basta con tener tareas asignadas: hay que </a:t>
            </a:r>
            <a:r>
              <a:rPr lang="es-ES" b="1" dirty="0"/>
              <a:t>motivar, guiar, inspirar y resolver conflictos</a:t>
            </a:r>
            <a:r>
              <a:rPr lang="es-ES" dirty="0"/>
              <a:t>.</a:t>
            </a:r>
            <a:br>
              <a:rPr lang="es-ES" dirty="0"/>
            </a:br>
            <a:r>
              <a:rPr lang="es-ES" dirty="0"/>
              <a:t>La dirección moderna se basa en el liderazgo transformacional: líderes que conectan con su equipo, que comunican con claridad y que están abiertos al cambio.</a:t>
            </a:r>
            <a:br>
              <a:rPr lang="es-ES" dirty="0"/>
            </a:br>
            <a:r>
              <a:rPr lang="es-ES" dirty="0"/>
              <a:t>👉 Sin liderazgo, la estrategia se convierte en papel sin acción.</a:t>
            </a:r>
          </a:p>
          <a:p>
            <a:r>
              <a:rPr lang="es-ES" dirty="0"/>
              <a:t>🔹 </a:t>
            </a:r>
            <a:r>
              <a:rPr lang="es-ES" b="1" dirty="0"/>
              <a:t>Control</a:t>
            </a:r>
            <a:br>
              <a:rPr lang="es-ES" dirty="0"/>
            </a:br>
            <a:r>
              <a:rPr lang="es-ES" dirty="0"/>
              <a:t>Este componente es esencial para mantener el rumbo. El control implica </a:t>
            </a:r>
            <a:r>
              <a:rPr lang="es-ES" b="1" dirty="0"/>
              <a:t>medir</a:t>
            </a:r>
            <a:r>
              <a:rPr lang="es-ES" dirty="0"/>
              <a:t>, </a:t>
            </a:r>
            <a:r>
              <a:rPr lang="es-ES" b="1" dirty="0"/>
              <a:t>evaluar resultados</a:t>
            </a:r>
            <a:r>
              <a:rPr lang="es-ES" dirty="0"/>
              <a:t>, </a:t>
            </a:r>
            <a:r>
              <a:rPr lang="es-ES" b="1" dirty="0"/>
              <a:t>detectar desviaciones</a:t>
            </a:r>
            <a:r>
              <a:rPr lang="es-ES" dirty="0"/>
              <a:t> y, muy importante: </a:t>
            </a:r>
            <a:r>
              <a:rPr lang="es-ES" b="1" dirty="0"/>
              <a:t>corregir a tiempo</a:t>
            </a:r>
            <a:r>
              <a:rPr lang="es-ES" dirty="0"/>
              <a:t>.</a:t>
            </a:r>
            <a:br>
              <a:rPr lang="es-ES" dirty="0"/>
            </a:br>
            <a:r>
              <a:rPr lang="es-ES" dirty="0"/>
              <a:t>👉 Aquí es donde los </a:t>
            </a:r>
            <a:r>
              <a:rPr lang="es-ES" b="1" dirty="0"/>
              <a:t>indicadores</a:t>
            </a:r>
            <a:r>
              <a:rPr lang="es-ES" dirty="0"/>
              <a:t> se vuelven fundamentales. Si no medimos, no sabemos si estamos avanzando. Y si no corregimos, repetimos errores.</a:t>
            </a:r>
          </a:p>
          <a:p>
            <a:r>
              <a:rPr lang="es-ES" dirty="0"/>
              <a:t>🔹 </a:t>
            </a:r>
            <a:r>
              <a:rPr lang="es-ES" b="1" dirty="0"/>
              <a:t>La gestión moderna</a:t>
            </a:r>
            <a:br>
              <a:rPr lang="es-ES" dirty="0"/>
            </a:br>
            <a:r>
              <a:rPr lang="es-ES" dirty="0"/>
              <a:t>A diferencia de modelos más tradicionales, la gestión moderna es:</a:t>
            </a:r>
          </a:p>
          <a:p>
            <a:pPr>
              <a:buFont typeface="Arial" panose="020B0604020202020204" pitchFamily="34" charset="0"/>
              <a:buChar char="•"/>
            </a:pPr>
            <a:r>
              <a:rPr lang="es-ES" b="1" dirty="0"/>
              <a:t>Adaptativa:</a:t>
            </a:r>
            <a:r>
              <a:rPr lang="es-ES" dirty="0"/>
              <a:t> Se ajusta a los cambios del entorno.</a:t>
            </a:r>
          </a:p>
          <a:p>
            <a:pPr>
              <a:buFont typeface="Arial" panose="020B0604020202020204" pitchFamily="34" charset="0"/>
              <a:buChar char="•"/>
            </a:pPr>
            <a:r>
              <a:rPr lang="es-ES" b="1" dirty="0"/>
              <a:t>Centrada en el cliente:</a:t>
            </a:r>
            <a:r>
              <a:rPr lang="es-ES" dirty="0"/>
              <a:t> El cliente, interno o externo, está en el centro de la estrategia.</a:t>
            </a:r>
          </a:p>
          <a:p>
            <a:pPr>
              <a:buFont typeface="Arial" panose="020B0604020202020204" pitchFamily="34" charset="0"/>
              <a:buChar char="•"/>
            </a:pPr>
            <a:r>
              <a:rPr lang="es-ES" b="1" dirty="0"/>
              <a:t>Orientada a resultados:</a:t>
            </a:r>
            <a:r>
              <a:rPr lang="es-ES" dirty="0"/>
              <a:t> No basta con hacer actividades; lo importante es el impacto y el valor generado.</a:t>
            </a:r>
          </a:p>
          <a:p>
            <a:r>
              <a:rPr lang="es-ES" dirty="0"/>
              <a:t>📌 En resumen: toda gestión organizacional eficiente necesita de estos cuatro pilares funcionando de forma integrada. Y, como veremos, </a:t>
            </a:r>
            <a:r>
              <a:rPr lang="es-ES" b="1" dirty="0"/>
              <a:t>los indicadores son la herramienta que permite conectar la planeación con el control</a:t>
            </a:r>
            <a:r>
              <a:rPr lang="es-ES" dirty="0"/>
              <a:t>, es decir, convertir estrategia en resultados medibles.”</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74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dirty="0" err="1"/>
              <a:t>Slide</a:t>
            </a:r>
            <a:r>
              <a:rPr lang="es-ES" b="1" dirty="0"/>
              <a:t>: </a:t>
            </a:r>
            <a:r>
              <a:rPr lang="es-ES" b="1" i="1" dirty="0"/>
              <a:t>Nuevos retos de la gestión</a:t>
            </a:r>
            <a:endParaRPr lang="es-ES" b="1" dirty="0"/>
          </a:p>
          <a:p>
            <a:r>
              <a:rPr lang="es-ES" dirty="0"/>
              <a:t>“Hasta ahora hemos entendido los fundamentos de la gestión organizacional. Pero el entorno actual nos exige ir más allá. Hoy vamos a hablar de los </a:t>
            </a:r>
            <a:r>
              <a:rPr lang="es-ES" b="1" dirty="0"/>
              <a:t>nuevos retos que enfrentan las organizaciones modernas</a:t>
            </a:r>
            <a:r>
              <a:rPr lang="es-ES" dirty="0"/>
              <a:t>.</a:t>
            </a:r>
          </a:p>
          <a:p>
            <a:r>
              <a:rPr lang="es-ES" dirty="0"/>
              <a:t>🔹 </a:t>
            </a:r>
            <a:r>
              <a:rPr lang="es-ES" b="1" dirty="0"/>
              <a:t>Contexto de transformación constante</a:t>
            </a:r>
            <a:br>
              <a:rPr lang="es-ES" dirty="0"/>
            </a:br>
            <a:r>
              <a:rPr lang="es-ES" dirty="0"/>
              <a:t>Vivimos en un entorno que cambia a una velocidad sin precedentes.</a:t>
            </a:r>
            <a:br>
              <a:rPr lang="es-ES" dirty="0"/>
            </a:br>
            <a:r>
              <a:rPr lang="es-ES" dirty="0"/>
              <a:t>Tecnologías emergentes, cambios sociales, nuevas regulaciones, globalización, crisis ambientales... todo esto obliga a las organizaciones a </a:t>
            </a:r>
            <a:r>
              <a:rPr lang="es-ES" b="1" dirty="0"/>
              <a:t>replantear constantemente sus modelos de negocio y operación</a:t>
            </a:r>
            <a:r>
              <a:rPr lang="es-ES" dirty="0"/>
              <a:t>.</a:t>
            </a:r>
            <a:br>
              <a:rPr lang="es-ES" dirty="0"/>
            </a:br>
            <a:r>
              <a:rPr lang="es-ES" dirty="0"/>
              <a:t>👉 La estabilidad ya no es la norma; el cambio es lo permanente.</a:t>
            </a:r>
          </a:p>
          <a:p>
            <a:r>
              <a:rPr lang="es-ES" dirty="0"/>
              <a:t>🔹 </a:t>
            </a:r>
            <a:r>
              <a:rPr lang="es-ES" b="1" dirty="0"/>
              <a:t>Agilidad organizacional</a:t>
            </a:r>
            <a:br>
              <a:rPr lang="es-ES" dirty="0"/>
            </a:br>
            <a:r>
              <a:rPr lang="es-ES" dirty="0"/>
              <a:t>Frente a ese contexto, las organizaciones exitosas son las que desarrollan </a:t>
            </a:r>
            <a:r>
              <a:rPr lang="es-ES" b="1" dirty="0"/>
              <a:t>agilidad</a:t>
            </a:r>
            <a:r>
              <a:rPr lang="es-ES" dirty="0"/>
              <a:t>.</a:t>
            </a:r>
            <a:br>
              <a:rPr lang="es-ES" dirty="0"/>
            </a:br>
            <a:r>
              <a:rPr lang="es-ES" dirty="0"/>
              <a:t>Y ojo: no se trata solo de ser rápidas, sino de tener la </a:t>
            </a:r>
            <a:r>
              <a:rPr lang="es-ES" b="1" dirty="0"/>
              <a:t>capacidad de adaptarse estratégicamente a nuevas condiciones</a:t>
            </a:r>
            <a:r>
              <a:rPr lang="es-ES" dirty="0"/>
              <a:t>, sin perder el foco ni comprometer la calidad.</a:t>
            </a:r>
            <a:br>
              <a:rPr lang="es-ES" dirty="0"/>
            </a:br>
            <a:r>
              <a:rPr lang="es-ES" dirty="0"/>
              <a:t>La agilidad se logra con estructuras flexibles, toma de decisiones descentralizada, y sobre todo, con una cultura organizacional que valore la iniciativa y el aprendizaje continuo.</a:t>
            </a:r>
            <a:br>
              <a:rPr lang="es-ES" dirty="0"/>
            </a:br>
            <a:r>
              <a:rPr lang="es-ES" dirty="0"/>
              <a:t>👉 Las organizaciones ágiles aprenden más rápido que la competencia.</a:t>
            </a:r>
          </a:p>
          <a:p>
            <a:r>
              <a:rPr lang="es-ES" dirty="0"/>
              <a:t>🔹 </a:t>
            </a:r>
            <a:r>
              <a:rPr lang="es-ES" b="1" dirty="0"/>
              <a:t>Innovación como valor estratégico</a:t>
            </a:r>
            <a:br>
              <a:rPr lang="es-ES" dirty="0"/>
            </a:br>
            <a:r>
              <a:rPr lang="es-ES" dirty="0"/>
              <a:t>Hoy la innovación no es solo una opción, es una necesidad.</a:t>
            </a:r>
            <a:br>
              <a:rPr lang="es-ES" dirty="0"/>
            </a:br>
            <a:r>
              <a:rPr lang="es-ES" dirty="0"/>
              <a:t>Pero no hablamos solo de crear nuevos productos, sino de </a:t>
            </a:r>
            <a:r>
              <a:rPr lang="es-ES" b="1" dirty="0"/>
              <a:t>innovar en procesos, modelos de servicio, gestión de talento o incluso en la forma en que tomamos decisiones</a:t>
            </a:r>
            <a:r>
              <a:rPr lang="es-ES" dirty="0"/>
              <a:t>.</a:t>
            </a:r>
            <a:br>
              <a:rPr lang="es-ES" dirty="0"/>
            </a:br>
            <a:r>
              <a:rPr lang="es-ES" dirty="0"/>
              <a:t>La innovación debe ser parte del ADN organizacional, no algo aislado en un departamento.</a:t>
            </a:r>
            <a:br>
              <a:rPr lang="es-ES" dirty="0"/>
            </a:br>
            <a:r>
              <a:rPr lang="es-ES" dirty="0"/>
              <a:t>👉 Las organizaciones que innovan constantemente son más resilientes y competitivas.</a:t>
            </a:r>
          </a:p>
          <a:p>
            <a:r>
              <a:rPr lang="es-ES" dirty="0"/>
              <a:t>🔹 </a:t>
            </a:r>
            <a:r>
              <a:rPr lang="es-ES" b="1" dirty="0"/>
              <a:t>Sostenibilidad</a:t>
            </a:r>
            <a:br>
              <a:rPr lang="es-ES" dirty="0"/>
            </a:br>
            <a:r>
              <a:rPr lang="es-ES" dirty="0"/>
              <a:t>Finalmente, uno de los ejes transversales más importantes: la sostenibilidad.</a:t>
            </a:r>
            <a:br>
              <a:rPr lang="es-ES" dirty="0"/>
            </a:br>
            <a:r>
              <a:rPr lang="es-ES" dirty="0"/>
              <a:t>Esto va mucho más allá del cuidado ambiental. La sostenibilidad implica </a:t>
            </a:r>
            <a:r>
              <a:rPr lang="es-ES" b="1" dirty="0"/>
              <a:t>equilibrar el crecimiento económico, el bienestar social y la responsabilidad </a:t>
            </a:r>
            <a:r>
              <a:rPr lang="es-ES" b="1" dirty="0" err="1"/>
              <a:t>ambiental</a:t>
            </a:r>
            <a:r>
              <a:rPr lang="es-ES" dirty="0" err="1"/>
              <a:t>.Las</a:t>
            </a:r>
            <a:r>
              <a:rPr lang="es-ES" dirty="0"/>
              <a:t> empresas hoy son evaluadas no solo por sus resultados financieros, sino también por su impacto en la comunidad, en sus trabajadores y en el planeta.</a:t>
            </a:r>
            <a:br>
              <a:rPr lang="es-ES" dirty="0"/>
            </a:br>
            <a:r>
              <a:rPr lang="es-ES" dirty="0"/>
              <a:t>👉 La sostenibilidad no es una moda, es una condición para la permanencia a largo plazo.</a:t>
            </a:r>
          </a:p>
          <a:p>
            <a:r>
              <a:rPr lang="es-ES" dirty="0"/>
              <a:t>📌 Entonces, ¿qué significa todo esto para nosotros como gestores? Que ya no basta con ejecutar bien los procesos. Necesitamos </a:t>
            </a:r>
            <a:r>
              <a:rPr lang="es-ES" b="1" dirty="0"/>
              <a:t>estrategia, adaptabilidad, innovación y responsabilidad</a:t>
            </a:r>
            <a:r>
              <a:rPr lang="es-ES" dirty="0"/>
              <a:t> como principios rectores.</a:t>
            </a:r>
            <a:br>
              <a:rPr lang="es-ES" dirty="0"/>
            </a:br>
            <a:r>
              <a:rPr lang="es-ES" dirty="0"/>
              <a:t>Y por eso, los indicadores que diseñamos también deben reflejar estos nuevos desafíos: medir no solo eficiencia, sino también agilidad, innovación y sostenibilidad.”</a:t>
            </a:r>
          </a:p>
          <a:p>
            <a:pPr marL="158750" indent="0">
              <a:buNone/>
            </a:pPr>
            <a:endParaRPr lang="es-ES"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76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De la intuición al dato</a:t>
            </a:r>
            <a:endParaRPr lang="es-ES" b="1" dirty="0"/>
          </a:p>
          <a:p>
            <a:r>
              <a:rPr lang="es-ES" dirty="0"/>
              <a:t>“Esta diapositiva marca un punto de quiebre fundamental en la gestión moderna: el paso </a:t>
            </a:r>
            <a:r>
              <a:rPr lang="es-ES" b="1" dirty="0"/>
              <a:t>de la intuición a la evidencia</a:t>
            </a:r>
            <a:r>
              <a:rPr lang="es-ES" dirty="0"/>
              <a:t> como base para tomar decisiones organizacionales.</a:t>
            </a:r>
          </a:p>
          <a:p>
            <a:r>
              <a:rPr lang="es-ES" dirty="0"/>
              <a:t>🔹 </a:t>
            </a:r>
            <a:r>
              <a:rPr lang="es-ES" b="1" dirty="0"/>
              <a:t>Antes: decisiones basadas en experiencia, intuición y autoridad</a:t>
            </a:r>
            <a:br>
              <a:rPr lang="es-ES" dirty="0"/>
            </a:br>
            <a:r>
              <a:rPr lang="es-ES" dirty="0"/>
              <a:t>Históricamente, las decisiones en las organizaciones se tomaban en función de la experiencia de los líderes, su intuición o incluso jerarquía.</a:t>
            </a:r>
            <a:br>
              <a:rPr lang="es-ES" dirty="0"/>
            </a:br>
            <a:r>
              <a:rPr lang="es-ES" dirty="0"/>
              <a:t>Y aunque la experiencia sigue siendo valiosa, este enfoque tiene limitaciones:</a:t>
            </a:r>
          </a:p>
          <a:p>
            <a:pPr>
              <a:buFont typeface="Arial" panose="020B0604020202020204" pitchFamily="34" charset="0"/>
              <a:buChar char="•"/>
            </a:pPr>
            <a:r>
              <a:rPr lang="es-ES" dirty="0"/>
              <a:t>Está influenciado por sesgos personales.</a:t>
            </a:r>
          </a:p>
          <a:p>
            <a:pPr>
              <a:buFont typeface="Arial" panose="020B0604020202020204" pitchFamily="34" charset="0"/>
              <a:buChar char="•"/>
            </a:pPr>
            <a:r>
              <a:rPr lang="es-ES" dirty="0"/>
              <a:t>No siempre es replicable ni justificable.</a:t>
            </a:r>
          </a:p>
          <a:p>
            <a:pPr>
              <a:buFont typeface="Arial" panose="020B0604020202020204" pitchFamily="34" charset="0"/>
              <a:buChar char="•"/>
            </a:pPr>
            <a:r>
              <a:rPr lang="es-ES" dirty="0"/>
              <a:t>No permite evaluar objetivamente los resultados.</a:t>
            </a:r>
            <a:br>
              <a:rPr lang="es-ES" dirty="0"/>
            </a:br>
            <a:r>
              <a:rPr lang="es-ES" dirty="0"/>
              <a:t>👉 En resumen, dependía mucho de las personas, no del sistema.</a:t>
            </a:r>
          </a:p>
          <a:p>
            <a:r>
              <a:rPr lang="es-ES" dirty="0"/>
              <a:t>🔹 </a:t>
            </a:r>
            <a:r>
              <a:rPr lang="es-ES" b="1" dirty="0"/>
              <a:t>Ahora: decisiones basadas en datos, análisis y desempeño</a:t>
            </a:r>
            <a:br>
              <a:rPr lang="es-ES" dirty="0"/>
            </a:br>
            <a:r>
              <a:rPr lang="es-ES" dirty="0"/>
              <a:t>La gestión moderna reconoce que no se puede mejorar lo que no se mide.</a:t>
            </a:r>
            <a:br>
              <a:rPr lang="es-ES" dirty="0"/>
            </a:br>
            <a:r>
              <a:rPr lang="es-ES" dirty="0"/>
              <a:t>Por eso, hoy se prioriza la </a:t>
            </a:r>
            <a:r>
              <a:rPr lang="es-ES" b="1" dirty="0"/>
              <a:t>toma de decisiones informadas</a:t>
            </a:r>
            <a:r>
              <a:rPr lang="es-ES" dirty="0"/>
              <a:t>. Es decir, que se basen en:</a:t>
            </a:r>
          </a:p>
          <a:p>
            <a:pPr>
              <a:buFont typeface="Arial" panose="020B0604020202020204" pitchFamily="34" charset="0"/>
              <a:buChar char="•"/>
            </a:pPr>
            <a:r>
              <a:rPr lang="es-ES" b="1" dirty="0"/>
              <a:t>Datos objetivos y confiables</a:t>
            </a:r>
            <a:r>
              <a:rPr lang="es-ES" dirty="0"/>
              <a:t>,</a:t>
            </a:r>
          </a:p>
          <a:p>
            <a:pPr>
              <a:buFont typeface="Arial" panose="020B0604020202020204" pitchFamily="34" charset="0"/>
              <a:buChar char="•"/>
            </a:pPr>
            <a:r>
              <a:rPr lang="es-ES" b="1" dirty="0"/>
              <a:t>Análisis riguroso</a:t>
            </a:r>
            <a:r>
              <a:rPr lang="es-ES" dirty="0"/>
              <a:t>,</a:t>
            </a:r>
          </a:p>
          <a:p>
            <a:pPr>
              <a:buFont typeface="Arial" panose="020B0604020202020204" pitchFamily="34" charset="0"/>
              <a:buChar char="•"/>
            </a:pPr>
            <a:r>
              <a:rPr lang="es-ES" dirty="0"/>
              <a:t>Y en la medición constante del </a:t>
            </a:r>
            <a:r>
              <a:rPr lang="es-ES" b="1" dirty="0"/>
              <a:t>desempeño organizacional</a:t>
            </a:r>
            <a:r>
              <a:rPr lang="es-ES" dirty="0"/>
              <a:t>.</a:t>
            </a:r>
            <a:br>
              <a:rPr lang="es-ES" dirty="0"/>
            </a:br>
            <a:r>
              <a:rPr lang="es-ES" dirty="0"/>
              <a:t>Esto permite no solo reaccionar a tiempo, sino </a:t>
            </a:r>
            <a:r>
              <a:rPr lang="es-ES" b="1" dirty="0"/>
              <a:t>anticiparse</a:t>
            </a:r>
            <a:r>
              <a:rPr lang="es-ES" dirty="0"/>
              <a:t> a los problemas y actuar con mayor precisión y transparencia.</a:t>
            </a:r>
          </a:p>
          <a:p>
            <a:r>
              <a:rPr lang="es-ES" dirty="0"/>
              <a:t>🔹 </a:t>
            </a:r>
            <a:r>
              <a:rPr lang="es-ES" b="1" dirty="0"/>
              <a:t>Indicadores = la brújula de la gestión estratégica</a:t>
            </a:r>
            <a:br>
              <a:rPr lang="es-ES" dirty="0"/>
            </a:br>
            <a:r>
              <a:rPr lang="es-ES" dirty="0"/>
              <a:t>Los indicadores de gestión se convierten en esa brújula que orienta la acción.</a:t>
            </a:r>
            <a:br>
              <a:rPr lang="es-ES" dirty="0"/>
            </a:br>
            <a:r>
              <a:rPr lang="es-ES" dirty="0"/>
              <a:t>Nos dicen si vamos por buen camino, si nos estamos desviando o si necesitamos rediseñar nuestras estrategias.</a:t>
            </a:r>
            <a:br>
              <a:rPr lang="es-ES" dirty="0"/>
            </a:br>
            <a:r>
              <a:rPr lang="es-ES" dirty="0"/>
              <a:t>👉 No se trata de medir por medir, sino de convertir los datos en </a:t>
            </a:r>
            <a:r>
              <a:rPr lang="es-ES" b="1" dirty="0"/>
              <a:t>inteligencia para la acción</a:t>
            </a:r>
            <a:r>
              <a:rPr lang="es-ES" dirty="0"/>
              <a:t>.</a:t>
            </a:r>
          </a:p>
          <a:p>
            <a:r>
              <a:rPr lang="es-ES" dirty="0"/>
              <a:t>📌 Por eso este curso es tan relevante: aprenderemos no solo a diseñar indicadores, sino a usarlos como herramientas clave para la toma de decisiones inteligentes, sostenibles y alineadas con la estrategia.”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16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Comparativo visual – Enfoque tradicional vs moderno</a:t>
            </a:r>
          </a:p>
          <a:p>
            <a:pPr marL="158750" indent="0">
              <a:buNone/>
            </a:pPr>
            <a:endParaRPr lang="es-ES" b="1" dirty="0"/>
          </a:p>
          <a:p>
            <a:r>
              <a:rPr lang="es-ES" dirty="0"/>
              <a:t>“Para entender por qué los indicadores son tan importantes hoy, comparemos brevemente el enfoque </a:t>
            </a:r>
            <a:r>
              <a:rPr lang="es-ES" b="1" dirty="0"/>
              <a:t>tradicional</a:t>
            </a:r>
            <a:r>
              <a:rPr lang="es-ES" dirty="0"/>
              <a:t> de gestión con el </a:t>
            </a:r>
            <a:r>
              <a:rPr lang="es-ES" b="1" dirty="0"/>
              <a:t>enfoque moderno basado en datos</a:t>
            </a:r>
            <a:r>
              <a:rPr lang="es-ES" dirty="0"/>
              <a:t>.</a:t>
            </a:r>
          </a:p>
          <a:p>
            <a:endParaRPr lang="es-ES" dirty="0"/>
          </a:p>
          <a:p>
            <a:r>
              <a:rPr lang="es-ES" dirty="0"/>
              <a:t>🔹 </a:t>
            </a:r>
            <a:r>
              <a:rPr lang="es-ES" b="1" dirty="0"/>
              <a:t>Base del enfoque</a:t>
            </a:r>
            <a:endParaRPr lang="es-ES" dirty="0"/>
          </a:p>
          <a:p>
            <a:pPr>
              <a:buFont typeface="Arial" panose="020B0604020202020204" pitchFamily="34" charset="0"/>
              <a:buChar char="•"/>
            </a:pPr>
            <a:r>
              <a:rPr lang="es-ES" dirty="0"/>
              <a:t>En el </a:t>
            </a:r>
            <a:r>
              <a:rPr lang="es-ES" b="1" dirty="0"/>
              <a:t>modelo tradicional</a:t>
            </a:r>
            <a:r>
              <a:rPr lang="es-ES" dirty="0"/>
              <a:t>, las decisiones se fundamentaban en la </a:t>
            </a:r>
            <a:r>
              <a:rPr lang="es-ES" b="1" dirty="0"/>
              <a:t>intuición o la experiencia personal</a:t>
            </a:r>
            <a:r>
              <a:rPr lang="es-ES" dirty="0"/>
              <a:t> de los líderes.</a:t>
            </a:r>
            <a:br>
              <a:rPr lang="es-ES" dirty="0"/>
            </a:br>
            <a:r>
              <a:rPr lang="es-ES" dirty="0"/>
              <a:t>Esto implicaba una alta dependencia del criterio subjetivo.</a:t>
            </a:r>
          </a:p>
          <a:p>
            <a:pPr>
              <a:buFont typeface="Arial" panose="020B0604020202020204" pitchFamily="34" charset="0"/>
              <a:buChar char="•"/>
            </a:pPr>
            <a:r>
              <a:rPr lang="es-ES" dirty="0"/>
              <a:t>En cambio, el enfoque moderno se basa en </a:t>
            </a:r>
            <a:r>
              <a:rPr lang="es-ES" b="1" dirty="0"/>
              <a:t>datos objetivos y medibles</a:t>
            </a:r>
            <a:r>
              <a:rPr lang="es-ES" dirty="0"/>
              <a:t>, lo cual permite una toma de decisiones más confiable y replicable.</a:t>
            </a:r>
          </a:p>
          <a:p>
            <a:endParaRPr lang="es-ES" b="1" dirty="0"/>
          </a:p>
          <a:p>
            <a:r>
              <a:rPr lang="es-ES" b="1" dirty="0"/>
              <a:t>Toma de decisiones</a:t>
            </a:r>
            <a:endParaRPr lang="es-ES" dirty="0"/>
          </a:p>
          <a:p>
            <a:pPr>
              <a:buFont typeface="Arial" panose="020B0604020202020204" pitchFamily="34" charset="0"/>
              <a:buChar char="•"/>
            </a:pPr>
            <a:r>
              <a:rPr lang="es-ES" dirty="0"/>
              <a:t>Antes, las decisiones eran </a:t>
            </a:r>
            <a:r>
              <a:rPr lang="es-ES" b="1" dirty="0"/>
              <a:t>reactivas</a:t>
            </a:r>
            <a:r>
              <a:rPr lang="es-ES" dirty="0"/>
              <a:t>: se tomaban después de que ocurriera un problema.</a:t>
            </a:r>
            <a:br>
              <a:rPr lang="es-ES" dirty="0"/>
            </a:br>
            <a:r>
              <a:rPr lang="es-ES" dirty="0"/>
              <a:t>No había herramientas para anticiparse ni prevenir.</a:t>
            </a:r>
          </a:p>
          <a:p>
            <a:pPr>
              <a:buFont typeface="Arial" panose="020B0604020202020204" pitchFamily="34" charset="0"/>
              <a:buChar char="•"/>
            </a:pPr>
            <a:r>
              <a:rPr lang="es-ES" dirty="0"/>
              <a:t>Hoy, gracias al uso de indicadores, las decisiones pueden ser </a:t>
            </a:r>
            <a:r>
              <a:rPr lang="es-ES" b="1" dirty="0"/>
              <a:t>proactivas</a:t>
            </a:r>
            <a:r>
              <a:rPr lang="es-ES" dirty="0"/>
              <a:t> o incluso </a:t>
            </a:r>
            <a:r>
              <a:rPr lang="es-ES" b="1" dirty="0"/>
              <a:t>predictivas</a:t>
            </a:r>
            <a:r>
              <a:rPr lang="es-ES" dirty="0"/>
              <a:t>.</a:t>
            </a:r>
            <a:br>
              <a:rPr lang="es-ES" dirty="0"/>
            </a:br>
            <a:r>
              <a:rPr lang="es-ES" dirty="0"/>
              <a:t>Se analizan tendencias, patrones y desviaciones en tiempo real.</a:t>
            </a:r>
          </a:p>
          <a:p>
            <a:endParaRPr lang="es-ES" b="1" dirty="0"/>
          </a:p>
          <a:p>
            <a:r>
              <a:rPr lang="es-ES" b="1" dirty="0"/>
              <a:t>Evaluación del desempeño</a:t>
            </a:r>
            <a:endParaRPr lang="es-ES" dirty="0"/>
          </a:p>
          <a:p>
            <a:pPr>
              <a:buFont typeface="Arial" panose="020B0604020202020204" pitchFamily="34" charset="0"/>
              <a:buChar char="•"/>
            </a:pPr>
            <a:r>
              <a:rPr lang="es-ES" dirty="0"/>
              <a:t>En el modelo tradicional, la evaluación era </a:t>
            </a:r>
            <a:r>
              <a:rPr lang="es-ES" b="1" dirty="0"/>
              <a:t>subjetiva</a:t>
            </a:r>
            <a:r>
              <a:rPr lang="es-ES" dirty="0"/>
              <a:t>, basada en percepciones o resultados generales.</a:t>
            </a:r>
            <a:br>
              <a:rPr lang="es-ES" dirty="0"/>
            </a:br>
            <a:r>
              <a:rPr lang="es-ES" dirty="0"/>
              <a:t>Esto dificultaba saber realmente qué funcionaba y qué no.</a:t>
            </a:r>
          </a:p>
          <a:p>
            <a:pPr marL="158750" indent="0">
              <a:buFont typeface="Arial" panose="020B0604020202020204" pitchFamily="34" charset="0"/>
              <a:buNone/>
            </a:pPr>
            <a:r>
              <a:rPr lang="es-ES" dirty="0"/>
              <a:t>Con indicadores bien diseñados, la evaluación se vuelve </a:t>
            </a:r>
            <a:r>
              <a:rPr lang="es-ES" b="1" dirty="0"/>
              <a:t>objetiva y basada en evidencia</a:t>
            </a:r>
            <a:r>
              <a:rPr lang="es-ES" dirty="0"/>
              <a:t>.</a:t>
            </a:r>
            <a:br>
              <a:rPr lang="es-ES" dirty="0"/>
            </a:br>
            <a:r>
              <a:rPr lang="es-ES" dirty="0"/>
              <a:t>Podemos medir rendimiento, calidad, impacto y mejora de forma concreta.</a:t>
            </a:r>
          </a:p>
          <a:p>
            <a:r>
              <a:rPr lang="es-ES" dirty="0"/>
              <a:t>👉 Este comparativo visual es clave: nos muestra que </a:t>
            </a:r>
            <a:r>
              <a:rPr lang="es-ES" b="1" dirty="0"/>
              <a:t>movernos hacia una gestión basada en datos no es opcional, sino necesario</a:t>
            </a:r>
            <a:r>
              <a:rPr lang="es-ES" dirty="0"/>
              <a:t> si queremos organizaciones más inteligentes, ágiles y sostenibles.</a:t>
            </a:r>
          </a:p>
          <a:p>
            <a:r>
              <a:rPr lang="es-ES" dirty="0"/>
              <a:t>Y esto es justamente lo que vamos a aprender a construir en este curso: un modelo de gestión que mire más allá de la intuición, sin perder el juicio experto, pero respaldado por métricas claras.”</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71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Enfoque sistémico de gestión</a:t>
            </a:r>
            <a:endParaRPr lang="es-ES" b="1" dirty="0"/>
          </a:p>
          <a:p>
            <a:r>
              <a:rPr lang="es-ES" dirty="0"/>
              <a:t>“En esta parte de la clase vamos a hablar de un concepto fundamental que nos va a acompañar durante todo el curso: </a:t>
            </a:r>
            <a:r>
              <a:rPr lang="es-ES" b="1" dirty="0"/>
              <a:t>el enfoque sistémico de la gestión</a:t>
            </a:r>
            <a:r>
              <a:rPr lang="es-ES" dirty="0"/>
              <a:t>.</a:t>
            </a:r>
          </a:p>
          <a:p>
            <a:r>
              <a:rPr lang="es-ES" dirty="0"/>
              <a:t>🔹 </a:t>
            </a:r>
            <a:r>
              <a:rPr lang="es-ES" b="1" dirty="0"/>
              <a:t>¿Qué es un sistema?</a:t>
            </a:r>
            <a:br>
              <a:rPr lang="es-ES" dirty="0"/>
            </a:br>
            <a:r>
              <a:rPr lang="es-ES" dirty="0"/>
              <a:t>Un sistema es mucho más que un conjunto de partes. Es un conjunto de </a:t>
            </a:r>
            <a:r>
              <a:rPr lang="es-ES" b="1" dirty="0"/>
              <a:t>elementos interdependientes</a:t>
            </a:r>
            <a:r>
              <a:rPr lang="es-ES" dirty="0"/>
              <a:t> que trabajan de manera coordinada para lograr un </a:t>
            </a:r>
            <a:r>
              <a:rPr lang="es-ES" b="1" dirty="0"/>
              <a:t>objetivo común</a:t>
            </a:r>
            <a:r>
              <a:rPr lang="es-ES" dirty="0"/>
              <a:t>.</a:t>
            </a:r>
          </a:p>
          <a:p>
            <a:pPr>
              <a:buFont typeface="Arial" panose="020B0604020202020204" pitchFamily="34" charset="0"/>
              <a:buChar char="•"/>
            </a:pPr>
            <a:r>
              <a:rPr lang="es-ES" dirty="0"/>
              <a:t>Si alguna parte se altera, afecta a todo el sistema.</a:t>
            </a:r>
          </a:p>
          <a:p>
            <a:pPr>
              <a:buFont typeface="Arial" panose="020B0604020202020204" pitchFamily="34" charset="0"/>
              <a:buChar char="•"/>
            </a:pPr>
            <a:r>
              <a:rPr lang="es-ES" dirty="0"/>
              <a:t>Lo que pasa en un área tiene consecuencias directas o indirectas en otras.</a:t>
            </a:r>
          </a:p>
          <a:p>
            <a:r>
              <a:rPr lang="es-ES" dirty="0"/>
              <a:t>🔹 </a:t>
            </a:r>
            <a:r>
              <a:rPr lang="es-ES" b="1" dirty="0"/>
              <a:t>¿Cómo aplica esto a una organización?</a:t>
            </a:r>
            <a:br>
              <a:rPr lang="es-ES" dirty="0"/>
            </a:br>
            <a:r>
              <a:rPr lang="es-ES" dirty="0"/>
              <a:t>En el contexto empresarial, </a:t>
            </a:r>
            <a:r>
              <a:rPr lang="es-ES" b="1" dirty="0"/>
              <a:t>una organización es un sistema complejo</a:t>
            </a:r>
            <a:r>
              <a:rPr lang="es-ES" dirty="0"/>
              <a:t>. Está compuesta por:</a:t>
            </a:r>
          </a:p>
          <a:p>
            <a:pPr>
              <a:buFont typeface="Arial" panose="020B0604020202020204" pitchFamily="34" charset="0"/>
              <a:buChar char="•"/>
            </a:pPr>
            <a:r>
              <a:rPr lang="es-ES" dirty="0"/>
              <a:t>Personas</a:t>
            </a:r>
          </a:p>
          <a:p>
            <a:pPr>
              <a:buFont typeface="Arial" panose="020B0604020202020204" pitchFamily="34" charset="0"/>
              <a:buChar char="•"/>
            </a:pPr>
            <a:r>
              <a:rPr lang="es-ES" dirty="0"/>
              <a:t>Procesos</a:t>
            </a:r>
          </a:p>
          <a:p>
            <a:pPr>
              <a:buFont typeface="Arial" panose="020B0604020202020204" pitchFamily="34" charset="0"/>
              <a:buChar char="•"/>
            </a:pPr>
            <a:r>
              <a:rPr lang="es-ES" dirty="0"/>
              <a:t>Recursos</a:t>
            </a:r>
          </a:p>
          <a:p>
            <a:pPr>
              <a:buFont typeface="Arial" panose="020B0604020202020204" pitchFamily="34" charset="0"/>
              <a:buChar char="•"/>
            </a:pPr>
            <a:r>
              <a:rPr lang="es-ES" dirty="0"/>
              <a:t>Infraestructura</a:t>
            </a:r>
            <a:br>
              <a:rPr lang="es-ES" dirty="0"/>
            </a:br>
            <a:r>
              <a:rPr lang="es-ES" dirty="0"/>
              <a:t>Todos estos componentes interactúan </a:t>
            </a:r>
            <a:r>
              <a:rPr lang="es-ES" b="1" dirty="0"/>
              <a:t>de forma dinámica y continua</a:t>
            </a:r>
            <a:r>
              <a:rPr lang="es-ES" dirty="0"/>
              <a:t>.</a:t>
            </a:r>
          </a:p>
          <a:p>
            <a:r>
              <a:rPr lang="es-ES" dirty="0"/>
              <a:t>Por ejemplo:</a:t>
            </a:r>
          </a:p>
          <a:p>
            <a:pPr>
              <a:buFont typeface="Arial" panose="020B0604020202020204" pitchFamily="34" charset="0"/>
              <a:buChar char="•"/>
            </a:pPr>
            <a:r>
              <a:rPr lang="es-ES" dirty="0"/>
              <a:t>Si Recursos Humanos no contrata a tiempo el talento necesario, Producción se retrasa.</a:t>
            </a:r>
          </a:p>
          <a:p>
            <a:pPr>
              <a:buFont typeface="Arial" panose="020B0604020202020204" pitchFamily="34" charset="0"/>
              <a:buChar char="•"/>
            </a:pPr>
            <a:r>
              <a:rPr lang="es-ES" dirty="0"/>
              <a:t>Si Finanzas no libera el presupuesto, los proyectos estratégicos se detienen.</a:t>
            </a:r>
          </a:p>
          <a:p>
            <a:pPr>
              <a:buFont typeface="Arial" panose="020B0604020202020204" pitchFamily="34" charset="0"/>
              <a:buChar char="•"/>
            </a:pPr>
            <a:r>
              <a:rPr lang="es-ES" dirty="0"/>
              <a:t>Si Comercial promete lo que Operaciones no puede cumplir, se afecta la satisfacción del cliente.</a:t>
            </a:r>
          </a:p>
          <a:p>
            <a:pPr marL="158750" indent="0">
              <a:buNone/>
            </a:pPr>
            <a:r>
              <a:rPr lang="es-ES" dirty="0"/>
              <a:t>🔁</a:t>
            </a:r>
            <a:r>
              <a:rPr lang="es-ES" dirty="0" err="1"/>
              <a:t>or</a:t>
            </a:r>
            <a:r>
              <a:rPr lang="es-ES" dirty="0"/>
              <a:t> eso, </a:t>
            </a:r>
            <a:r>
              <a:rPr lang="es-ES" b="1" dirty="0"/>
              <a:t>la gestión moderna no puede ser parcial</a:t>
            </a:r>
            <a:r>
              <a:rPr lang="es-ES" dirty="0"/>
              <a:t>. No sirve ver solo el área de uno.</a:t>
            </a:r>
            <a:br>
              <a:rPr lang="es-ES" dirty="0"/>
            </a:br>
            <a:r>
              <a:rPr lang="es-ES" dirty="0"/>
              <a:t>Debemos aprender a observar la organización como un </a:t>
            </a:r>
            <a:r>
              <a:rPr lang="es-ES" b="1" dirty="0"/>
              <a:t>todo conectado</a:t>
            </a:r>
            <a:r>
              <a:rPr lang="es-ES" dirty="0"/>
              <a:t>, donde los indicadores reflejan cómo se están comportando esos vínculos.</a:t>
            </a:r>
          </a:p>
          <a:p>
            <a:r>
              <a:rPr lang="es-ES" dirty="0"/>
              <a:t>📌 Este enfoque sistémico es clave para construir </a:t>
            </a:r>
            <a:r>
              <a:rPr lang="es-ES" b="1" dirty="0"/>
              <a:t>indicadores útiles</a:t>
            </a:r>
            <a:r>
              <a:rPr lang="es-ES" dirty="0"/>
              <a:t>: porque nos obliga a identificar </a:t>
            </a:r>
            <a:r>
              <a:rPr lang="es-ES" b="1" dirty="0"/>
              <a:t>los puntos clave de control</a:t>
            </a:r>
            <a:r>
              <a:rPr lang="es-ES" dirty="0"/>
              <a:t>, entender sus causas y consecuencias, y tomar decisiones con una visión global.</a:t>
            </a:r>
          </a:p>
          <a:p>
            <a:r>
              <a:rPr lang="es-ES" dirty="0"/>
              <a:t>Vamos a trabajar más adelante con mapas sistémicos que nos ayuden a visualizar estas interacciones, y a definir </a:t>
            </a:r>
            <a:r>
              <a:rPr lang="es-ES" b="1" dirty="0"/>
              <a:t>dónde vale la pena medir</a:t>
            </a:r>
            <a:r>
              <a:rPr lang="es-ES" dirty="0"/>
              <a:t> para tener una gestión efectiva.”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Concepto aplicado a organizaciones</a:t>
            </a:r>
            <a:endParaRPr lang="es-ES" b="1" dirty="0"/>
          </a:p>
          <a:p>
            <a:r>
              <a:rPr lang="es-ES" dirty="0"/>
              <a:t>“Ahora vamos a aterrizar el concepto sistémico a una organización real o simulada, como INACAR, que nos servirá como ejemplo de referencia para el resto del curso.</a:t>
            </a:r>
          </a:p>
          <a:p>
            <a:r>
              <a:rPr lang="es-ES" dirty="0"/>
              <a:t>🔹 </a:t>
            </a:r>
            <a:r>
              <a:rPr lang="es-ES" b="1" dirty="0"/>
              <a:t>¿Cómo funciona una organización como INACAR desde el enfoque sistémico?</a:t>
            </a:r>
            <a:endParaRPr lang="es-ES" dirty="0"/>
          </a:p>
          <a:p>
            <a:r>
              <a:rPr lang="es-ES" dirty="0"/>
              <a:t>Podemos verla como un sistema con </a:t>
            </a:r>
            <a:r>
              <a:rPr lang="es-ES" b="1" dirty="0"/>
              <a:t>cuatro componentes clave</a:t>
            </a:r>
            <a:r>
              <a:rPr lang="es-ES" dirty="0"/>
              <a:t>:</a:t>
            </a:r>
          </a:p>
          <a:p>
            <a:r>
              <a:rPr lang="es-ES" dirty="0"/>
              <a:t>✅ </a:t>
            </a:r>
            <a:r>
              <a:rPr lang="es-ES" b="1" dirty="0"/>
              <a:t>1. Entradas (Inputs)</a:t>
            </a:r>
            <a:br>
              <a:rPr lang="es-ES" dirty="0"/>
            </a:br>
            <a:r>
              <a:rPr lang="es-ES" dirty="0"/>
              <a:t>Son todos los recursos que la organización necesita para funcionar:</a:t>
            </a:r>
          </a:p>
          <a:p>
            <a:pPr>
              <a:buFont typeface="Arial" panose="020B0604020202020204" pitchFamily="34" charset="0"/>
              <a:buChar char="•"/>
            </a:pPr>
            <a:r>
              <a:rPr lang="es-ES" b="1" dirty="0"/>
              <a:t>Recursos humanos</a:t>
            </a:r>
            <a:r>
              <a:rPr lang="es-ES" dirty="0"/>
              <a:t>: talento técnico, operativo y administrativo.</a:t>
            </a:r>
          </a:p>
          <a:p>
            <a:pPr>
              <a:buFont typeface="Arial" panose="020B0604020202020204" pitchFamily="34" charset="0"/>
              <a:buChar char="•"/>
            </a:pPr>
            <a:r>
              <a:rPr lang="es-ES" b="1" dirty="0"/>
              <a:t>Materiales</a:t>
            </a:r>
            <a:r>
              <a:rPr lang="es-ES" dirty="0"/>
              <a:t>: insumos para construcción, tecnología, materiales de oficina.</a:t>
            </a:r>
          </a:p>
          <a:p>
            <a:pPr>
              <a:buFont typeface="Arial" panose="020B0604020202020204" pitchFamily="34" charset="0"/>
              <a:buChar char="•"/>
            </a:pPr>
            <a:r>
              <a:rPr lang="es-ES" b="1" dirty="0"/>
              <a:t>Información</a:t>
            </a:r>
            <a:r>
              <a:rPr lang="es-ES" dirty="0"/>
              <a:t>: normativas, planos, estudios de mercado.</a:t>
            </a:r>
          </a:p>
          <a:p>
            <a:pPr>
              <a:buFont typeface="Arial" panose="020B0604020202020204" pitchFamily="34" charset="0"/>
              <a:buChar char="•"/>
            </a:pPr>
            <a:r>
              <a:rPr lang="es-ES" b="1" dirty="0"/>
              <a:t>Capital</a:t>
            </a:r>
            <a:r>
              <a:rPr lang="es-ES" dirty="0"/>
              <a:t>: dinero para operar, invertir y sostenerse.</a:t>
            </a:r>
          </a:p>
          <a:p>
            <a:r>
              <a:rPr lang="es-ES" dirty="0"/>
              <a:t>⚙️ </a:t>
            </a:r>
            <a:r>
              <a:rPr lang="es-ES" b="1" dirty="0"/>
              <a:t>2. Procesos</a:t>
            </a:r>
            <a:br>
              <a:rPr lang="es-ES" dirty="0"/>
            </a:br>
            <a:r>
              <a:rPr lang="es-ES" dirty="0"/>
              <a:t>Son las actividades centrales donde se transforma el input en resultados:</a:t>
            </a:r>
          </a:p>
          <a:p>
            <a:pPr>
              <a:buFont typeface="Arial" panose="020B0604020202020204" pitchFamily="34" charset="0"/>
              <a:buChar char="•"/>
            </a:pPr>
            <a:r>
              <a:rPr lang="es-ES" dirty="0"/>
              <a:t>Diseño de proyectos habitacionales.</a:t>
            </a:r>
          </a:p>
          <a:p>
            <a:pPr>
              <a:buFont typeface="Arial" panose="020B0604020202020204" pitchFamily="34" charset="0"/>
              <a:buChar char="•"/>
            </a:pPr>
            <a:r>
              <a:rPr lang="es-ES" dirty="0"/>
              <a:t>Construcción de viviendas.</a:t>
            </a:r>
          </a:p>
          <a:p>
            <a:pPr>
              <a:buFont typeface="Arial" panose="020B0604020202020204" pitchFamily="34" charset="0"/>
              <a:buChar char="•"/>
            </a:pPr>
            <a:r>
              <a:rPr lang="es-ES" dirty="0"/>
              <a:t>Gestión administrativa, financiera y técnica.</a:t>
            </a:r>
          </a:p>
          <a:p>
            <a:pPr>
              <a:buFont typeface="Arial" panose="020B0604020202020204" pitchFamily="34" charset="0"/>
              <a:buChar char="•"/>
            </a:pPr>
            <a:r>
              <a:rPr lang="es-ES" dirty="0"/>
              <a:t>Comercialización, ventas y atención postventa.</a:t>
            </a:r>
          </a:p>
          <a:p>
            <a:r>
              <a:rPr lang="es-ES" dirty="0"/>
              <a:t>Aquí es donde ocurren las interacciones más complejas entre áreas, y donde cobra sentido medir el desempeño para asegurar eficiencia y calidad.</a:t>
            </a:r>
          </a:p>
          <a:p>
            <a:r>
              <a:rPr lang="es-ES" dirty="0"/>
              <a:t>📦 </a:t>
            </a:r>
            <a:r>
              <a:rPr lang="es-ES" b="1" dirty="0"/>
              <a:t>3. Salidas (Outputs)</a:t>
            </a:r>
            <a:br>
              <a:rPr lang="es-ES" dirty="0"/>
            </a:br>
            <a:r>
              <a:rPr lang="es-ES" dirty="0"/>
              <a:t>Son los resultados que genera la organización:</a:t>
            </a:r>
          </a:p>
          <a:p>
            <a:pPr>
              <a:buFont typeface="Arial" panose="020B0604020202020204" pitchFamily="34" charset="0"/>
              <a:buChar char="•"/>
            </a:pPr>
            <a:r>
              <a:rPr lang="es-ES" dirty="0"/>
              <a:t>Viviendas terminadas.</a:t>
            </a:r>
          </a:p>
          <a:p>
            <a:pPr>
              <a:buFont typeface="Arial" panose="020B0604020202020204" pitchFamily="34" charset="0"/>
              <a:buChar char="•"/>
            </a:pPr>
            <a:r>
              <a:rPr lang="es-ES" dirty="0"/>
              <a:t>Servicios prestados a los clientes.</a:t>
            </a:r>
          </a:p>
          <a:p>
            <a:pPr>
              <a:buFont typeface="Arial" panose="020B0604020202020204" pitchFamily="34" charset="0"/>
              <a:buChar char="•"/>
            </a:pPr>
            <a:r>
              <a:rPr lang="es-ES" dirty="0"/>
              <a:t>Documentación legal entregada.</a:t>
            </a:r>
          </a:p>
          <a:p>
            <a:pPr>
              <a:buFont typeface="Arial" panose="020B0604020202020204" pitchFamily="34" charset="0"/>
              <a:buChar char="•"/>
            </a:pPr>
            <a:r>
              <a:rPr lang="es-ES" dirty="0"/>
              <a:t>Y algo muy importante: </a:t>
            </a:r>
            <a:r>
              <a:rPr lang="es-ES" b="1" dirty="0"/>
              <a:t>impacto social</a:t>
            </a:r>
            <a:r>
              <a:rPr lang="es-ES" dirty="0"/>
              <a:t>, por ejemplo, el acceso a vivienda digna o la revitalización de comunidades.</a:t>
            </a:r>
          </a:p>
          <a:p>
            <a:r>
              <a:rPr lang="es-ES" dirty="0"/>
              <a:t>🔁 </a:t>
            </a:r>
            <a:r>
              <a:rPr lang="es-ES" b="1" dirty="0"/>
              <a:t>4. Retroalimentación (</a:t>
            </a:r>
            <a:r>
              <a:rPr lang="es-ES" b="1" dirty="0" err="1"/>
              <a:t>Feedback</a:t>
            </a:r>
            <a:r>
              <a:rPr lang="es-ES" b="1" dirty="0"/>
              <a:t>)</a:t>
            </a:r>
            <a:br>
              <a:rPr lang="es-ES" dirty="0"/>
            </a:br>
            <a:r>
              <a:rPr lang="es-ES" dirty="0"/>
              <a:t>Este es un componente clave del sistema. ¿Cómo sabemos si lo que estamos haciendo funciona?</a:t>
            </a:r>
            <a:br>
              <a:rPr lang="es-ES" dirty="0"/>
            </a:br>
            <a:r>
              <a:rPr lang="es-ES" dirty="0"/>
              <a:t>A través de:</a:t>
            </a:r>
          </a:p>
          <a:p>
            <a:pPr>
              <a:buFont typeface="Arial" panose="020B0604020202020204" pitchFamily="34" charset="0"/>
              <a:buChar char="•"/>
            </a:pPr>
            <a:r>
              <a:rPr lang="es-ES" dirty="0"/>
              <a:t>Evaluaciones internas.</a:t>
            </a:r>
          </a:p>
          <a:p>
            <a:pPr>
              <a:buFont typeface="Arial" panose="020B0604020202020204" pitchFamily="34" charset="0"/>
              <a:buChar char="•"/>
            </a:pPr>
            <a:r>
              <a:rPr lang="es-ES" dirty="0"/>
              <a:t>Indicadores de gestión.</a:t>
            </a:r>
          </a:p>
          <a:p>
            <a:pPr>
              <a:buFont typeface="Arial" panose="020B0604020202020204" pitchFamily="34" charset="0"/>
              <a:buChar char="•"/>
            </a:pPr>
            <a:r>
              <a:rPr lang="es-ES" dirty="0"/>
              <a:t>Encuestas a clientes.</a:t>
            </a:r>
          </a:p>
          <a:p>
            <a:pPr>
              <a:buFont typeface="Arial" panose="020B0604020202020204" pitchFamily="34" charset="0"/>
              <a:buChar char="•"/>
            </a:pPr>
            <a:r>
              <a:rPr lang="es-ES" dirty="0"/>
              <a:t>Auditorías.</a:t>
            </a:r>
          </a:p>
          <a:p>
            <a:pPr>
              <a:buFont typeface="Arial" panose="020B0604020202020204" pitchFamily="34" charset="0"/>
              <a:buChar char="•"/>
            </a:pPr>
            <a:r>
              <a:rPr lang="es-ES" dirty="0"/>
              <a:t>Revisión de objetivos y desempeño.</a:t>
            </a:r>
          </a:p>
          <a:p>
            <a:r>
              <a:rPr lang="es-ES" dirty="0"/>
              <a:t>Todo este </a:t>
            </a:r>
            <a:r>
              <a:rPr lang="es-ES" dirty="0" err="1"/>
              <a:t>feedback</a:t>
            </a:r>
            <a:r>
              <a:rPr lang="es-ES" dirty="0"/>
              <a:t> permite </a:t>
            </a:r>
            <a:r>
              <a:rPr lang="es-ES" b="1" dirty="0"/>
              <a:t>ajustar procesos</a:t>
            </a:r>
            <a:r>
              <a:rPr lang="es-ES" dirty="0"/>
              <a:t>, </a:t>
            </a:r>
            <a:r>
              <a:rPr lang="es-ES" b="1" dirty="0"/>
              <a:t>mejorar productos</a:t>
            </a:r>
            <a:r>
              <a:rPr lang="es-ES" dirty="0"/>
              <a:t> y </a:t>
            </a:r>
            <a:r>
              <a:rPr lang="es-ES" b="1" dirty="0"/>
              <a:t>tomar decisiones informadas</a:t>
            </a:r>
            <a:r>
              <a:rPr lang="es-ES" dirty="0"/>
              <a:t>.</a:t>
            </a:r>
          </a:p>
          <a:p>
            <a:r>
              <a:rPr lang="es-ES" dirty="0"/>
              <a:t>📌 En resumen: ver a INACAR como un sistema nos permite entender mejor dónde medir, qué indicadores usar y cómo garantizar una gestión alineada con los objetivos estratégicos.</a:t>
            </a:r>
          </a:p>
          <a:p>
            <a:r>
              <a:rPr lang="es-ES" dirty="0"/>
              <a:t>Esta visión nos ayudará a diseñar indicadores más útiles, relevantes y que realmente aporten al desempeño organizacional.”</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09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437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Organización como sistema interrelacionado</a:t>
            </a:r>
            <a:endParaRPr lang="es-ES" b="1" dirty="0"/>
          </a:p>
          <a:p>
            <a:r>
              <a:rPr lang="es-ES" dirty="0"/>
              <a:t>“En esta diapositiva vamos a profundizar en una de las ideas más importantes del enfoque sistémico: </a:t>
            </a:r>
            <a:r>
              <a:rPr lang="es-ES" b="1" dirty="0"/>
              <a:t>la interrelación entre las áreas de una organización</a:t>
            </a:r>
            <a:r>
              <a:rPr lang="es-ES" dirty="0"/>
              <a:t>.</a:t>
            </a:r>
          </a:p>
          <a:p>
            <a:r>
              <a:rPr lang="es-ES" dirty="0"/>
              <a:t>⚙️ </a:t>
            </a:r>
            <a:r>
              <a:rPr lang="es-ES" b="1" dirty="0"/>
              <a:t>¿Qué significa que una organización es un sistema interrelacionado?</a:t>
            </a:r>
            <a:endParaRPr lang="es-ES" dirty="0"/>
          </a:p>
          <a:p>
            <a:r>
              <a:rPr lang="es-ES" dirty="0"/>
              <a:t>Significa que </a:t>
            </a:r>
            <a:r>
              <a:rPr lang="es-ES" b="1" dirty="0"/>
              <a:t>ningún proceso o área funciona de manera aislada</a:t>
            </a:r>
            <a:r>
              <a:rPr lang="es-ES" dirty="0"/>
              <a:t>. Lo que ocurre en un departamento tiene efectos directos o indirectos en otros. Las organizaciones son como engranajes: si uno se atasca, afecta el movimiento de los demás.</a:t>
            </a:r>
          </a:p>
          <a:p>
            <a:r>
              <a:rPr lang="es-ES" dirty="0"/>
              <a:t>🧩 </a:t>
            </a:r>
            <a:r>
              <a:rPr lang="es-ES" b="1" dirty="0"/>
              <a:t>Veamos algunos ejemplos muy concretos en el contexto de una constructora como INACAR:</a:t>
            </a:r>
            <a:endParaRPr lang="es-ES" dirty="0"/>
          </a:p>
          <a:p>
            <a:r>
              <a:rPr lang="es-ES" dirty="0"/>
              <a:t>🔸 </a:t>
            </a:r>
            <a:r>
              <a:rPr lang="es-ES" b="1" dirty="0"/>
              <a:t>Retrasos en compras</a:t>
            </a:r>
            <a:br>
              <a:rPr lang="es-ES" dirty="0"/>
            </a:br>
            <a:r>
              <a:rPr lang="es-ES" dirty="0"/>
              <a:t>Si el área de compras no adquiere a tiempo los materiales de construcción, eso </a:t>
            </a:r>
            <a:r>
              <a:rPr lang="es-ES" b="1" dirty="0"/>
              <a:t>afecta directamente el cronograma de obra</a:t>
            </a:r>
            <a:r>
              <a:rPr lang="es-ES" dirty="0"/>
              <a:t>. Lo que parecía ser solo un problema administrativo termina siendo una demora técnica y contractual.</a:t>
            </a:r>
          </a:p>
          <a:p>
            <a:r>
              <a:rPr lang="es-ES" dirty="0"/>
              <a:t>🔸 </a:t>
            </a:r>
            <a:r>
              <a:rPr lang="es-ES" b="1" dirty="0"/>
              <a:t>Errores en diseño</a:t>
            </a:r>
            <a:br>
              <a:rPr lang="es-ES" dirty="0"/>
            </a:br>
            <a:r>
              <a:rPr lang="es-ES" dirty="0"/>
              <a:t>Si los planos o especificaciones tienen errores o no están bien coordinados con el equipo de construcción, se producen </a:t>
            </a:r>
            <a:r>
              <a:rPr lang="es-ES" b="1" dirty="0"/>
              <a:t>reprocesos en obra</a:t>
            </a:r>
            <a:r>
              <a:rPr lang="es-ES" dirty="0"/>
              <a:t>, lo que significa costos adicionales, pérdida de tiempo y desgaste en los equipos.</a:t>
            </a:r>
          </a:p>
          <a:p>
            <a:r>
              <a:rPr lang="es-ES" dirty="0"/>
              <a:t>🔸 </a:t>
            </a:r>
            <a:r>
              <a:rPr lang="es-ES" b="1" dirty="0"/>
              <a:t>Servicio posventa </a:t>
            </a:r>
            <a:r>
              <a:rPr lang="es-ES" b="1" dirty="0" err="1"/>
              <a:t>eficiente</a:t>
            </a:r>
            <a:r>
              <a:rPr lang="es-ES" dirty="0" err="1"/>
              <a:t>Cuando</a:t>
            </a:r>
            <a:r>
              <a:rPr lang="es-ES" dirty="0"/>
              <a:t> el equipo de posventa actúa rápidamente ante las solicitudes de clientes, esto </a:t>
            </a:r>
            <a:r>
              <a:rPr lang="es-ES" b="1" dirty="0"/>
              <a:t>mejora la percepción de la marca</a:t>
            </a:r>
            <a:r>
              <a:rPr lang="es-ES" dirty="0"/>
              <a:t>, genera recomendaciones positivas y </a:t>
            </a:r>
            <a:r>
              <a:rPr lang="es-ES" b="1" dirty="0"/>
              <a:t>facilita nuevas ventas</a:t>
            </a:r>
            <a:r>
              <a:rPr lang="es-ES" dirty="0"/>
              <a:t>. Es un ejemplo de cómo un área que actúa después de la entrega puede tener impacto en los procesos comerciales.</a:t>
            </a:r>
          </a:p>
          <a:p>
            <a:r>
              <a:rPr lang="es-ES" dirty="0"/>
              <a:t>📌 </a:t>
            </a:r>
            <a:r>
              <a:rPr lang="es-ES" b="1" dirty="0"/>
              <a:t>La lección aquí es clara</a:t>
            </a:r>
            <a:r>
              <a:rPr lang="es-ES" dirty="0"/>
              <a:t>:</a:t>
            </a:r>
            <a:br>
              <a:rPr lang="es-ES" dirty="0"/>
            </a:br>
            <a:r>
              <a:rPr lang="es-ES" dirty="0"/>
              <a:t>Cuando diseñamos indicadores, no podemos enfocarnos en silos. Debemos entender el </a:t>
            </a:r>
            <a:r>
              <a:rPr lang="es-ES" b="1" dirty="0"/>
              <a:t>flujo completo de procesos</a:t>
            </a:r>
            <a:r>
              <a:rPr lang="es-ES" dirty="0"/>
              <a:t>, identificar los puntos críticos de conexión y definir </a:t>
            </a:r>
            <a:r>
              <a:rPr lang="es-ES" b="1" dirty="0"/>
              <a:t>indicadores que midan el efecto en cadena</a:t>
            </a:r>
            <a:r>
              <a:rPr lang="es-ES" dirty="0"/>
              <a:t>, no solo el resultado de un área aislada.</a:t>
            </a:r>
          </a:p>
          <a:p>
            <a:r>
              <a:rPr lang="es-ES" dirty="0"/>
              <a:t>📊 Esto hace que la medición sea más útil, más estratégica y más alineada con la realidad operativa.”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621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Importancia de medir en distintos puntos del sistema</a:t>
            </a:r>
            <a:endParaRPr lang="es-ES" b="1" dirty="0"/>
          </a:p>
          <a:p>
            <a:r>
              <a:rPr lang="es-ES" dirty="0"/>
              <a:t>“Ahora abordamos un aspecto clave del enfoque sistémico: </a:t>
            </a:r>
            <a:r>
              <a:rPr lang="es-ES" b="1" dirty="0"/>
              <a:t>la medición a lo largo del sistema, no solo al final del proceso.</a:t>
            </a:r>
            <a:endParaRPr lang="es-ES" dirty="0"/>
          </a:p>
          <a:p>
            <a:r>
              <a:rPr lang="es-ES" dirty="0"/>
              <a:t>📌 </a:t>
            </a:r>
            <a:r>
              <a:rPr lang="es-ES" b="1" dirty="0"/>
              <a:t>¿Por qué es importante medir en diferentes momentos?</a:t>
            </a:r>
            <a:endParaRPr lang="es-ES" dirty="0"/>
          </a:p>
          <a:p>
            <a:r>
              <a:rPr lang="es-ES" dirty="0"/>
              <a:t>Porque los problemas en una organización no siempre se detectan en el resultado final. Muchas veces, las </a:t>
            </a:r>
            <a:r>
              <a:rPr lang="es-ES" b="1" dirty="0"/>
              <a:t>fallas se originan aguas arriba del proceso</a:t>
            </a:r>
            <a:r>
              <a:rPr lang="es-ES" dirty="0"/>
              <a:t>, y si no medimos allí, </a:t>
            </a:r>
            <a:r>
              <a:rPr lang="es-ES" b="1" dirty="0"/>
              <a:t>no tenemos forma de anticiparnos o corregir a tiempo</a:t>
            </a:r>
            <a:r>
              <a:rPr lang="es-ES" dirty="0"/>
              <a:t>.</a:t>
            </a:r>
          </a:p>
          <a:p>
            <a:r>
              <a:rPr lang="es-ES" dirty="0"/>
              <a:t>✅ </a:t>
            </a:r>
            <a:r>
              <a:rPr lang="es-ES" b="1" dirty="0"/>
              <a:t>Medir permite varias cosas importantes:</a:t>
            </a:r>
            <a:endParaRPr lang="es-ES" dirty="0"/>
          </a:p>
          <a:p>
            <a:r>
              <a:rPr lang="es-ES" dirty="0"/>
              <a:t>🔹 </a:t>
            </a:r>
            <a:r>
              <a:rPr lang="es-ES" b="1" dirty="0"/>
              <a:t>Identificar cuellos de botella</a:t>
            </a:r>
            <a:br>
              <a:rPr lang="es-ES" dirty="0"/>
            </a:br>
            <a:r>
              <a:rPr lang="es-ES" dirty="0"/>
              <a:t>Podemos descubrir dónde se están acumulando tareas, dónde hay demoras o pérdidas de eficiencia. Por ejemplo, si el flujo de trabajo se atasca entre la validación de planos y la asignación de recursos, medir ese punto nos permite actuar de inmediato.</a:t>
            </a:r>
          </a:p>
          <a:p>
            <a:r>
              <a:rPr lang="es-ES" dirty="0"/>
              <a:t>🔹 </a:t>
            </a:r>
            <a:r>
              <a:rPr lang="es-ES" b="1" dirty="0"/>
              <a:t>Tomar decisiones informadas</a:t>
            </a:r>
            <a:br>
              <a:rPr lang="es-ES" dirty="0"/>
            </a:br>
            <a:r>
              <a:rPr lang="es-ES" dirty="0"/>
              <a:t>En lugar de tomar decisiones por intuición o presión, medimos el desempeño en distintos puntos y usamos </a:t>
            </a:r>
            <a:r>
              <a:rPr lang="es-ES" b="1" dirty="0"/>
              <a:t>datos reales para priorizar acciones</a:t>
            </a:r>
            <a:r>
              <a:rPr lang="es-ES" dirty="0"/>
              <a:t>, recursos o soluciones.</a:t>
            </a:r>
          </a:p>
          <a:p>
            <a:r>
              <a:rPr lang="es-ES" dirty="0"/>
              <a:t>🔹 </a:t>
            </a:r>
            <a:r>
              <a:rPr lang="es-ES" b="1" dirty="0"/>
              <a:t>Asegurar coherencia entre procesos</a:t>
            </a:r>
            <a:br>
              <a:rPr lang="es-ES" dirty="0"/>
            </a:br>
            <a:r>
              <a:rPr lang="es-ES" dirty="0"/>
              <a:t>A veces, una mejora en un área no se refleja en los resultados generales porque </a:t>
            </a:r>
            <a:r>
              <a:rPr lang="es-ES" b="1" dirty="0"/>
              <a:t>no hay alineación entre procesos</a:t>
            </a:r>
            <a:r>
              <a:rPr lang="es-ES" dirty="0"/>
              <a:t>. Medir nos ayuda a detectar estos desajustes y alinear mejor los esfuerzos de las distintas áreas.</a:t>
            </a:r>
          </a:p>
          <a:p>
            <a:r>
              <a:rPr lang="es-ES" dirty="0"/>
              <a:t>🔹 </a:t>
            </a:r>
            <a:r>
              <a:rPr lang="es-ES" b="1" dirty="0"/>
              <a:t>Prevenir errores que se propaguen</a:t>
            </a:r>
            <a:br>
              <a:rPr lang="es-ES" dirty="0"/>
            </a:br>
            <a:r>
              <a:rPr lang="es-ES" dirty="0"/>
              <a:t>Si no medimos desde el inicio, los errores pasan desapercibidos hasta que llegan al cliente final. Detectarlos a tiempo </a:t>
            </a:r>
            <a:r>
              <a:rPr lang="es-ES" b="1" dirty="0"/>
              <a:t>evita reprocesos, costos innecesarios y deterioro de la calidad</a:t>
            </a:r>
            <a:r>
              <a:rPr lang="es-ES" dirty="0"/>
              <a:t>.</a:t>
            </a:r>
          </a:p>
          <a:p>
            <a:r>
              <a:rPr lang="es-ES" dirty="0"/>
              <a:t>💬 </a:t>
            </a:r>
            <a:r>
              <a:rPr lang="es-ES" b="1" dirty="0"/>
              <a:t>Frase para reflexionar</a:t>
            </a:r>
            <a:r>
              <a:rPr lang="es-ES" dirty="0"/>
              <a:t>:</a:t>
            </a:r>
          </a:p>
          <a:p>
            <a:r>
              <a:rPr lang="es-ES" dirty="0"/>
              <a:t>“Lo que no se mide, no se puede mejorar.”</a:t>
            </a:r>
            <a:br>
              <a:rPr lang="es-ES" dirty="0"/>
            </a:br>
            <a:r>
              <a:rPr lang="es-ES" dirty="0"/>
              <a:t>Esta frase, atribuida a William Edwards Deming, resume por qué estamos aquí. Sin medición, no hay gestión posible. Y sin gestión, no hay mejora continua.</a:t>
            </a:r>
          </a:p>
          <a:p>
            <a:r>
              <a:rPr lang="es-ES" dirty="0"/>
              <a:t>🎯 En resumen: debemos pensar en la medición como un sistema nervioso que recorre toda la organización, permitiéndonos reaccionar, aprender y avanzar con precisión.”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56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Gestión Estratégica y Efectiva de Indicadores de Desempeño Organizacional</a:t>
            </a:r>
            <a:endParaRPr lang="es-ES" b="1" dirty="0"/>
          </a:p>
          <a:p>
            <a:pPr marL="158750" indent="0">
              <a:buNone/>
            </a:pPr>
            <a:endParaRPr lang="es-ES" dirty="0"/>
          </a:p>
          <a:p>
            <a:pPr marL="158750" indent="0">
              <a:buNone/>
            </a:pPr>
            <a:r>
              <a:rPr lang="es-ES" dirty="0"/>
              <a:t>Bienvenidos y gracias por estar aquí. Hoy iniciamos un espacio diseñado para fortalecer una de las capacidades más críticas para cualquier organización: </a:t>
            </a:r>
            <a:r>
              <a:rPr lang="es-ES" b="1" dirty="0"/>
              <a:t>la gestión de indicadores de desempeño</a:t>
            </a:r>
            <a:r>
              <a:rPr lang="es-ES" dirty="0"/>
              <a:t>.</a:t>
            </a:r>
          </a:p>
          <a:p>
            <a:pPr marL="158750" indent="0">
              <a:buNone/>
            </a:pPr>
            <a:endParaRPr lang="es-ES" dirty="0"/>
          </a:p>
          <a:p>
            <a:pPr marL="158750" indent="0">
              <a:buNone/>
            </a:pPr>
            <a:r>
              <a:rPr lang="es-ES" dirty="0"/>
              <a:t>El objetivo central de este proceso formativo es que ustedes, como líderes, mandos medios o miembros de equipos técnicos, </a:t>
            </a:r>
            <a:r>
              <a:rPr lang="es-ES" b="1" dirty="0"/>
              <a:t>desarrollen competencias sólidas para diseñar, construir, implementar y analizar indicadores de gestión</a:t>
            </a:r>
            <a:r>
              <a:rPr lang="es-ES" dirty="0"/>
              <a:t>. Vamos a trabajar con herramientas como los KPI (Indicadores Clave de Desempeño) y los KRI (Indicadores Clave de Riesgo), pero también vamos a ir más allá de los nombres: vamos a entender </a:t>
            </a:r>
            <a:r>
              <a:rPr lang="es-ES" b="1" dirty="0"/>
              <a:t>cuándo usar cada uno, cómo conectarlos con la estrategia organizacional, y cómo convertirlos en verdaderos aliados para la toma de decisiones</a:t>
            </a:r>
            <a:r>
              <a:rPr lang="es-ES" dirty="0"/>
              <a:t>.</a:t>
            </a:r>
          </a:p>
          <a:p>
            <a:pPr marL="158750" indent="0">
              <a:buNone/>
            </a:pPr>
            <a:endParaRPr lang="es-ES" dirty="0"/>
          </a:p>
          <a:p>
            <a:r>
              <a:rPr lang="es-ES" dirty="0"/>
              <a:t>Queremos pasar de usar datos como informes estáticos a usarlos como </a:t>
            </a:r>
            <a:r>
              <a:rPr lang="es-ES" b="1" dirty="0"/>
              <a:t>una brújula estratégica</a:t>
            </a:r>
            <a:r>
              <a:rPr lang="es-ES" dirty="0"/>
              <a:t>, que oriente las decisiones, mejore los procesos y promueva una </a:t>
            </a:r>
            <a:r>
              <a:rPr lang="es-ES" b="1" dirty="0"/>
              <a:t>cultura de mejora continua, eficiencia y sostenibilidad empresarial</a:t>
            </a:r>
            <a:r>
              <a:rPr lang="es-ES" dirty="0"/>
              <a:t>.</a:t>
            </a:r>
          </a:p>
          <a:p>
            <a:endParaRPr lang="es-ES" dirty="0"/>
          </a:p>
          <a:p>
            <a:r>
              <a:rPr lang="es-ES" dirty="0"/>
              <a:t>La promesa es que al final del proceso, puedan no solo construir tableros o reportes, sino </a:t>
            </a:r>
            <a:r>
              <a:rPr lang="es-ES" b="1" dirty="0"/>
              <a:t>generar información útil, con propósito y aplicabilidad real</a:t>
            </a:r>
            <a:r>
              <a:rPr lang="es-ES" dirty="0"/>
              <a:t> dentro de sus contextos organizacionales. Y para eso, vamos a trabajar con ejemplos reales, casos, herramientas digitales, </a:t>
            </a:r>
            <a:r>
              <a:rPr lang="es-ES" dirty="0" err="1"/>
              <a:t>Power</a:t>
            </a:r>
            <a:r>
              <a:rPr lang="es-ES" dirty="0"/>
              <a:t> BI, y con una metodología que combina el análisis técnico con una mirada estratégica.”</a:t>
            </a: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426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942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Conclusión del bloque</a:t>
            </a:r>
            <a:endParaRPr lang="es-ES" b="1" dirty="0"/>
          </a:p>
          <a:p>
            <a:r>
              <a:rPr lang="es-ES" dirty="0"/>
              <a:t>“Para cerrar este bloque, quiero que nos quedemos con </a:t>
            </a:r>
            <a:r>
              <a:rPr lang="es-ES" b="1" dirty="0"/>
              <a:t>tres ideas clave</a:t>
            </a:r>
            <a:r>
              <a:rPr lang="es-ES" dirty="0"/>
              <a:t>:</a:t>
            </a:r>
          </a:p>
          <a:p>
            <a:r>
              <a:rPr lang="es-ES" dirty="0"/>
              <a:t>🔹 </a:t>
            </a:r>
            <a:r>
              <a:rPr lang="es-ES" b="1" dirty="0"/>
              <a:t>Primero:</a:t>
            </a:r>
            <a:br>
              <a:rPr lang="es-ES" dirty="0"/>
            </a:br>
            <a:r>
              <a:rPr lang="es-ES" b="1" dirty="0"/>
              <a:t>Las organizaciones no son estructuras aisladas</a:t>
            </a:r>
            <a:r>
              <a:rPr lang="es-ES" dirty="0"/>
              <a:t>, no son silos independientes. Son sistemas vivos, complejos, donde cada parte afecta al todo. Así como en un organismo, lo que sucede en una célula impacta a todo el cuerpo, lo mismo ocurre en una empresa: una decisión en compras puede afectar finanzas, cronogramas, calidad y hasta la satisfacción del cliente.</a:t>
            </a:r>
          </a:p>
          <a:p>
            <a:r>
              <a:rPr lang="es-ES" dirty="0"/>
              <a:t>🔹 </a:t>
            </a:r>
            <a:r>
              <a:rPr lang="es-ES" b="1" dirty="0"/>
              <a:t>Segundo:</a:t>
            </a:r>
            <a:br>
              <a:rPr lang="es-ES" dirty="0"/>
            </a:br>
            <a:r>
              <a:rPr lang="es-ES" dirty="0"/>
              <a:t>Comprender ese carácter sistémico nos permite </a:t>
            </a:r>
            <a:r>
              <a:rPr lang="es-ES" b="1" dirty="0"/>
              <a:t>gestionar con visión estratégica</a:t>
            </a:r>
            <a:r>
              <a:rPr lang="es-ES" dirty="0"/>
              <a:t>. Es decir, tomar decisiones que consideren no solo el resultado inmediato, sino sus efectos en el conjunto de la organización, en el largo plazo y en relación con el entorno.</a:t>
            </a:r>
          </a:p>
          <a:p>
            <a:r>
              <a:rPr lang="es-ES" dirty="0"/>
              <a:t>Esto requiere cambiar el enfoque fragmentado por uno más holístico.</a:t>
            </a:r>
          </a:p>
          <a:p>
            <a:r>
              <a:rPr lang="es-ES" dirty="0"/>
              <a:t>🔹 </a:t>
            </a:r>
            <a:r>
              <a:rPr lang="es-ES" b="1" dirty="0" err="1"/>
              <a:t>Tercero:La</a:t>
            </a:r>
            <a:r>
              <a:rPr lang="es-ES" b="1" dirty="0"/>
              <a:t> medición debe ser sistémica</a:t>
            </a:r>
            <a:r>
              <a:rPr lang="es-ES" dirty="0"/>
              <a:t>. No basta con medir resultados finales o indicadores aislados. Medir a lo largo del sistema, en puntos clave del proceso, nos permite asegurar </a:t>
            </a:r>
            <a:r>
              <a:rPr lang="es-ES" b="1" dirty="0"/>
              <a:t>coherencia, calidad y mejora continua</a:t>
            </a:r>
            <a:r>
              <a:rPr lang="es-ES" dirty="0"/>
              <a:t>.</a:t>
            </a:r>
          </a:p>
          <a:p>
            <a:r>
              <a:rPr lang="es-ES" dirty="0"/>
              <a:t>Cuando medimos con propósito, en distintas etapas, no solo identificamos problemas: también generamos </a:t>
            </a:r>
            <a:r>
              <a:rPr lang="es-ES" b="1" dirty="0"/>
              <a:t>aprendizaje organizacional</a:t>
            </a:r>
            <a:r>
              <a:rPr lang="es-ES" dirty="0"/>
              <a:t>, ajustamos con tiempo y avanzamos hacia la excelencia.</a:t>
            </a:r>
          </a:p>
          <a:p>
            <a:r>
              <a:rPr lang="es-ES" dirty="0"/>
              <a:t>✅ Así que, la gestión efectiva </a:t>
            </a:r>
            <a:r>
              <a:rPr lang="es-ES" b="1" dirty="0"/>
              <a:t>no es solo técnica, es estratégica y sistémica.</a:t>
            </a:r>
            <a:endParaRPr lang="es-ES" dirty="0"/>
          </a:p>
          <a:p>
            <a:r>
              <a:rPr lang="es-ES" dirty="0"/>
              <a:t>Vamos a seguir construyendo sobre esta base en los próximos bloques.”</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987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Liderazgo en la implementación de indicadores</a:t>
            </a:r>
            <a:endParaRPr lang="es-ES" b="1" dirty="0"/>
          </a:p>
          <a:p>
            <a:r>
              <a:rPr lang="es-ES" dirty="0"/>
              <a:t>“En esta sección vamos a hablar sobre un aspecto fundamental: </a:t>
            </a:r>
            <a:r>
              <a:rPr lang="es-ES" b="1" dirty="0"/>
              <a:t>el liderazgo como motor para que los sistemas de indicadores realmente funcionen</a:t>
            </a:r>
            <a:r>
              <a:rPr lang="es-ES" dirty="0"/>
              <a:t>.</a:t>
            </a:r>
          </a:p>
          <a:p>
            <a:r>
              <a:rPr lang="es-ES" b="1" dirty="0"/>
              <a:t>🧩 ¿Por qué es tan importante el liderazgo en esta tarea?</a:t>
            </a:r>
          </a:p>
          <a:p>
            <a:r>
              <a:rPr lang="es-ES" dirty="0"/>
              <a:t>Porque </a:t>
            </a:r>
            <a:r>
              <a:rPr lang="es-ES" b="1" dirty="0"/>
              <a:t>diseñar indicadores técnicamente es solo una parte del proceso</a:t>
            </a:r>
            <a:r>
              <a:rPr lang="es-ES" dirty="0"/>
              <a:t>. Implementarlos, mantenerlos actualizados, usarlos para tomar decisiones… eso requiere liderazgo. No solo desde la alta dirección, sino también desde los mandos medios y los equipos de trabajo.</a:t>
            </a:r>
          </a:p>
          <a:p>
            <a:r>
              <a:rPr lang="es-ES" b="1" dirty="0"/>
              <a:t>👤 Roles en distintos niveles:</a:t>
            </a:r>
          </a:p>
          <a:p>
            <a:pPr>
              <a:buFont typeface="Arial" panose="020B0604020202020204" pitchFamily="34" charset="0"/>
              <a:buChar char="•"/>
            </a:pPr>
            <a:r>
              <a:rPr lang="es-ES" b="1" dirty="0"/>
              <a:t>Alta dirección:</a:t>
            </a:r>
            <a:r>
              <a:rPr lang="es-ES" dirty="0"/>
              <a:t> Define prioridades, promueve la cultura de medición, asigna recursos y exige resultados medibles. Sin su respaldo, cualquier sistema se debilita.</a:t>
            </a:r>
          </a:p>
          <a:p>
            <a:pPr>
              <a:buFont typeface="Arial" panose="020B0604020202020204" pitchFamily="34" charset="0"/>
              <a:buChar char="•"/>
            </a:pPr>
            <a:r>
              <a:rPr lang="es-ES" b="1" dirty="0"/>
              <a:t>Mandos medios:</a:t>
            </a:r>
            <a:r>
              <a:rPr lang="es-ES" dirty="0"/>
              <a:t> Traducen los objetivos estratégicos a métricas operativas. Su papel es clave para alinear el día a día con los indicadores.</a:t>
            </a:r>
          </a:p>
          <a:p>
            <a:pPr>
              <a:buFont typeface="Arial" panose="020B0604020202020204" pitchFamily="34" charset="0"/>
              <a:buChar char="•"/>
            </a:pPr>
            <a:r>
              <a:rPr lang="es-ES" b="1" dirty="0"/>
              <a:t>Equipos:</a:t>
            </a:r>
            <a:r>
              <a:rPr lang="es-ES" dirty="0"/>
              <a:t> Son los responsables de generar los datos, alimentar los tableros, interpretar la información y proponer mejoras. Necesitan claridad y compromiso.</a:t>
            </a:r>
          </a:p>
          <a:p>
            <a:r>
              <a:rPr lang="es-ES" b="1" dirty="0"/>
              <a:t>🛠️ ¿Qué competencias son necesarias?</a:t>
            </a:r>
          </a:p>
          <a:p>
            <a:r>
              <a:rPr lang="es-ES" dirty="0"/>
              <a:t>Un líder en la implementación de indicadores debe tener:</a:t>
            </a:r>
          </a:p>
          <a:p>
            <a:pPr>
              <a:buFont typeface="Arial" panose="020B0604020202020204" pitchFamily="34" charset="0"/>
              <a:buChar char="•"/>
            </a:pPr>
            <a:r>
              <a:rPr lang="es-ES" b="1" dirty="0"/>
              <a:t>Capacidad analítica</a:t>
            </a:r>
            <a:r>
              <a:rPr lang="es-ES" dirty="0"/>
              <a:t>: interpretar datos y entender su impacto.</a:t>
            </a:r>
          </a:p>
          <a:p>
            <a:pPr>
              <a:buFont typeface="Arial" panose="020B0604020202020204" pitchFamily="34" charset="0"/>
              <a:buChar char="•"/>
            </a:pPr>
            <a:r>
              <a:rPr lang="es-ES" b="1" dirty="0"/>
              <a:t>Comunicación clara</a:t>
            </a:r>
            <a:r>
              <a:rPr lang="es-ES" dirty="0"/>
              <a:t>: explicar los indicadores y su importancia.</a:t>
            </a:r>
          </a:p>
          <a:p>
            <a:pPr>
              <a:buFont typeface="Arial" panose="020B0604020202020204" pitchFamily="34" charset="0"/>
              <a:buChar char="•"/>
            </a:pPr>
            <a:r>
              <a:rPr lang="es-ES" b="1" dirty="0"/>
              <a:t>Gestión del cambio</a:t>
            </a:r>
            <a:r>
              <a:rPr lang="es-ES" dirty="0"/>
              <a:t>: superar resistencias, acompañar a los equipos.</a:t>
            </a:r>
          </a:p>
          <a:p>
            <a:pPr>
              <a:buFont typeface="Arial" panose="020B0604020202020204" pitchFamily="34" charset="0"/>
              <a:buChar char="•"/>
            </a:pPr>
            <a:r>
              <a:rPr lang="es-ES" b="1" dirty="0"/>
              <a:t>Orientación a resultados</a:t>
            </a:r>
            <a:r>
              <a:rPr lang="es-ES" dirty="0"/>
              <a:t>: usar los indicadores como brújula, no como castigo.</a:t>
            </a:r>
          </a:p>
          <a:p>
            <a:r>
              <a:rPr lang="es-ES" b="1" dirty="0"/>
              <a:t>⚠️ Y hablando de cambio…</a:t>
            </a:r>
          </a:p>
          <a:p>
            <a:r>
              <a:rPr lang="es-ES" dirty="0"/>
              <a:t>Implementar un sistema de indicadores casi siempre genera </a:t>
            </a:r>
            <a:r>
              <a:rPr lang="es-ES" b="1" dirty="0"/>
              <a:t>resistencia organizacional</a:t>
            </a:r>
            <a:r>
              <a:rPr lang="es-ES" dirty="0"/>
              <a:t>:</a:t>
            </a:r>
          </a:p>
          <a:p>
            <a:pPr>
              <a:buFont typeface="Arial" panose="020B0604020202020204" pitchFamily="34" charset="0"/>
              <a:buChar char="•"/>
            </a:pPr>
            <a:r>
              <a:rPr lang="es-ES" dirty="0"/>
              <a:t>“Ahora nos van a vigilar…”</a:t>
            </a:r>
          </a:p>
          <a:p>
            <a:pPr>
              <a:buFont typeface="Arial" panose="020B0604020202020204" pitchFamily="34" charset="0"/>
              <a:buChar char="•"/>
            </a:pPr>
            <a:r>
              <a:rPr lang="es-ES" dirty="0"/>
              <a:t>“Siempre lo hemos hecho así…”</a:t>
            </a:r>
          </a:p>
          <a:p>
            <a:pPr>
              <a:buFont typeface="Arial" panose="020B0604020202020204" pitchFamily="34" charset="0"/>
              <a:buChar char="•"/>
            </a:pPr>
            <a:r>
              <a:rPr lang="es-ES" dirty="0"/>
              <a:t>“Esto nos quita tiempo…”</a:t>
            </a:r>
          </a:p>
          <a:p>
            <a:r>
              <a:rPr lang="es-ES" dirty="0"/>
              <a:t>Para superar esto, el liderazgo debe enfocarse en </a:t>
            </a:r>
            <a:r>
              <a:rPr lang="es-ES" b="1" dirty="0"/>
              <a:t>crear una cultura de medición</a:t>
            </a:r>
            <a:r>
              <a:rPr lang="es-ES" dirty="0"/>
              <a:t>, donde los indicadores no se vean como castigo, sino como herramientas de mejora y aprendizaje.</a:t>
            </a:r>
          </a:p>
          <a:p>
            <a:r>
              <a:rPr lang="es-ES" b="1" dirty="0"/>
              <a:t>🧭 Estrategias para fomentar esa cultura:</a:t>
            </a:r>
          </a:p>
          <a:p>
            <a:pPr>
              <a:buFont typeface="Arial" panose="020B0604020202020204" pitchFamily="34" charset="0"/>
              <a:buChar char="•"/>
            </a:pPr>
            <a:r>
              <a:rPr lang="es-ES" dirty="0"/>
              <a:t>Capacitar sobre el </a:t>
            </a:r>
            <a:r>
              <a:rPr lang="es-ES" b="1" dirty="0"/>
              <a:t>uso e interpretación</a:t>
            </a:r>
            <a:r>
              <a:rPr lang="es-ES" dirty="0"/>
              <a:t> de indicadores.</a:t>
            </a:r>
          </a:p>
          <a:p>
            <a:pPr>
              <a:buFont typeface="Arial" panose="020B0604020202020204" pitchFamily="34" charset="0"/>
              <a:buChar char="•"/>
            </a:pPr>
            <a:r>
              <a:rPr lang="es-ES" dirty="0"/>
              <a:t>Compartir casos de éxito internos y externos.</a:t>
            </a:r>
          </a:p>
          <a:p>
            <a:pPr>
              <a:buFont typeface="Arial" panose="020B0604020202020204" pitchFamily="34" charset="0"/>
              <a:buChar char="•"/>
            </a:pPr>
            <a:r>
              <a:rPr lang="es-ES" dirty="0"/>
              <a:t>Reconocer logros con base en resultados medibles.</a:t>
            </a:r>
          </a:p>
          <a:p>
            <a:pPr>
              <a:buFont typeface="Arial" panose="020B0604020202020204" pitchFamily="34" charset="0"/>
              <a:buChar char="•"/>
            </a:pPr>
            <a:r>
              <a:rPr lang="es-ES" dirty="0"/>
              <a:t>Incluir indicadores en las reuniones y en la toma de decisiones.</a:t>
            </a:r>
          </a:p>
          <a:p>
            <a:r>
              <a:rPr lang="es-ES" b="1" dirty="0"/>
              <a:t>🔄 Finalmente, la sostenibilidad del sistema:</a:t>
            </a:r>
          </a:p>
          <a:p>
            <a:r>
              <a:rPr lang="es-ES" dirty="0"/>
              <a:t>Un buen sistema de indicadores puede morir si:</a:t>
            </a:r>
          </a:p>
          <a:p>
            <a:pPr>
              <a:buFont typeface="Arial" panose="020B0604020202020204" pitchFamily="34" charset="0"/>
              <a:buChar char="•"/>
            </a:pPr>
            <a:r>
              <a:rPr lang="es-ES" dirty="0"/>
              <a:t>No se actualiza.</a:t>
            </a:r>
          </a:p>
          <a:p>
            <a:pPr>
              <a:buFont typeface="Arial" panose="020B0604020202020204" pitchFamily="34" charset="0"/>
              <a:buChar char="•"/>
            </a:pPr>
            <a:r>
              <a:rPr lang="es-ES" dirty="0"/>
              <a:t>No se revisa.</a:t>
            </a:r>
          </a:p>
          <a:p>
            <a:pPr>
              <a:buFont typeface="Arial" panose="020B0604020202020204" pitchFamily="34" charset="0"/>
              <a:buChar char="•"/>
            </a:pPr>
            <a:r>
              <a:rPr lang="es-ES" dirty="0"/>
              <a:t>No se usa para tomar decisiones.</a:t>
            </a:r>
          </a:p>
          <a:p>
            <a:r>
              <a:rPr lang="es-ES" dirty="0"/>
              <a:t>Por eso, </a:t>
            </a:r>
            <a:r>
              <a:rPr lang="es-ES" b="1" dirty="0"/>
              <a:t>el liderazgo debe garantizar su sostenibilidad</a:t>
            </a:r>
            <a:r>
              <a:rPr lang="es-ES" dirty="0"/>
              <a:t>, integrando los indicadores en la gestión cotidiana: tableros, informes, planes de acción, mejora continua.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017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Competencias necesarias para liderar con indicadores</a:t>
            </a:r>
            <a:endParaRPr lang="es-ES" b="1" dirty="0"/>
          </a:p>
          <a:p>
            <a:r>
              <a:rPr lang="es-ES" dirty="0"/>
              <a:t>“Liderar con indicadores no se trata solo de saber leer cifras. Es un enfoque que requiere un conjunto específico de competencias para guiar a las personas, tomar decisiones informadas y generar impacto real en la organización.”</a:t>
            </a:r>
          </a:p>
          <a:p>
            <a:r>
              <a:rPr lang="es-ES" dirty="0"/>
              <a:t>Vamos a revisar una por una:</a:t>
            </a:r>
          </a:p>
          <a:p>
            <a:r>
              <a:rPr lang="es-ES" b="1" dirty="0"/>
              <a:t>📊 Visión analítica</a:t>
            </a:r>
          </a:p>
          <a:p>
            <a:pPr>
              <a:buFont typeface="Arial" panose="020B0604020202020204" pitchFamily="34" charset="0"/>
              <a:buChar char="•"/>
            </a:pPr>
            <a:r>
              <a:rPr lang="es-ES" dirty="0"/>
              <a:t>Esta competencia permite </a:t>
            </a:r>
            <a:r>
              <a:rPr lang="es-ES" b="1" dirty="0"/>
              <a:t>entender los datos más allá de lo superficial</a:t>
            </a:r>
            <a:r>
              <a:rPr lang="es-ES" dirty="0"/>
              <a:t>.</a:t>
            </a:r>
          </a:p>
          <a:p>
            <a:pPr>
              <a:buFont typeface="Arial" panose="020B0604020202020204" pitchFamily="34" charset="0"/>
              <a:buChar char="•"/>
            </a:pPr>
            <a:r>
              <a:rPr lang="es-ES" dirty="0"/>
              <a:t>No basta con ver que un número subió o bajó, hay que </a:t>
            </a:r>
            <a:r>
              <a:rPr lang="es-ES" b="1" dirty="0"/>
              <a:t>conectar esa variación con causas, consecuencias y posibles acciones</a:t>
            </a:r>
            <a:r>
              <a:rPr lang="es-ES" dirty="0"/>
              <a:t>.</a:t>
            </a:r>
          </a:p>
          <a:p>
            <a:pPr>
              <a:buFont typeface="Arial" panose="020B0604020202020204" pitchFamily="34" charset="0"/>
              <a:buChar char="•"/>
            </a:pPr>
            <a:r>
              <a:rPr lang="es-ES" dirty="0"/>
              <a:t>Un buen líder con visión analítica pregunta: ¿Qué me están diciendo los datos? ¿Cómo afectan a la estrategia? ¿Qué decisiones debo tomar?</a:t>
            </a:r>
          </a:p>
          <a:p>
            <a:r>
              <a:rPr lang="es-ES" dirty="0"/>
              <a:t>👉 </a:t>
            </a:r>
            <a:r>
              <a:rPr lang="es-ES" i="1" dirty="0"/>
              <a:t>Ejemplo práctico:</a:t>
            </a:r>
            <a:r>
              <a:rPr lang="es-ES" dirty="0"/>
              <a:t> Si las ventas bajan, no basta con “ver el número”; hay que analizar si fue por la ubicación, por el canal, por el producto o por un cambio externo.</a:t>
            </a:r>
          </a:p>
          <a:p>
            <a:r>
              <a:rPr lang="es-ES" b="1" dirty="0"/>
              <a:t>🗣️ Comunicación efectiva</a:t>
            </a:r>
          </a:p>
          <a:p>
            <a:pPr>
              <a:buFont typeface="Arial" panose="020B0604020202020204" pitchFamily="34" charset="0"/>
              <a:buChar char="•"/>
            </a:pPr>
            <a:r>
              <a:rPr lang="es-ES" dirty="0"/>
              <a:t>Esta competencia es esencial para que los indicadores </a:t>
            </a:r>
            <a:r>
              <a:rPr lang="es-ES" b="1" dirty="0"/>
              <a:t>no se queden en informes técnicos o complejos</a:t>
            </a:r>
            <a:r>
              <a:rPr lang="es-ES" dirty="0"/>
              <a:t>.</a:t>
            </a:r>
          </a:p>
          <a:p>
            <a:pPr>
              <a:buFont typeface="Arial" panose="020B0604020202020204" pitchFamily="34" charset="0"/>
              <a:buChar char="•"/>
            </a:pPr>
            <a:r>
              <a:rPr lang="es-ES" dirty="0"/>
              <a:t>Se trata de </a:t>
            </a:r>
            <a:r>
              <a:rPr lang="es-ES" b="1" dirty="0"/>
              <a:t>traducir los datos en mensajes claros</a:t>
            </a:r>
            <a:r>
              <a:rPr lang="es-ES" dirty="0"/>
              <a:t>, adaptados a cada público: dirección, mandos medios, operativos.</a:t>
            </a:r>
          </a:p>
          <a:p>
            <a:pPr>
              <a:buFont typeface="Arial" panose="020B0604020202020204" pitchFamily="34" charset="0"/>
              <a:buChar char="•"/>
            </a:pPr>
            <a:r>
              <a:rPr lang="es-ES" dirty="0"/>
              <a:t>También es clave para </a:t>
            </a:r>
            <a:r>
              <a:rPr lang="es-ES" b="1" dirty="0"/>
              <a:t>lograr compromiso</a:t>
            </a:r>
            <a:r>
              <a:rPr lang="es-ES" dirty="0"/>
              <a:t>, mostrando cómo cada indicador se relaciona con lo que las personas hacen cada día.</a:t>
            </a:r>
          </a:p>
          <a:p>
            <a:r>
              <a:rPr lang="es-ES" dirty="0"/>
              <a:t>👉 </a:t>
            </a:r>
            <a:r>
              <a:rPr lang="es-ES" i="1" dirty="0"/>
              <a:t>“Un dato mal explicado puede generar confusión o rechazo.”</a:t>
            </a:r>
            <a:endParaRPr lang="es-ES" dirty="0"/>
          </a:p>
          <a:p>
            <a:r>
              <a:rPr lang="es-ES" b="1" dirty="0"/>
              <a:t>🔄 Gestión del cambio</a:t>
            </a:r>
          </a:p>
          <a:p>
            <a:pPr>
              <a:buFont typeface="Arial" panose="020B0604020202020204" pitchFamily="34" charset="0"/>
              <a:buChar char="•"/>
            </a:pPr>
            <a:r>
              <a:rPr lang="es-ES" dirty="0"/>
              <a:t>Liderar con indicadores </a:t>
            </a:r>
            <a:r>
              <a:rPr lang="es-ES" b="1" dirty="0"/>
              <a:t>implica transformar la cultura organizacional</a:t>
            </a:r>
            <a:r>
              <a:rPr lang="es-ES" dirty="0"/>
              <a:t>.</a:t>
            </a:r>
          </a:p>
          <a:p>
            <a:pPr>
              <a:buFont typeface="Arial" panose="020B0604020202020204" pitchFamily="34" charset="0"/>
              <a:buChar char="•"/>
            </a:pPr>
            <a:r>
              <a:rPr lang="es-ES" dirty="0"/>
              <a:t>Muchas personas ven la medición como una amenaza: sienten que las cifras los van a “castigar”.</a:t>
            </a:r>
          </a:p>
          <a:p>
            <a:pPr>
              <a:buFont typeface="Arial" panose="020B0604020202020204" pitchFamily="34" charset="0"/>
              <a:buChar char="•"/>
            </a:pPr>
            <a:r>
              <a:rPr lang="es-ES" dirty="0"/>
              <a:t>Por eso, se necesita </a:t>
            </a:r>
            <a:r>
              <a:rPr lang="es-ES" b="1" dirty="0"/>
              <a:t>sensibilidad y estrategia para introducir el cambio</a:t>
            </a:r>
            <a:r>
              <a:rPr lang="es-ES" dirty="0"/>
              <a:t>, mostrando que los indicadores no son control, sino herramientas de mejora.</a:t>
            </a:r>
          </a:p>
          <a:p>
            <a:r>
              <a:rPr lang="es-ES" dirty="0"/>
              <a:t>👉 </a:t>
            </a:r>
            <a:r>
              <a:rPr lang="es-ES" i="1" dirty="0"/>
              <a:t>Un líder debe anticipar la resistencia y trabajar con ella, no contra ella.</a:t>
            </a:r>
            <a:endParaRPr lang="es-ES" dirty="0"/>
          </a:p>
          <a:p>
            <a:r>
              <a:rPr lang="es-ES" b="1" dirty="0"/>
              <a:t>🎯 Pensamiento estratégico</a:t>
            </a:r>
          </a:p>
          <a:p>
            <a:pPr>
              <a:buFont typeface="Arial" panose="020B0604020202020204" pitchFamily="34" charset="0"/>
              <a:buChar char="•"/>
            </a:pPr>
            <a:r>
              <a:rPr lang="es-ES" dirty="0"/>
              <a:t>Esta competencia conecta los datos del día a día con los grandes objetivos de la organización.</a:t>
            </a:r>
          </a:p>
          <a:p>
            <a:pPr>
              <a:buFont typeface="Arial" panose="020B0604020202020204" pitchFamily="34" charset="0"/>
              <a:buChar char="•"/>
            </a:pPr>
            <a:r>
              <a:rPr lang="es-ES" dirty="0"/>
              <a:t>Es preguntarse constantemente: </a:t>
            </a:r>
            <a:r>
              <a:rPr lang="es-ES" b="1" dirty="0"/>
              <a:t>¿cómo este indicador nos acerca o aleja de nuestra visión?</a:t>
            </a:r>
            <a:endParaRPr lang="es-ES" dirty="0"/>
          </a:p>
          <a:p>
            <a:pPr>
              <a:buFont typeface="Arial" panose="020B0604020202020204" pitchFamily="34" charset="0"/>
              <a:buChar char="•"/>
            </a:pPr>
            <a:r>
              <a:rPr lang="es-ES" dirty="0"/>
              <a:t>Los buenos líderes con pensamiento estratégico </a:t>
            </a:r>
            <a:r>
              <a:rPr lang="es-ES" b="1" dirty="0"/>
              <a:t>usan los datos como brújula</a:t>
            </a:r>
            <a:r>
              <a:rPr lang="es-ES" dirty="0"/>
              <a:t>, no como espejo.</a:t>
            </a:r>
          </a:p>
          <a:p>
            <a:r>
              <a:rPr lang="es-ES" dirty="0"/>
              <a:t>👉 </a:t>
            </a:r>
            <a:r>
              <a:rPr lang="es-ES" i="1" dirty="0"/>
              <a:t>"No es solo medir por medir, sino medir lo que importa y accionar en consecuencia."</a:t>
            </a:r>
            <a:endParaRPr lang="es-ES" dirty="0"/>
          </a:p>
          <a:p>
            <a:r>
              <a:rPr lang="es-ES" b="1" dirty="0"/>
              <a:t>🌟 Liderazgo inspirador</a:t>
            </a:r>
          </a:p>
          <a:p>
            <a:pPr>
              <a:buFont typeface="Arial" panose="020B0604020202020204" pitchFamily="34" charset="0"/>
              <a:buChar char="•"/>
            </a:pPr>
            <a:r>
              <a:rPr lang="es-ES" dirty="0"/>
              <a:t>Finalmente, esta competencia consiste en </a:t>
            </a:r>
            <a:r>
              <a:rPr lang="es-ES" b="1" dirty="0"/>
              <a:t>motivar al equipo a adoptar la cultura de medición</a:t>
            </a:r>
            <a:r>
              <a:rPr lang="es-ES" dirty="0"/>
              <a:t>.</a:t>
            </a:r>
          </a:p>
          <a:p>
            <a:pPr>
              <a:buFont typeface="Arial" panose="020B0604020202020204" pitchFamily="34" charset="0"/>
              <a:buChar char="•"/>
            </a:pPr>
            <a:r>
              <a:rPr lang="es-ES" dirty="0"/>
              <a:t>Las personas deben sentirse parte del sistema, no víctimas del sistema.</a:t>
            </a:r>
          </a:p>
          <a:p>
            <a:pPr>
              <a:buFont typeface="Arial" panose="020B0604020202020204" pitchFamily="34" charset="0"/>
              <a:buChar char="•"/>
            </a:pPr>
            <a:r>
              <a:rPr lang="es-ES" dirty="0"/>
              <a:t>Un líder inspirador </a:t>
            </a:r>
            <a:r>
              <a:rPr lang="es-ES" b="1" dirty="0"/>
              <a:t>genera confianza, reconoce los avances, y crea un ambiente donde los errores no se ocultan, sino que se analizan para mejorar.</a:t>
            </a:r>
            <a:endParaRPr lang="es-ES" dirty="0"/>
          </a:p>
          <a:p>
            <a:r>
              <a:rPr lang="es-ES" b="1" dirty="0"/>
              <a:t>🧩 Cierre</a:t>
            </a:r>
          </a:p>
          <a:p>
            <a:r>
              <a:rPr lang="es-ES" dirty="0"/>
              <a:t>“Estas cinco competencias no son solo para gerentes: todos los líderes de procesos necesitan desarrollarlas si queremos que los indicadores realmente transformen nuestra forma de gestionar.”</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60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Resistencia y cambio organizacional</a:t>
            </a:r>
            <a:endParaRPr lang="es-ES" b="1" dirty="0"/>
          </a:p>
          <a:p>
            <a:r>
              <a:rPr lang="es-ES" dirty="0"/>
              <a:t>“Cuando hablamos de implementar sistemas de indicadores, no estamos hablando solo de herramientas técnicas, sino de un verdadero proceso de cambio cultural. Y como todo cambio, genera resistencia.”</a:t>
            </a:r>
          </a:p>
          <a:p>
            <a:r>
              <a:rPr lang="es-ES" dirty="0"/>
              <a:t>Vamos a explorar tres obstáculos comunes que enfrentamos en las organizaciones:</a:t>
            </a:r>
          </a:p>
          <a:p>
            <a:r>
              <a:rPr lang="es-ES" b="1" dirty="0"/>
              <a:t>1. 🛑 Miedo a ser evaluados</a:t>
            </a:r>
          </a:p>
          <a:p>
            <a:pPr>
              <a:buFont typeface="Arial" panose="020B0604020202020204" pitchFamily="34" charset="0"/>
              <a:buChar char="•"/>
            </a:pPr>
            <a:r>
              <a:rPr lang="es-ES" dirty="0"/>
              <a:t>Este es uno de los sentimientos más frecuentes.</a:t>
            </a:r>
          </a:p>
          <a:p>
            <a:pPr>
              <a:buFont typeface="Arial" panose="020B0604020202020204" pitchFamily="34" charset="0"/>
              <a:buChar char="•"/>
            </a:pPr>
            <a:r>
              <a:rPr lang="es-ES" dirty="0"/>
              <a:t>Muchos trabajadores asocian los indicadores con </a:t>
            </a:r>
            <a:r>
              <a:rPr lang="es-ES" b="1" dirty="0"/>
              <a:t>control punitivo o sanciones</a:t>
            </a:r>
            <a:r>
              <a:rPr lang="es-ES" dirty="0"/>
              <a:t>, en lugar de verlos como una herramienta de mejora.</a:t>
            </a:r>
          </a:p>
          <a:p>
            <a:pPr>
              <a:buFont typeface="Arial" panose="020B0604020202020204" pitchFamily="34" charset="0"/>
              <a:buChar char="•"/>
            </a:pPr>
            <a:r>
              <a:rPr lang="es-ES" dirty="0"/>
              <a:t>El miedo viene de experiencias pasadas donde se usaron mal los datos o se culpó a personas en lugar de analizar procesos.</a:t>
            </a:r>
          </a:p>
          <a:p>
            <a:r>
              <a:rPr lang="es-ES" dirty="0"/>
              <a:t>🔍 </a:t>
            </a:r>
            <a:r>
              <a:rPr lang="es-ES" i="1" dirty="0"/>
              <a:t>Reflexión clave:</a:t>
            </a:r>
            <a:r>
              <a:rPr lang="es-ES" dirty="0"/>
              <a:t> “¿Cómo comunicamos que los indicadores son aliados, no enemigos?”</a:t>
            </a:r>
          </a:p>
          <a:p>
            <a:r>
              <a:rPr lang="es-ES" b="1" dirty="0"/>
              <a:t>2. ❓ Falta de comprensión sobre la utilidad del sistema</a:t>
            </a:r>
          </a:p>
          <a:p>
            <a:pPr>
              <a:buFont typeface="Arial" panose="020B0604020202020204" pitchFamily="34" charset="0"/>
              <a:buChar char="•"/>
            </a:pPr>
            <a:r>
              <a:rPr lang="es-ES" dirty="0"/>
              <a:t>A veces se implementan indicadores sin explicar </a:t>
            </a:r>
            <a:r>
              <a:rPr lang="es-ES" b="1" dirty="0"/>
              <a:t>el “para qué” ni el “cómo”</a:t>
            </a:r>
            <a:r>
              <a:rPr lang="es-ES" dirty="0"/>
              <a:t>.</a:t>
            </a:r>
          </a:p>
          <a:p>
            <a:pPr>
              <a:buFont typeface="Arial" panose="020B0604020202020204" pitchFamily="34" charset="0"/>
              <a:buChar char="•"/>
            </a:pPr>
            <a:r>
              <a:rPr lang="es-ES" dirty="0"/>
              <a:t>Si el equipo no entiende cómo los datos les ayudan a trabajar mejor, simplemente ven la recolección como una tarea adicional y sin sentido.</a:t>
            </a:r>
          </a:p>
          <a:p>
            <a:pPr>
              <a:buFont typeface="Arial" panose="020B0604020202020204" pitchFamily="34" charset="0"/>
              <a:buChar char="•"/>
            </a:pPr>
            <a:r>
              <a:rPr lang="es-ES" dirty="0"/>
              <a:t>Esto genera </a:t>
            </a:r>
            <a:r>
              <a:rPr lang="es-ES" b="1" dirty="0"/>
              <a:t>baja calidad de datos</a:t>
            </a:r>
            <a:r>
              <a:rPr lang="es-ES" dirty="0"/>
              <a:t> y desmotivación.</a:t>
            </a:r>
          </a:p>
          <a:p>
            <a:r>
              <a:rPr lang="es-ES" dirty="0"/>
              <a:t>📢 </a:t>
            </a:r>
            <a:r>
              <a:rPr lang="es-ES" i="1" dirty="0"/>
              <a:t>Acción sugerida:</a:t>
            </a:r>
            <a:r>
              <a:rPr lang="es-ES" dirty="0"/>
              <a:t> Formar, sensibilizar y mostrar resultados visibles que provienen de las mediciones.</a:t>
            </a:r>
          </a:p>
          <a:p>
            <a:r>
              <a:rPr lang="es-ES" b="1" dirty="0"/>
              <a:t>3. 🔁 Creencias arraigadas como “así siempre lo hemos hecho”</a:t>
            </a:r>
          </a:p>
          <a:p>
            <a:pPr>
              <a:buFont typeface="Arial" panose="020B0604020202020204" pitchFamily="34" charset="0"/>
              <a:buChar char="•"/>
            </a:pPr>
            <a:r>
              <a:rPr lang="es-ES" dirty="0"/>
              <a:t>Esta es una forma de </a:t>
            </a:r>
            <a:r>
              <a:rPr lang="es-ES" b="1" dirty="0"/>
              <a:t>resistencia cultural</a:t>
            </a:r>
            <a:r>
              <a:rPr lang="es-ES" dirty="0"/>
              <a:t> muy común, sobre todo en organizaciones con años de operación o estructuras rígidas.</a:t>
            </a:r>
          </a:p>
          <a:p>
            <a:pPr>
              <a:buFont typeface="Arial" panose="020B0604020202020204" pitchFamily="34" charset="0"/>
              <a:buChar char="•"/>
            </a:pPr>
            <a:r>
              <a:rPr lang="es-ES" dirty="0"/>
              <a:t>Se trata de una inercia que impide cuestionar los procesos actuales.</a:t>
            </a:r>
          </a:p>
          <a:p>
            <a:pPr>
              <a:buFont typeface="Arial" panose="020B0604020202020204" pitchFamily="34" charset="0"/>
              <a:buChar char="•"/>
            </a:pPr>
            <a:r>
              <a:rPr lang="es-ES" dirty="0"/>
              <a:t>Romper con este patrón requiere </a:t>
            </a:r>
            <a:r>
              <a:rPr lang="es-ES" b="1" dirty="0"/>
              <a:t>liderazgo claro</a:t>
            </a:r>
            <a:r>
              <a:rPr lang="es-ES" dirty="0"/>
              <a:t>, evidencias de mejora y sobre todo, participación activa de quienes ejecutan el trabajo.</a:t>
            </a:r>
          </a:p>
          <a:p>
            <a:r>
              <a:rPr lang="es-ES" dirty="0"/>
              <a:t>🧠 </a:t>
            </a:r>
            <a:r>
              <a:rPr lang="es-ES" i="1" dirty="0"/>
              <a:t>Frase útil para trabajar esto:</a:t>
            </a:r>
            <a:r>
              <a:rPr lang="es-ES" dirty="0"/>
              <a:t> “El hecho de que algo siempre se haya hecho así, no significa que sea lo mejor.”</a:t>
            </a:r>
          </a:p>
          <a:p>
            <a:r>
              <a:rPr lang="es-ES" b="1" dirty="0"/>
              <a:t>🧩 Cierre</a:t>
            </a:r>
          </a:p>
          <a:p>
            <a:r>
              <a:rPr lang="es-ES" dirty="0"/>
              <a:t>“La clave no es evitar la resistencia, sino </a:t>
            </a:r>
            <a:r>
              <a:rPr lang="es-ES" b="1" dirty="0"/>
              <a:t>reconocerla, entenderla y gestionarla con empatía y estrategia</a:t>
            </a:r>
            <a:r>
              <a:rPr lang="es-ES" dirty="0"/>
              <a:t>. La implementación de indicadores no es solo técnica, es profundamente humana.”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15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Estrategias para fomentar una cultura de medición</a:t>
            </a:r>
            <a:endParaRPr lang="es-ES" b="1" dirty="0"/>
          </a:p>
          <a:p>
            <a:r>
              <a:rPr lang="es-ES" dirty="0"/>
              <a:t>“Una verdadera cultura de medición no se impone: se construye. Y como toda cultura, necesita tiempo, coherencia y liderazgo. Aquí presentamos cinco estrategias clave que nos pueden ayudar a fortalecerla.”</a:t>
            </a:r>
          </a:p>
          <a:p>
            <a:r>
              <a:rPr lang="es-ES" b="1" dirty="0"/>
              <a:t>1. 🎓 Formación y sensibilización continua</a:t>
            </a:r>
          </a:p>
          <a:p>
            <a:pPr>
              <a:buFont typeface="Arial" panose="020B0604020202020204" pitchFamily="34" charset="0"/>
              <a:buChar char="•"/>
            </a:pPr>
            <a:r>
              <a:rPr lang="es-ES" dirty="0"/>
              <a:t>No basta con una capacitación inicial. La medición debe integrarse como una competencia organizacional.</a:t>
            </a:r>
          </a:p>
          <a:p>
            <a:pPr>
              <a:buFont typeface="Arial" panose="020B0604020202020204" pitchFamily="34" charset="0"/>
              <a:buChar char="•"/>
            </a:pPr>
            <a:r>
              <a:rPr lang="es-ES" dirty="0"/>
              <a:t>La formación debe ser práctica: ¿para qué sirve el dato?, ¿cómo se interpreta?, ¿cómo se relaciona con mi trabajo?</a:t>
            </a:r>
          </a:p>
          <a:p>
            <a:pPr>
              <a:buFont typeface="Arial" panose="020B0604020202020204" pitchFamily="34" charset="0"/>
              <a:buChar char="•"/>
            </a:pPr>
            <a:r>
              <a:rPr lang="es-ES" dirty="0"/>
              <a:t>Sensibilizar implica también hablar de emociones: miedo, incertidumbre, resistencia.</a:t>
            </a:r>
          </a:p>
          <a:p>
            <a:r>
              <a:rPr lang="es-ES" dirty="0"/>
              <a:t>📌 </a:t>
            </a:r>
            <a:r>
              <a:rPr lang="es-ES" i="1" dirty="0"/>
              <a:t>Clave:</a:t>
            </a:r>
            <a:r>
              <a:rPr lang="es-ES" dirty="0"/>
              <a:t> Capacitar no solo en el uso de herramientas, sino en </a:t>
            </a:r>
            <a:r>
              <a:rPr lang="es-ES" b="1" dirty="0"/>
              <a:t>la lectura crítica de indicadores</a:t>
            </a:r>
            <a:r>
              <a:rPr lang="es-ES" dirty="0"/>
              <a:t>.</a:t>
            </a:r>
          </a:p>
          <a:p>
            <a:r>
              <a:rPr lang="es-ES" b="1" dirty="0"/>
              <a:t>2. 🎉 Celebrar logros basados en indicadores</a:t>
            </a:r>
          </a:p>
          <a:p>
            <a:pPr>
              <a:buFont typeface="Arial" panose="020B0604020202020204" pitchFamily="34" charset="0"/>
              <a:buChar char="•"/>
            </a:pPr>
            <a:r>
              <a:rPr lang="es-ES" dirty="0"/>
              <a:t>Reforzamos lo que premiamos. Si reconocemos los logros que se sustentan en datos, estamos enviando el mensaje correcto.</a:t>
            </a:r>
          </a:p>
          <a:p>
            <a:pPr>
              <a:buFont typeface="Arial" panose="020B0604020202020204" pitchFamily="34" charset="0"/>
              <a:buChar char="•"/>
            </a:pPr>
            <a:r>
              <a:rPr lang="es-ES" dirty="0"/>
              <a:t>Ejemplo: si un equipo redujo tiempos de entrega un 15% según el indicador, ¡eso debe destacarse!</a:t>
            </a:r>
          </a:p>
          <a:p>
            <a:pPr>
              <a:buFont typeface="Arial" panose="020B0604020202020204" pitchFamily="34" charset="0"/>
              <a:buChar char="•"/>
            </a:pPr>
            <a:r>
              <a:rPr lang="es-ES" dirty="0"/>
              <a:t>Esto conecta la medición con </a:t>
            </a:r>
            <a:r>
              <a:rPr lang="es-ES" b="1" dirty="0"/>
              <a:t>la motivación</a:t>
            </a:r>
            <a:r>
              <a:rPr lang="es-ES" dirty="0"/>
              <a:t>.</a:t>
            </a:r>
          </a:p>
          <a:p>
            <a:r>
              <a:rPr lang="es-ES" dirty="0"/>
              <a:t>📌 </a:t>
            </a:r>
            <a:r>
              <a:rPr lang="es-ES" i="1" dirty="0"/>
              <a:t>Clave:</a:t>
            </a:r>
            <a:r>
              <a:rPr lang="es-ES" dirty="0"/>
              <a:t> Dar visibilidad a resultados positivos </a:t>
            </a:r>
            <a:r>
              <a:rPr lang="es-ES" b="1" dirty="0"/>
              <a:t>basados en datos reales</a:t>
            </a:r>
            <a:r>
              <a:rPr lang="es-ES" dirty="0"/>
              <a:t>.</a:t>
            </a:r>
          </a:p>
          <a:p>
            <a:r>
              <a:rPr lang="es-ES" b="1" dirty="0"/>
              <a:t>3. 🤝 Involucrar a todos en el diseño de los indicadores</a:t>
            </a:r>
          </a:p>
          <a:p>
            <a:pPr>
              <a:buFont typeface="Arial" panose="020B0604020202020204" pitchFamily="34" charset="0"/>
              <a:buChar char="•"/>
            </a:pPr>
            <a:r>
              <a:rPr lang="es-ES" dirty="0"/>
              <a:t>Si los indicadores vienen “desde arriba” sin consulta, se perciben como impuestos.</a:t>
            </a:r>
          </a:p>
          <a:p>
            <a:pPr>
              <a:buFont typeface="Arial" panose="020B0604020202020204" pitchFamily="34" charset="0"/>
              <a:buChar char="•"/>
            </a:pPr>
            <a:r>
              <a:rPr lang="es-ES" dirty="0"/>
              <a:t>En cambio, si los equipos ayudan a definir qué medir, cómo medirlo y con qué datos, se genera apropiación.</a:t>
            </a:r>
          </a:p>
          <a:p>
            <a:pPr>
              <a:buFont typeface="Arial" panose="020B0604020202020204" pitchFamily="34" charset="0"/>
              <a:buChar char="•"/>
            </a:pPr>
            <a:r>
              <a:rPr lang="es-ES" dirty="0"/>
              <a:t>Además, muchas veces quienes están en la operación tienen </a:t>
            </a:r>
            <a:r>
              <a:rPr lang="es-ES" b="1" dirty="0"/>
              <a:t>insumos valiosos para evitar indicadores inútiles o imposibles de medir</a:t>
            </a:r>
            <a:r>
              <a:rPr lang="es-ES" dirty="0"/>
              <a:t>.</a:t>
            </a:r>
          </a:p>
          <a:p>
            <a:r>
              <a:rPr lang="es-ES" dirty="0"/>
              <a:t>📌 </a:t>
            </a:r>
            <a:r>
              <a:rPr lang="es-ES" i="1" dirty="0"/>
              <a:t>Clave:</a:t>
            </a:r>
            <a:r>
              <a:rPr lang="es-ES" dirty="0"/>
              <a:t> La participación mejora la calidad del indicador y la aceptación del proceso.</a:t>
            </a:r>
          </a:p>
          <a:p>
            <a:r>
              <a:rPr lang="es-ES" b="1" dirty="0"/>
              <a:t>4. 🌟 Mostrar casos de éxito internos</a:t>
            </a:r>
          </a:p>
          <a:p>
            <a:pPr>
              <a:buFont typeface="Arial" panose="020B0604020202020204" pitchFamily="34" charset="0"/>
              <a:buChar char="•"/>
            </a:pPr>
            <a:r>
              <a:rPr lang="es-ES" dirty="0"/>
              <a:t>No siempre se necesitan grandes historias externas. A veces, mostrar cómo un área mejoró gracias a un indicador inspira a otras.</a:t>
            </a:r>
          </a:p>
          <a:p>
            <a:pPr>
              <a:buFont typeface="Arial" panose="020B0604020202020204" pitchFamily="34" charset="0"/>
              <a:buChar char="•"/>
            </a:pPr>
            <a:r>
              <a:rPr lang="es-ES" dirty="0"/>
              <a:t>Ejemplo: “Gracias a un indicador de reprocesos, logramos reducir errores en planos en un 25%. Eso nos ahorró 3 semanas en una obra.”</a:t>
            </a:r>
          </a:p>
          <a:p>
            <a:r>
              <a:rPr lang="es-ES" dirty="0"/>
              <a:t>📌 </a:t>
            </a:r>
            <a:r>
              <a:rPr lang="es-ES" i="1" dirty="0"/>
              <a:t>Clave:</a:t>
            </a:r>
            <a:r>
              <a:rPr lang="es-ES" dirty="0"/>
              <a:t> Que los casos sean concretos, medibles y contados por los propios protagonistas.</a:t>
            </a:r>
          </a:p>
          <a:p>
            <a:r>
              <a:rPr lang="es-ES" b="1" dirty="0"/>
              <a:t>5. ✅ Promover el error como aprendizaje, no como castigo</a:t>
            </a:r>
          </a:p>
          <a:p>
            <a:pPr>
              <a:buFont typeface="Arial" panose="020B0604020202020204" pitchFamily="34" charset="0"/>
              <a:buChar char="•"/>
            </a:pPr>
            <a:r>
              <a:rPr lang="es-ES" dirty="0"/>
              <a:t>Este es uno de los cambios culturales más difíciles, pero más necesarios.</a:t>
            </a:r>
          </a:p>
          <a:p>
            <a:pPr>
              <a:buFont typeface="Arial" panose="020B0604020202020204" pitchFamily="34" charset="0"/>
              <a:buChar char="•"/>
            </a:pPr>
            <a:r>
              <a:rPr lang="es-ES" dirty="0" err="1"/>
              <a:t>ECuando</a:t>
            </a:r>
            <a:r>
              <a:rPr lang="es-ES" dirty="0"/>
              <a:t> los errores detectados por indicadores se usan para </a:t>
            </a:r>
            <a:r>
              <a:rPr lang="es-ES" b="1" dirty="0"/>
              <a:t>castigar</a:t>
            </a:r>
            <a:r>
              <a:rPr lang="es-ES" dirty="0"/>
              <a:t>, las personas ocultan datos.</a:t>
            </a:r>
          </a:p>
          <a:p>
            <a:pPr>
              <a:buFont typeface="Arial" panose="020B0604020202020204" pitchFamily="34" charset="0"/>
              <a:buChar char="•"/>
            </a:pPr>
            <a:r>
              <a:rPr lang="es-ES" dirty="0"/>
              <a:t>Si, en cambio, los errores se analizan para entender causas y prevenir, se fomenta </a:t>
            </a:r>
            <a:r>
              <a:rPr lang="es-ES" b="1" dirty="0"/>
              <a:t>la mejora continua</a:t>
            </a:r>
            <a:r>
              <a:rPr lang="es-ES" dirty="0"/>
              <a:t>.</a:t>
            </a:r>
          </a:p>
          <a:p>
            <a:r>
              <a:rPr lang="es-ES" dirty="0"/>
              <a:t>📌 </a:t>
            </a:r>
            <a:r>
              <a:rPr lang="es-ES" i="1" dirty="0"/>
              <a:t>Frase clave:</a:t>
            </a:r>
            <a:r>
              <a:rPr lang="es-ES" dirty="0"/>
              <a:t> “Un dato no es un juicio: es una oportunidad para actuar mejor.”</a:t>
            </a:r>
          </a:p>
          <a:p>
            <a:r>
              <a:rPr lang="es-ES" b="1" dirty="0"/>
              <a:t>🧩 Cierre</a:t>
            </a:r>
          </a:p>
          <a:p>
            <a:r>
              <a:rPr lang="es-ES" dirty="0"/>
              <a:t>“Una cultura de medición sólida no surge de llenar formatos ni de imponer reportes. Surge del convencimiento de que el dato nos hace mejores: como personas, como equipos y como organización.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930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Claves para la sostenibilidad del sistema de indicadores</a:t>
            </a:r>
            <a:endParaRPr lang="es-ES" b="1" dirty="0"/>
          </a:p>
          <a:p>
            <a:r>
              <a:rPr lang="es-ES" dirty="0"/>
              <a:t>“Hasta ahora hemos aprendido a construir indicadores, pero un sistema no es útil si no sobrevive en el tiempo. Estas claves están orientadas a garantizar que en INACAR los indicadores realmente sirvan y perduren como herramienta de gestión.”</a:t>
            </a:r>
          </a:p>
          <a:p>
            <a:r>
              <a:rPr lang="es-ES" b="1" dirty="0"/>
              <a:t>1. 🏛 Gobernanza del sistema</a:t>
            </a:r>
          </a:p>
          <a:p>
            <a:pPr>
              <a:buFont typeface="Arial" panose="020B0604020202020204" pitchFamily="34" charset="0"/>
              <a:buChar char="•"/>
            </a:pPr>
            <a:r>
              <a:rPr lang="es-ES" dirty="0"/>
              <a:t>Un sistema de indicadores requiere responsables definidos.</a:t>
            </a:r>
          </a:p>
          <a:p>
            <a:pPr>
              <a:buFont typeface="Arial" panose="020B0604020202020204" pitchFamily="34" charset="0"/>
              <a:buChar char="•"/>
            </a:pPr>
            <a:r>
              <a:rPr lang="es-ES" dirty="0"/>
              <a:t>Para INACAR, esto significa </a:t>
            </a:r>
            <a:r>
              <a:rPr lang="es-ES" b="1" dirty="0"/>
              <a:t>asignar a cada indicador un dueño</a:t>
            </a:r>
            <a:r>
              <a:rPr lang="es-ES" dirty="0"/>
              <a:t>: alguien que lo mantenga actualizado, que lo analice y proponga acciones.</a:t>
            </a:r>
          </a:p>
          <a:p>
            <a:pPr>
              <a:buFont typeface="Arial" panose="020B0604020202020204" pitchFamily="34" charset="0"/>
              <a:buChar char="•"/>
            </a:pPr>
            <a:r>
              <a:rPr lang="es-ES" dirty="0"/>
              <a:t>Ejemplo: El indicador de avance de obra debe tener un responsable en el área técnica que lo reporte mensualmente y proponga ajustes si hay desviaciones.</a:t>
            </a:r>
          </a:p>
          <a:p>
            <a:r>
              <a:rPr lang="es-ES" dirty="0"/>
              <a:t>🛠 </a:t>
            </a:r>
            <a:r>
              <a:rPr lang="es-ES" i="1" dirty="0"/>
              <a:t>Acción concreta:</a:t>
            </a:r>
            <a:r>
              <a:rPr lang="es-ES" dirty="0"/>
              <a:t> Crear un mapa de responsables por indicador, con funciones claras de seguimiento y revisión.</a:t>
            </a:r>
          </a:p>
          <a:p>
            <a:r>
              <a:rPr lang="es-ES" b="1" dirty="0"/>
              <a:t>2. 🔗 Integración con procesos</a:t>
            </a:r>
          </a:p>
          <a:p>
            <a:pPr>
              <a:buFont typeface="Arial" panose="020B0604020202020204" pitchFamily="34" charset="0"/>
              <a:buChar char="•"/>
            </a:pPr>
            <a:r>
              <a:rPr lang="es-ES" dirty="0"/>
              <a:t>Los indicadores no pueden vivir en un tablero aparte que nadie mira.</a:t>
            </a:r>
          </a:p>
          <a:p>
            <a:pPr>
              <a:buFont typeface="Arial" panose="020B0604020202020204" pitchFamily="34" charset="0"/>
              <a:buChar char="•"/>
            </a:pPr>
            <a:r>
              <a:rPr lang="es-ES" dirty="0"/>
              <a:t>Deben estar </a:t>
            </a:r>
            <a:r>
              <a:rPr lang="es-ES" b="1" dirty="0"/>
              <a:t>vinculados a las decisiones reales</a:t>
            </a:r>
            <a:r>
              <a:rPr lang="es-ES" dirty="0"/>
              <a:t>: en obra, ventas, sostenibilidad, seguridad, etc.</a:t>
            </a:r>
          </a:p>
          <a:p>
            <a:pPr>
              <a:buFont typeface="Arial" panose="020B0604020202020204" pitchFamily="34" charset="0"/>
              <a:buChar char="•"/>
            </a:pPr>
            <a:r>
              <a:rPr lang="es-ES" dirty="0"/>
              <a:t>Un indicador útil es aquel que genera una conversación, una alerta o una mejora.</a:t>
            </a:r>
          </a:p>
          <a:p>
            <a:r>
              <a:rPr lang="es-ES" dirty="0"/>
              <a:t>🛠 </a:t>
            </a:r>
            <a:r>
              <a:rPr lang="es-ES" i="1" dirty="0"/>
              <a:t>Acción concreta:</a:t>
            </a:r>
            <a:r>
              <a:rPr lang="es-ES" dirty="0"/>
              <a:t> Incluir el análisis de indicadores en los comités operativos y de seguimiento de proyectos.</a:t>
            </a:r>
          </a:p>
          <a:p>
            <a:r>
              <a:rPr lang="es-ES" b="1" dirty="0"/>
              <a:t>3. ⚙️ Automatización y tecnología</a:t>
            </a:r>
          </a:p>
          <a:p>
            <a:pPr>
              <a:buFont typeface="Arial" panose="020B0604020202020204" pitchFamily="34" charset="0"/>
              <a:buChar char="•"/>
            </a:pPr>
            <a:r>
              <a:rPr lang="es-ES" dirty="0"/>
              <a:t>INACAR debe avanzar en el uso de plataformas que permitan capturar, visualizar y analizar indicadores en tiempo real.</a:t>
            </a:r>
          </a:p>
          <a:p>
            <a:pPr>
              <a:buFont typeface="Arial" panose="020B0604020202020204" pitchFamily="34" charset="0"/>
              <a:buChar char="•"/>
            </a:pPr>
            <a:r>
              <a:rPr lang="es-ES" dirty="0"/>
              <a:t>Esto incluye </a:t>
            </a:r>
            <a:r>
              <a:rPr lang="es-ES" dirty="0" err="1"/>
              <a:t>Power</a:t>
            </a:r>
            <a:r>
              <a:rPr lang="es-ES" dirty="0"/>
              <a:t> BI, </a:t>
            </a:r>
            <a:r>
              <a:rPr lang="es-ES" dirty="0" err="1"/>
              <a:t>dashboards</a:t>
            </a:r>
            <a:r>
              <a:rPr lang="es-ES" dirty="0"/>
              <a:t> en la nube o sistemas internos de gestión.</a:t>
            </a:r>
          </a:p>
          <a:p>
            <a:pPr>
              <a:buFont typeface="Arial" panose="020B0604020202020204" pitchFamily="34" charset="0"/>
              <a:buChar char="•"/>
            </a:pPr>
            <a:r>
              <a:rPr lang="es-ES" dirty="0"/>
              <a:t>Automatizar no solo ahorra tiempo, también mejora la confiabilidad de los datos.</a:t>
            </a:r>
          </a:p>
          <a:p>
            <a:r>
              <a:rPr lang="es-ES" dirty="0"/>
              <a:t>🛠 </a:t>
            </a:r>
            <a:r>
              <a:rPr lang="es-ES" i="1" dirty="0"/>
              <a:t>Acción concreta:</a:t>
            </a:r>
            <a:r>
              <a:rPr lang="es-ES" dirty="0"/>
              <a:t> Priorizar la conexión entre las bases de datos internas (por ejemplo, CRM o ERP) y los tableros de indicadores.</a:t>
            </a:r>
          </a:p>
          <a:p>
            <a:r>
              <a:rPr lang="es-ES" b="1" dirty="0"/>
              <a:t>4. 📆 Revisión periódica</a:t>
            </a:r>
          </a:p>
          <a:p>
            <a:pPr>
              <a:buFont typeface="Arial" panose="020B0604020202020204" pitchFamily="34" charset="0"/>
              <a:buChar char="•"/>
            </a:pPr>
            <a:r>
              <a:rPr lang="es-ES" dirty="0"/>
              <a:t>Un sistema de indicadores no puede ser estático.</a:t>
            </a:r>
          </a:p>
          <a:p>
            <a:pPr>
              <a:buFont typeface="Arial" panose="020B0604020202020204" pitchFamily="34" charset="0"/>
              <a:buChar char="•"/>
            </a:pPr>
            <a:r>
              <a:rPr lang="es-ES" dirty="0"/>
              <a:t>Es necesario evaluar si los indicadores siguen siendo relevantes y si están cumpliendo su función.</a:t>
            </a:r>
          </a:p>
          <a:p>
            <a:pPr>
              <a:buFont typeface="Arial" panose="020B0604020202020204" pitchFamily="34" charset="0"/>
              <a:buChar char="•"/>
            </a:pPr>
            <a:r>
              <a:rPr lang="es-ES" dirty="0"/>
              <a:t>Algunos pueden eliminarse, otros ajustarse, y nuevos pueden surgir.</a:t>
            </a:r>
          </a:p>
          <a:p>
            <a:r>
              <a:rPr lang="es-ES" dirty="0"/>
              <a:t>🛠 </a:t>
            </a:r>
            <a:r>
              <a:rPr lang="es-ES" i="1" dirty="0"/>
              <a:t>Acción concreta:</a:t>
            </a:r>
            <a:r>
              <a:rPr lang="es-ES" dirty="0"/>
              <a:t> Establecer una </a:t>
            </a:r>
            <a:r>
              <a:rPr lang="es-ES" b="1" dirty="0"/>
              <a:t>revisión semestral o anual</a:t>
            </a:r>
            <a:r>
              <a:rPr lang="es-ES" dirty="0"/>
              <a:t> del portafolio de indicadores de cada área.</a:t>
            </a:r>
          </a:p>
          <a:p>
            <a:r>
              <a:rPr lang="es-ES" b="1" dirty="0"/>
              <a:t>5. 🔄 Cultura de mejora continua</a:t>
            </a:r>
          </a:p>
          <a:p>
            <a:pPr>
              <a:buFont typeface="Arial" panose="020B0604020202020204" pitchFamily="34" charset="0"/>
              <a:buChar char="•"/>
            </a:pPr>
            <a:r>
              <a:rPr lang="es-ES" dirty="0"/>
              <a:t>Finalmente, un sistema de indicadores solo es sostenible si es parte del ADN de la empresa.</a:t>
            </a:r>
          </a:p>
          <a:p>
            <a:pPr>
              <a:buFont typeface="Arial" panose="020B0604020202020204" pitchFamily="34" charset="0"/>
              <a:buChar char="•"/>
            </a:pPr>
            <a:r>
              <a:rPr lang="es-ES" dirty="0"/>
              <a:t>Esto implica que los indicadores estén presentes en las rutinas: reuniones, informes, evaluaciones.</a:t>
            </a:r>
          </a:p>
          <a:p>
            <a:pPr>
              <a:buFont typeface="Arial" panose="020B0604020202020204" pitchFamily="34" charset="0"/>
              <a:buChar char="•"/>
            </a:pPr>
            <a:r>
              <a:rPr lang="es-ES" dirty="0"/>
              <a:t>También que sean entendidos como herramientas de aprendizaje, no de castigo.</a:t>
            </a:r>
          </a:p>
          <a:p>
            <a:r>
              <a:rPr lang="es-ES" dirty="0"/>
              <a:t>🛠 </a:t>
            </a:r>
            <a:r>
              <a:rPr lang="es-ES" i="1" dirty="0"/>
              <a:t>Acción concreta:</a:t>
            </a:r>
            <a:r>
              <a:rPr lang="es-ES" dirty="0"/>
              <a:t> Promover la discusión abierta de indicadores en todos los niveles, incluyendo obras, ventas y posventa.</a:t>
            </a:r>
          </a:p>
          <a:p>
            <a:r>
              <a:rPr lang="es-ES" b="1" dirty="0"/>
              <a:t>🧩 Cierre</a:t>
            </a:r>
          </a:p>
          <a:p>
            <a:r>
              <a:rPr lang="es-ES" dirty="0"/>
              <a:t>“En resumen, un buen sistema de indicadores no es el que tiene más datos, sino el que </a:t>
            </a:r>
            <a:r>
              <a:rPr lang="es-ES" b="1" dirty="0"/>
              <a:t>vive, se usa y mejora</a:t>
            </a:r>
            <a:r>
              <a:rPr lang="es-ES" dirty="0"/>
              <a:t>. Para INACAR, la sostenibilidad está en que los indicadores se conviertan en aliados cotidianos del liderazgo y de la operación.”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19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050505"/>
                </a:solidFill>
                <a:effectLst/>
                <a:latin typeface="Segoe UI Historic" panose="020B0502040204020203" pitchFamily="34" charset="0"/>
              </a:rPr>
              <a:t>El modelo Malcolm Baldrige es el marco de referencia utilizado para la evaluación del premio nacional de calidad de Estados Unidos. Este modelo considera siete puntos clave, que son los que sirven para evaluar el sistema de gestión de la calidad.</a:t>
            </a:r>
          </a:p>
          <a:p>
            <a:pPr marL="0" lvl="0" indent="0" algn="l" rtl="0">
              <a:spcBef>
                <a:spcPts val="0"/>
              </a:spcBef>
              <a:spcAft>
                <a:spcPts val="0"/>
              </a:spcAft>
              <a:buNone/>
            </a:pPr>
            <a:endParaRPr lang="es-ES" b="0" i="0" dirty="0">
              <a:solidFill>
                <a:srgbClr val="050505"/>
              </a:solidFill>
              <a:effectLst/>
              <a:latin typeface="Segoe UI Historic" panose="020B0502040204020203" pitchFamily="34" charset="0"/>
            </a:endParaRP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Criterio Malcolm Baldrige Uso de Indicadores Medición, análisis y gestión del conocimiento Se diseñan </a:t>
            </a:r>
            <a:r>
              <a:rPr lang="es-ES" dirty="0" err="1"/>
              <a:t>KPIs</a:t>
            </a:r>
            <a:r>
              <a:rPr lang="es-ES" dirty="0"/>
              <a:t> para controlar y mejorar procesos. Resultados Se reportan indicadores clave de desempeño. Gestión de operaciones Indicadores de eficiencia y calidad. Enfoque en el cliente Indicadores de satisfacción y lealtad. </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395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Indicadores en el Modelo Malcolm Baldrige</a:t>
            </a:r>
            <a:endParaRPr lang="es-ES" b="1" dirty="0"/>
          </a:p>
          <a:p>
            <a:r>
              <a:rPr lang="es-ES" dirty="0"/>
              <a:t>📌 </a:t>
            </a:r>
            <a:r>
              <a:rPr lang="es-ES" b="1" dirty="0"/>
              <a:t>Introducción al Modelo Baldrige:</a:t>
            </a:r>
            <a:endParaRPr lang="es-ES" dirty="0"/>
          </a:p>
          <a:p>
            <a:r>
              <a:rPr lang="es-ES" dirty="0"/>
              <a:t>“El Modelo Malcolm Baldrige de Excelencia reconoce a las organizaciones que integran prácticas de gestión sobresalientes con resultados sostenibles. Este modelo es ampliamente utilizado para evaluar el desempeño integral y fomentar una cultura de mejora continua.”</a:t>
            </a:r>
          </a:p>
          <a:p>
            <a:r>
              <a:rPr lang="es-ES" dirty="0"/>
              <a:t>📊 </a:t>
            </a:r>
            <a:r>
              <a:rPr lang="es-ES" b="1" dirty="0"/>
              <a:t>Papel de los indicadores en el modelo:</a:t>
            </a:r>
            <a:endParaRPr lang="es-ES" dirty="0"/>
          </a:p>
          <a:p>
            <a:pPr>
              <a:buFont typeface="Arial" panose="020B0604020202020204" pitchFamily="34" charset="0"/>
              <a:buChar char="•"/>
            </a:pPr>
            <a:r>
              <a:rPr lang="es-ES" dirty="0"/>
              <a:t>Los </a:t>
            </a:r>
            <a:r>
              <a:rPr lang="es-ES" b="1" dirty="0"/>
              <a:t>indicadores de gestión y desempeño</a:t>
            </a:r>
            <a:r>
              <a:rPr lang="es-ES" dirty="0"/>
              <a:t> no son opcionales: son esenciales.</a:t>
            </a:r>
          </a:p>
          <a:p>
            <a:pPr>
              <a:buFont typeface="Arial" panose="020B0604020202020204" pitchFamily="34" charset="0"/>
              <a:buChar char="•"/>
            </a:pPr>
            <a:r>
              <a:rPr lang="es-ES" dirty="0"/>
              <a:t>El modelo </a:t>
            </a:r>
            <a:r>
              <a:rPr lang="es-ES" b="1" dirty="0"/>
              <a:t>exige evidencia de cómo se recopilan, analizan y usan los datos</a:t>
            </a:r>
            <a:r>
              <a:rPr lang="es-ES" dirty="0"/>
              <a:t> en todos los niveles.</a:t>
            </a:r>
          </a:p>
          <a:p>
            <a:pPr>
              <a:buFont typeface="Arial" panose="020B0604020202020204" pitchFamily="34" charset="0"/>
              <a:buChar char="•"/>
            </a:pPr>
            <a:r>
              <a:rPr lang="es-ES" dirty="0"/>
              <a:t>Los indicadores son el medio para mostrar:</a:t>
            </a:r>
          </a:p>
          <a:p>
            <a:pPr marL="742950" lvl="1" indent="-285750">
              <a:buFont typeface="Arial" panose="020B0604020202020204" pitchFamily="34" charset="0"/>
              <a:buChar char="•"/>
            </a:pPr>
            <a:r>
              <a:rPr lang="es-ES" dirty="0"/>
              <a:t>Cómo se toman decisiones.</a:t>
            </a:r>
          </a:p>
          <a:p>
            <a:pPr marL="742950" lvl="1" indent="-285750">
              <a:buFont typeface="Arial" panose="020B0604020202020204" pitchFamily="34" charset="0"/>
              <a:buChar char="•"/>
            </a:pPr>
            <a:r>
              <a:rPr lang="es-ES" dirty="0"/>
              <a:t>Cómo se evalúa el progreso.</a:t>
            </a:r>
          </a:p>
          <a:p>
            <a:pPr marL="742950" lvl="1" indent="-285750">
              <a:buFont typeface="Arial" panose="020B0604020202020204" pitchFamily="34" charset="0"/>
              <a:buChar char="•"/>
            </a:pPr>
            <a:r>
              <a:rPr lang="es-ES" dirty="0"/>
              <a:t>Cómo se aprende y se mejora continuamente.</a:t>
            </a:r>
          </a:p>
          <a:p>
            <a:r>
              <a:rPr lang="es-ES" dirty="0"/>
              <a:t>📚 </a:t>
            </a:r>
            <a:r>
              <a:rPr lang="es-ES" b="1" dirty="0"/>
              <a:t>Los 7 criterios del modelo Baldrige incluyen:</a:t>
            </a:r>
            <a:endParaRPr lang="es-ES" dirty="0"/>
          </a:p>
          <a:p>
            <a:pPr>
              <a:buFont typeface="+mj-lt"/>
              <a:buAutoNum type="arabicPeriod"/>
            </a:pPr>
            <a:r>
              <a:rPr lang="es-ES" b="1" dirty="0"/>
              <a:t>Liderazgo</a:t>
            </a:r>
            <a:endParaRPr lang="es-ES" dirty="0"/>
          </a:p>
          <a:p>
            <a:pPr>
              <a:buFont typeface="+mj-lt"/>
              <a:buAutoNum type="arabicPeriod"/>
            </a:pPr>
            <a:r>
              <a:rPr lang="es-ES" b="1" dirty="0"/>
              <a:t>Estrategia</a:t>
            </a:r>
            <a:endParaRPr lang="es-ES" dirty="0"/>
          </a:p>
          <a:p>
            <a:pPr>
              <a:buFont typeface="+mj-lt"/>
              <a:buAutoNum type="arabicPeriod"/>
            </a:pPr>
            <a:r>
              <a:rPr lang="es-ES" b="1" dirty="0"/>
              <a:t>Clientes</a:t>
            </a:r>
            <a:endParaRPr lang="es-ES" dirty="0"/>
          </a:p>
          <a:p>
            <a:pPr>
              <a:buFont typeface="+mj-lt"/>
              <a:buAutoNum type="arabicPeriod"/>
            </a:pPr>
            <a:r>
              <a:rPr lang="es-ES" b="1" dirty="0"/>
              <a:t>Medición, análisis y gestión del conocimiento</a:t>
            </a:r>
            <a:r>
              <a:rPr lang="es-ES" dirty="0"/>
              <a:t> (aquí los indicadores son protagonistas)</a:t>
            </a:r>
          </a:p>
          <a:p>
            <a:pPr>
              <a:buFont typeface="+mj-lt"/>
              <a:buAutoNum type="arabicPeriod"/>
            </a:pPr>
            <a:r>
              <a:rPr lang="es-ES" b="1" dirty="0"/>
              <a:t>Fuerza laboral</a:t>
            </a:r>
            <a:endParaRPr lang="es-ES" dirty="0"/>
          </a:p>
          <a:p>
            <a:pPr>
              <a:buFont typeface="+mj-lt"/>
              <a:buAutoNum type="arabicPeriod"/>
            </a:pPr>
            <a:r>
              <a:rPr lang="es-ES" b="1" dirty="0"/>
              <a:t>Operaciones</a:t>
            </a:r>
            <a:endParaRPr lang="es-ES" dirty="0"/>
          </a:p>
          <a:p>
            <a:pPr>
              <a:buFont typeface="+mj-lt"/>
              <a:buAutoNum type="arabicPeriod"/>
            </a:pPr>
            <a:r>
              <a:rPr lang="es-ES" b="1" dirty="0"/>
              <a:t>Resultados</a:t>
            </a:r>
            <a:endParaRPr lang="es-ES" dirty="0"/>
          </a:p>
          <a:p>
            <a:r>
              <a:rPr lang="es-ES" dirty="0"/>
              <a:t>“En cada uno de estos criterios se espera ver una gestión sistemática de indicadores: desde cómo se establecen hasta cómo se integran en la toma de decisiones.”</a:t>
            </a:r>
          </a:p>
          <a:p>
            <a:r>
              <a:rPr lang="es-ES" dirty="0"/>
              <a:t>🔄 </a:t>
            </a:r>
            <a:r>
              <a:rPr lang="es-ES" b="1" dirty="0"/>
              <a:t>Conexión con PHVA:</a:t>
            </a:r>
            <a:endParaRPr lang="es-ES" dirty="0"/>
          </a:p>
          <a:p>
            <a:pPr>
              <a:buFont typeface="Arial" panose="020B0604020202020204" pitchFamily="34" charset="0"/>
              <a:buChar char="•"/>
            </a:pPr>
            <a:r>
              <a:rPr lang="es-ES" dirty="0"/>
              <a:t>El modelo no es estático: requiere </a:t>
            </a:r>
            <a:r>
              <a:rPr lang="es-ES" b="1" dirty="0"/>
              <a:t>aprendizaje organizacional constante</a:t>
            </a:r>
            <a:r>
              <a:rPr lang="es-ES" dirty="0"/>
              <a:t>, y eso se logra solo si los indicadores están </a:t>
            </a:r>
            <a:r>
              <a:rPr lang="es-ES" b="1" dirty="0"/>
              <a:t>alineados con los ciclos de mejora</a:t>
            </a:r>
            <a:r>
              <a:rPr lang="es-ES" dirty="0"/>
              <a:t>.</a:t>
            </a:r>
          </a:p>
          <a:p>
            <a:pPr>
              <a:buFont typeface="Arial" panose="020B0604020202020204" pitchFamily="34" charset="0"/>
              <a:buChar char="•"/>
            </a:pPr>
            <a:r>
              <a:rPr lang="es-ES" dirty="0"/>
              <a:t>Igual que en PHVA, aquí los datos alimentan la mejora, no se almacenan para informes sino para actuar.</a:t>
            </a:r>
          </a:p>
          <a:p>
            <a:r>
              <a:rPr lang="es-ES" dirty="0"/>
              <a:t>🤝 </a:t>
            </a:r>
            <a:r>
              <a:rPr lang="es-ES" b="1" dirty="0"/>
              <a:t>Complementariedad entre indicadores:</a:t>
            </a:r>
            <a:endParaRPr lang="es-ES" dirty="0"/>
          </a:p>
          <a:p>
            <a:pPr>
              <a:buFont typeface="Arial" panose="020B0604020202020204" pitchFamily="34" charset="0"/>
              <a:buChar char="•"/>
            </a:pPr>
            <a:r>
              <a:rPr lang="es-ES" b="1" dirty="0"/>
              <a:t>Indicadores de gestión</a:t>
            </a:r>
            <a:r>
              <a:rPr lang="es-ES" dirty="0"/>
              <a:t> permiten controlar la operación.</a:t>
            </a:r>
          </a:p>
          <a:p>
            <a:pPr>
              <a:buFont typeface="Arial" panose="020B0604020202020204" pitchFamily="34" charset="0"/>
              <a:buChar char="•"/>
            </a:pPr>
            <a:r>
              <a:rPr lang="es-ES" b="1" dirty="0"/>
              <a:t>Indicadores de desempeño</a:t>
            </a:r>
            <a:r>
              <a:rPr lang="es-ES" dirty="0"/>
              <a:t> muestran si la organización está logrando sus fines estratégicos.</a:t>
            </a:r>
          </a:p>
          <a:p>
            <a:pPr>
              <a:buFont typeface="Arial" panose="020B0604020202020204" pitchFamily="34" charset="0"/>
              <a:buChar char="•"/>
            </a:pPr>
            <a:r>
              <a:rPr lang="es-ES" b="1" dirty="0"/>
              <a:t>Ambos son necesarios y se complementan</a:t>
            </a:r>
            <a:r>
              <a:rPr lang="es-ES" dirty="0"/>
              <a:t> para tomar decisiones integrales.</a:t>
            </a:r>
          </a:p>
          <a:p>
            <a:r>
              <a:rPr lang="es-ES" dirty="0"/>
              <a:t>📌 </a:t>
            </a:r>
            <a:r>
              <a:rPr lang="es-ES" b="1" dirty="0"/>
              <a:t>Cierre del mensaje:</a:t>
            </a:r>
            <a:endParaRPr lang="es-ES" dirty="0"/>
          </a:p>
          <a:p>
            <a:r>
              <a:rPr lang="es-ES" dirty="0"/>
              <a:t>“El valor real de un indicador no está en tenerlo, sino en usarlo. En el modelo Baldrige, el uso inteligente de los datos marca la diferencia entre una empresa que sobrevive y una que realmente aprende, mejora y lidera.”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098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23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Contenido del curso</a:t>
            </a:r>
            <a:endParaRPr lang="es-ES" b="1" dirty="0"/>
          </a:p>
          <a:p>
            <a:r>
              <a:rPr lang="es-ES" dirty="0"/>
              <a:t>“En esta </a:t>
            </a:r>
            <a:r>
              <a:rPr lang="es-ES" dirty="0" err="1"/>
              <a:t>slide</a:t>
            </a:r>
            <a:r>
              <a:rPr lang="es-ES" dirty="0"/>
              <a:t> tenemos una visión panorámica de la estructura del curso. Está organizado en </a:t>
            </a:r>
            <a:r>
              <a:rPr lang="es-ES" b="1" dirty="0"/>
              <a:t>bloques temáticos o unidades</a:t>
            </a:r>
            <a:r>
              <a:rPr lang="es-ES" dirty="0"/>
              <a:t>, cada uno con un objetivo específico, que nos va a permitir avanzar desde los fundamentos hasta la aplicación práctica.</a:t>
            </a:r>
          </a:p>
          <a:p>
            <a:r>
              <a:rPr lang="es-ES" b="1" dirty="0"/>
              <a:t>Bloque 1</a:t>
            </a:r>
            <a:r>
              <a:rPr lang="es-ES" dirty="0"/>
              <a:t> es nuestra base: hablaremos de los diferentes tipos de indicadores – estratégicos, tácticos y operativos – y abordaremos la diferencia entre KPI (indicadores clave de desempeño) y KRI (indicadores clave de riesgo). También trabajaremos con el enfoque SMART para que los indicadores sean medibles y efectivos. El objetivo aquí es </a:t>
            </a:r>
            <a:r>
              <a:rPr lang="es-ES" b="1" dirty="0"/>
              <a:t>comprender los conceptos clave que nos van a acompañar durante todo el curso</a:t>
            </a:r>
            <a:r>
              <a:rPr lang="es-ES" dirty="0"/>
              <a:t>.</a:t>
            </a:r>
          </a:p>
          <a:p>
            <a:r>
              <a:rPr lang="es-ES" b="1" dirty="0"/>
              <a:t>Bloque 2</a:t>
            </a:r>
            <a:r>
              <a:rPr lang="es-ES" dirty="0"/>
              <a:t> se enfoca en el diseño estructurado de indicadores. Vamos a trabajar con </a:t>
            </a:r>
            <a:r>
              <a:rPr lang="es-ES" b="1" dirty="0"/>
              <a:t>línea base, metas, fórmulas, fuentes de datos y periodicidad</a:t>
            </a:r>
            <a:r>
              <a:rPr lang="es-ES" dirty="0"/>
              <a:t>. Este módulo busca que ustedes </a:t>
            </a:r>
            <a:r>
              <a:rPr lang="es-ES" b="1" dirty="0"/>
              <a:t>puedan aplicar un método claro y repetible para construir indicadores sólidos</a:t>
            </a:r>
            <a:r>
              <a:rPr lang="es-ES" dirty="0"/>
              <a:t>.</a:t>
            </a:r>
          </a:p>
          <a:p>
            <a:r>
              <a:rPr lang="es-ES" dirty="0"/>
              <a:t>En </a:t>
            </a:r>
            <a:r>
              <a:rPr lang="es-ES" b="1" dirty="0"/>
              <a:t>el bloque 3</a:t>
            </a:r>
            <a:r>
              <a:rPr lang="es-ES" dirty="0"/>
              <a:t>, hablaremos de cómo los indicadores se articulan con </a:t>
            </a:r>
            <a:r>
              <a:rPr lang="es-ES" b="1" dirty="0"/>
              <a:t>los sistemas de gestión ISO</a:t>
            </a:r>
            <a:r>
              <a:rPr lang="es-ES" dirty="0"/>
              <a:t> – desde la 9001 de calidad hasta la 27001 de seguridad de la información. Esta conexión es clave para las organizaciones que operan bajo normas o están certificadas.</a:t>
            </a:r>
          </a:p>
          <a:p>
            <a:r>
              <a:rPr lang="es-ES" b="1" dirty="0"/>
              <a:t>Bloque 4</a:t>
            </a:r>
            <a:r>
              <a:rPr lang="es-ES" dirty="0"/>
              <a:t> se dedica específicamente a los indicadores en </a:t>
            </a:r>
            <a:r>
              <a:rPr lang="es-ES" b="1" dirty="0"/>
              <a:t>seguridad y salud en el trabajo (SST)</a:t>
            </a:r>
            <a:r>
              <a:rPr lang="es-ES" dirty="0"/>
              <a:t>. Veremos cómo diferenciar entre indicadores proactivos y reactivos, y cómo estos ayudan a anticipar eventos, más que a simplemente reaccionar a ellos.</a:t>
            </a:r>
          </a:p>
          <a:p>
            <a:r>
              <a:rPr lang="es-ES" dirty="0"/>
              <a:t>Luego, en el </a:t>
            </a:r>
            <a:r>
              <a:rPr lang="es-ES" b="1" dirty="0"/>
              <a:t>bloque 5</a:t>
            </a:r>
            <a:r>
              <a:rPr lang="es-ES" dirty="0"/>
              <a:t>, entraremos al terreno de los </a:t>
            </a:r>
            <a:r>
              <a:rPr lang="es-ES" b="1" dirty="0"/>
              <a:t>indicadores ambientales</a:t>
            </a:r>
            <a:r>
              <a:rPr lang="es-ES" dirty="0"/>
              <a:t>, donde hablaremos de variables, modelos y mejores prácticas para la sostenibilidad.</a:t>
            </a:r>
          </a:p>
          <a:p>
            <a:r>
              <a:rPr lang="es-ES" dirty="0"/>
              <a:t>En el </a:t>
            </a:r>
            <a:r>
              <a:rPr lang="es-ES" b="1" dirty="0"/>
              <a:t>bloque 6</a:t>
            </a:r>
            <a:r>
              <a:rPr lang="es-ES" dirty="0"/>
              <a:t>, nos centraremos en los </a:t>
            </a:r>
            <a:r>
              <a:rPr lang="es-ES" b="1" dirty="0"/>
              <a:t>indicadores de riesgo – los KRI</a:t>
            </a:r>
            <a:r>
              <a:rPr lang="es-ES" dirty="0"/>
              <a:t>, fundamentales para anticipar crisis o desviaciones antes de que ocurran. Aprenderemos a definir umbrales y mecanismos de alerta.</a:t>
            </a:r>
          </a:p>
          <a:p>
            <a:r>
              <a:rPr lang="es-ES" dirty="0"/>
              <a:t>Y en el </a:t>
            </a:r>
            <a:r>
              <a:rPr lang="es-ES" b="1" dirty="0"/>
              <a:t>bloque 7</a:t>
            </a:r>
            <a:r>
              <a:rPr lang="es-ES" dirty="0"/>
              <a:t>, nos enfocamos en las herramientas tecnológicas: </a:t>
            </a:r>
            <a:r>
              <a:rPr lang="es-ES" b="1" dirty="0"/>
              <a:t>Excel, </a:t>
            </a:r>
            <a:r>
              <a:rPr lang="es-ES" b="1" dirty="0" err="1"/>
              <a:t>Power</a:t>
            </a:r>
            <a:r>
              <a:rPr lang="es-ES" b="1" dirty="0"/>
              <a:t> BI, </a:t>
            </a:r>
            <a:r>
              <a:rPr lang="es-ES" b="1" dirty="0" err="1"/>
              <a:t>dashboards</a:t>
            </a:r>
            <a:r>
              <a:rPr lang="es-ES" b="1" dirty="0"/>
              <a:t> e incluso el arte de contar historias con datos</a:t>
            </a:r>
            <a:r>
              <a:rPr lang="es-ES" dirty="0"/>
              <a:t>. Este bloque tiene una duración mayor porque será muy práctico.</a:t>
            </a:r>
          </a:p>
          <a:p>
            <a:r>
              <a:rPr lang="es-ES" dirty="0"/>
              <a:t>Cerramos con un </a:t>
            </a:r>
            <a:r>
              <a:rPr lang="es-ES" b="1" dirty="0"/>
              <a:t>taller final</a:t>
            </a:r>
            <a:r>
              <a:rPr lang="es-ES" dirty="0"/>
              <a:t>, donde ustedes diseñarán indicadores aplicados a un caso real, validarán la metodología y presentarán los resultados. Esto nos permitirá </a:t>
            </a:r>
            <a:r>
              <a:rPr lang="es-ES" b="1" dirty="0"/>
              <a:t>integrar todo lo aprendido</a:t>
            </a:r>
            <a:r>
              <a:rPr lang="es-ES" dirty="0"/>
              <a:t> y aplicarlo a situaciones reales en sus organizaciones.</a:t>
            </a:r>
          </a:p>
          <a:p>
            <a:r>
              <a:rPr lang="es-ES" dirty="0"/>
              <a:t>El curso tiene una orientación totalmente práctica, con herramientas listas para usar, pero siempre con el sustento conceptual que permite tomar decisiones estratégicas y sostenibles.”</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807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s-ES" b="0" i="0" dirty="0">
                <a:solidFill>
                  <a:srgbClr val="333333"/>
                </a:solidFill>
                <a:effectLst/>
                <a:latin typeface="Lato" panose="020F0502020204030203" pitchFamily="34" charset="0"/>
              </a:rPr>
              <a:t>De acuerdo a lo anterior, se puede deducir que no existe liderazgo cuando la influencia está basada </a:t>
            </a:r>
            <a:r>
              <a:rPr lang="es-ES" b="1" i="0" dirty="0">
                <a:solidFill>
                  <a:srgbClr val="333333"/>
                </a:solidFill>
                <a:effectLst/>
                <a:latin typeface="inherit"/>
              </a:rPr>
              <a:t>simplemente en la autoridad</a:t>
            </a:r>
            <a:r>
              <a:rPr lang="es-ES" b="0" i="0" dirty="0">
                <a:solidFill>
                  <a:srgbClr val="333333"/>
                </a:solidFill>
                <a:effectLst/>
                <a:latin typeface="Lato" panose="020F0502020204030203" pitchFamily="34" charset="0"/>
              </a:rPr>
              <a:t>, tampoco cuando apoya ciertos objetivos diferentes a los que se establecen en las empresas, ni mucho menos, cuando nada cambia positivamente.</a:t>
            </a:r>
          </a:p>
          <a:p>
            <a:pPr algn="l" fontAlgn="base"/>
            <a:r>
              <a:rPr lang="es-ES" b="0" i="0" dirty="0">
                <a:solidFill>
                  <a:srgbClr val="333333"/>
                </a:solidFill>
                <a:effectLst/>
                <a:latin typeface="Lato" panose="020F0502020204030203" pitchFamily="34" charset="0"/>
              </a:rPr>
              <a:t>Ahora bien, el proceso de influencia de líderes sobre liderados se produce, de forma natural, cuando el líder ha generado </a:t>
            </a:r>
            <a:r>
              <a:rPr lang="es-ES" b="1" i="0" dirty="0">
                <a:solidFill>
                  <a:srgbClr val="333333"/>
                </a:solidFill>
                <a:effectLst/>
                <a:latin typeface="inherit"/>
              </a:rPr>
              <a:t>confianza en el liderado</a:t>
            </a:r>
            <a:r>
              <a:rPr lang="es-ES" b="0" i="0" dirty="0">
                <a:solidFill>
                  <a:srgbClr val="333333"/>
                </a:solidFill>
                <a:effectLst/>
                <a:latin typeface="Lato" panose="020F0502020204030203" pitchFamily="34" charset="0"/>
              </a:rPr>
              <a:t>. La confianza se traduce, desde la perspectiva, que las cosas serán como se espera. Con base en lo anterior, si el líder no es confiable es justamente porque su comportamiento no es predecible. Es una dinámica exenta de liderazgo, el subordinado </a:t>
            </a:r>
            <a:r>
              <a:rPr lang="es-ES" b="1" i="0" dirty="0">
                <a:solidFill>
                  <a:srgbClr val="333333"/>
                </a:solidFill>
                <a:effectLst/>
                <a:latin typeface="inherit"/>
              </a:rPr>
              <a:t>puede obedecer al jefe</a:t>
            </a:r>
            <a:r>
              <a:rPr lang="es-ES" b="0" i="0" dirty="0">
                <a:solidFill>
                  <a:srgbClr val="333333"/>
                </a:solidFill>
                <a:effectLst/>
                <a:latin typeface="Lato" panose="020F0502020204030203" pitchFamily="34" charset="0"/>
              </a:rPr>
              <a:t>, pero para ello no necesita confiar en él, la relación se encuentra basada simplemente en la autoridad.</a:t>
            </a:r>
          </a:p>
          <a:p>
            <a:pPr algn="l" fontAlgn="base"/>
            <a:r>
              <a:rPr lang="es-ES" b="0" i="0" dirty="0">
                <a:solidFill>
                  <a:srgbClr val="333333"/>
                </a:solidFill>
                <a:effectLst/>
                <a:latin typeface="Lato" panose="020F0502020204030203" pitchFamily="34" charset="0"/>
              </a:rPr>
              <a:t>Para que la confianza, a su vez, pueda constituirse como una percepción desde el punto de vista del liderado, se requiere de pruebas. Estas pruebas son, en realidad, los comportamientos del líder, es decir, las acciones </a:t>
            </a:r>
            <a:r>
              <a:rPr lang="es-ES" b="1" i="0" dirty="0">
                <a:solidFill>
                  <a:srgbClr val="333333"/>
                </a:solidFill>
                <a:effectLst/>
                <a:latin typeface="inherit"/>
              </a:rPr>
              <a:t>concretas llevadas a cabo de forma consistente o sistemática</a:t>
            </a:r>
            <a:r>
              <a:rPr lang="es-ES" b="0" i="0" dirty="0">
                <a:solidFill>
                  <a:srgbClr val="333333"/>
                </a:solidFill>
                <a:effectLst/>
                <a:latin typeface="Lato" panose="020F0502020204030203" pitchFamily="34" charset="0"/>
              </a:rPr>
              <a:t>. Lo peculiar de los comportamientos del líder es, por un lado, siempre congruentes con los principios que él mismo propugna y, por otro lado, expresado con un lenguaje corporal adecuado a lo que se quiere transmitir.</a:t>
            </a:r>
          </a:p>
          <a:p>
            <a:pPr algn="l" fontAlgn="base"/>
            <a:r>
              <a:rPr lang="es-ES" b="0" i="0" u="none" strike="noStrike" dirty="0">
                <a:solidFill>
                  <a:srgbClr val="999999"/>
                </a:solidFill>
                <a:effectLst/>
                <a:latin typeface="Lato" panose="020F0502020204030203" pitchFamily="34" charset="0"/>
                <a:hlinkClick r:id="rId3"/>
              </a:rPr>
              <a:t>El líder deberá generar confianza en el liderado</a:t>
            </a:r>
            <a:endParaRPr lang="es-ES" b="0" i="0" dirty="0">
              <a:solidFill>
                <a:srgbClr val="333333"/>
              </a:solidFill>
              <a:effectLst/>
              <a:latin typeface="Lato" panose="020F0502020204030203" pitchFamily="34" charset="0"/>
            </a:endParaRPr>
          </a:p>
          <a:p>
            <a:pPr algn="l" fontAlgn="base"/>
            <a:r>
              <a:rPr lang="es-ES" b="1" i="0" u="none" strike="noStrike" cap="all" dirty="0" err="1">
                <a:solidFill>
                  <a:srgbClr val="999999"/>
                </a:solidFill>
                <a:effectLst/>
                <a:latin typeface="Helvetica Neue"/>
                <a:hlinkClick r:id="rId3"/>
              </a:rPr>
              <a:t>Click</a:t>
            </a:r>
            <a:r>
              <a:rPr lang="es-ES" b="1" i="0" u="none" strike="noStrike" cap="all" dirty="0">
                <a:solidFill>
                  <a:srgbClr val="999999"/>
                </a:solidFill>
                <a:effectLst/>
                <a:latin typeface="Helvetica Neue"/>
                <a:hlinkClick r:id="rId3"/>
              </a:rPr>
              <a:t> </a:t>
            </a:r>
            <a:r>
              <a:rPr lang="es-ES" b="1" i="0" u="none" strike="noStrike" cap="all" dirty="0" err="1">
                <a:solidFill>
                  <a:srgbClr val="999999"/>
                </a:solidFill>
                <a:effectLst/>
                <a:latin typeface="Helvetica Neue"/>
                <a:hlinkClick r:id="rId3"/>
              </a:rPr>
              <a:t>To</a:t>
            </a:r>
            <a:r>
              <a:rPr lang="es-ES" b="1" i="0" u="none" strike="noStrike" cap="all" dirty="0">
                <a:solidFill>
                  <a:srgbClr val="999999"/>
                </a:solidFill>
                <a:effectLst/>
                <a:latin typeface="Helvetica Neue"/>
                <a:hlinkClick r:id="rId3"/>
              </a:rPr>
              <a:t> Tweet</a:t>
            </a:r>
            <a:endParaRPr lang="es-ES" b="0" i="0" dirty="0">
              <a:solidFill>
                <a:srgbClr val="333333"/>
              </a:solidFill>
              <a:effectLst/>
              <a:latin typeface="inherit"/>
            </a:endParaRPr>
          </a:p>
          <a:p>
            <a:pPr algn="l" fontAlgn="base"/>
            <a:r>
              <a:rPr lang="es-ES" b="0" i="0" dirty="0">
                <a:solidFill>
                  <a:srgbClr val="333333"/>
                </a:solidFill>
                <a:effectLst/>
                <a:latin typeface="Lato" panose="020F0502020204030203" pitchFamily="34" charset="0"/>
              </a:rPr>
              <a:t>La congruencia de los comportamientos con lo que se ha dicho es mucho más que una prueba de la calidad ética de los líderes, lo que, por sí mismo, resulta importante. Este nivel de congruencia es, por encima de todo, un mensaje de lo que se considera importante en la empresa. Cuando un líder dice algo como: </a:t>
            </a:r>
            <a:r>
              <a:rPr lang="es-ES" b="1" i="0" dirty="0">
                <a:solidFill>
                  <a:srgbClr val="333333"/>
                </a:solidFill>
                <a:effectLst/>
                <a:latin typeface="inherit"/>
              </a:rPr>
              <a:t>los resultados y el desempeño son muy importantes</a:t>
            </a:r>
            <a:r>
              <a:rPr lang="es-ES" b="0" i="0" dirty="0">
                <a:solidFill>
                  <a:srgbClr val="333333"/>
                </a:solidFill>
                <a:effectLst/>
                <a:latin typeface="Lato" panose="020F0502020204030203" pitchFamily="34" charset="0"/>
              </a:rPr>
              <a:t> para la empresa, la prueba de fuego se define como el comportamiento del líder. Si en la práctica existen consecuencias para todos y cada uno de los colaboradores, respecto al buen o mal desempeño alcanzado, entonces, lo que se está haciendo ratifica completamente el enunciado y genera confianza y credibilidad. Si frente a este mismo enunciado los resultados y el desempeño no traen consecuencias para nadie, entonces el mensaje real es: </a:t>
            </a:r>
            <a:r>
              <a:rPr lang="es-ES" b="1" i="0" dirty="0">
                <a:solidFill>
                  <a:srgbClr val="333333"/>
                </a:solidFill>
                <a:effectLst/>
                <a:latin typeface="inherit"/>
              </a:rPr>
              <a:t>los resultados y el desempeño es importante</a:t>
            </a:r>
            <a:r>
              <a:rPr lang="es-ES" b="0" i="0" dirty="0">
                <a:solidFill>
                  <a:srgbClr val="333333"/>
                </a:solidFill>
                <a:effectLst/>
                <a:latin typeface="Lato" panose="020F0502020204030203" pitchFamily="34" charset="0"/>
              </a:rPr>
              <a:t>.</a:t>
            </a:r>
          </a:p>
          <a:p>
            <a:pPr algn="l" fontAlgn="base"/>
            <a:r>
              <a:rPr lang="es-ES" b="0" i="0" dirty="0">
                <a:solidFill>
                  <a:srgbClr val="333333"/>
                </a:solidFill>
                <a:effectLst/>
                <a:latin typeface="Lato" panose="020F0502020204030203" pitchFamily="34" charset="0"/>
              </a:rPr>
              <a:t>Por último, y solo si las condiciones anteriores se cumplen, el lenguaje corporal expresado por el líder al momento de comunicarse con el liderado también cumple un rol importante.</a:t>
            </a:r>
          </a:p>
          <a:p>
            <a:pPr algn="l" fontAlgn="base"/>
            <a:r>
              <a:rPr lang="es-ES" b="0" i="0" dirty="0">
                <a:solidFill>
                  <a:srgbClr val="333333"/>
                </a:solidFill>
                <a:effectLst/>
                <a:latin typeface="Lato" panose="020F0502020204030203" pitchFamily="34" charset="0"/>
              </a:rPr>
              <a:t>El </a:t>
            </a:r>
            <a:r>
              <a:rPr lang="es-ES" b="1" i="0" dirty="0">
                <a:solidFill>
                  <a:srgbClr val="333333"/>
                </a:solidFill>
                <a:effectLst/>
                <a:latin typeface="inherit"/>
              </a:rPr>
              <a:t>lenguaje corporal comunica</a:t>
            </a:r>
            <a:r>
              <a:rPr lang="es-ES" b="0" i="0" dirty="0">
                <a:solidFill>
                  <a:srgbClr val="333333"/>
                </a:solidFill>
                <a:effectLst/>
                <a:latin typeface="Lato" panose="020F0502020204030203" pitchFamily="34" charset="0"/>
              </a:rPr>
              <a:t>, según los especialistas, mucho más que las palabras. Por este motivo, los líderes deben, cuando menos, expresarse con gestos y expresión corporal de respeto, que se muestre congruente con lo que se informa o comunica como prioritario o importante.</a:t>
            </a:r>
          </a:p>
          <a:p>
            <a:pPr algn="l" fontAlgn="base"/>
            <a:r>
              <a:rPr lang="es-ES" b="0" i="0" dirty="0">
                <a:solidFill>
                  <a:srgbClr val="333333"/>
                </a:solidFill>
                <a:effectLst/>
                <a:latin typeface="Lato" panose="020F0502020204030203" pitchFamily="34" charset="0"/>
              </a:rPr>
              <a:t>Muchas </a:t>
            </a:r>
            <a:r>
              <a:rPr lang="es-ES" b="1" i="0" dirty="0">
                <a:solidFill>
                  <a:srgbClr val="333333"/>
                </a:solidFill>
                <a:effectLst/>
                <a:latin typeface="inherit"/>
              </a:rPr>
              <a:t>veces la ausencia de un lenguaje corporal correcto puede generar diferentes percepciones a las deseadas por el líder</a:t>
            </a:r>
            <a:r>
              <a:rPr lang="es-ES" b="0" i="0" dirty="0">
                <a:solidFill>
                  <a:srgbClr val="333333"/>
                </a:solidFill>
                <a:effectLst/>
                <a:latin typeface="Lato" panose="020F0502020204030203" pitchFamily="34" charset="0"/>
              </a:rPr>
              <a:t>.</a:t>
            </a:r>
          </a:p>
          <a:p>
            <a:pPr algn="l" fontAlgn="base"/>
            <a:r>
              <a:rPr lang="es-ES" b="0" i="0" dirty="0">
                <a:solidFill>
                  <a:srgbClr val="333333"/>
                </a:solidFill>
                <a:effectLst/>
                <a:latin typeface="Lato" panose="020F0502020204030203" pitchFamily="34" charset="0"/>
              </a:rPr>
              <a:t>En resumen, se puede decir que es en realidad el desarrollo de esta cadena de sucesos o condiciones lo que produce el liderazgo efectivo y, no necesariamente, el carisma, las habilidades de comunicación o la inteligencia.</a:t>
            </a:r>
          </a:p>
          <a:p>
            <a:pPr algn="l" fontAlgn="base"/>
            <a:r>
              <a:rPr lang="es-ES" b="1" i="0" dirty="0">
                <a:solidFill>
                  <a:srgbClr val="333333"/>
                </a:solidFill>
                <a:effectLst/>
                <a:latin typeface="inherit"/>
              </a:rPr>
              <a:t>El liderazgo implica influir en los liderados</a:t>
            </a:r>
            <a:r>
              <a:rPr lang="es-ES" b="0" i="0" dirty="0">
                <a:solidFill>
                  <a:srgbClr val="333333"/>
                </a:solidFill>
                <a:effectLst/>
                <a:latin typeface="Lato" panose="020F0502020204030203" pitchFamily="34" charset="0"/>
              </a:rPr>
              <a:t>, esto puede influir en la generación de confianza.</a:t>
            </a:r>
          </a:p>
          <a:p>
            <a:pPr algn="l" fontAlgn="base"/>
            <a:r>
              <a:rPr lang="es-ES" b="0" i="0" dirty="0">
                <a:solidFill>
                  <a:srgbClr val="333333"/>
                </a:solidFill>
                <a:effectLst/>
                <a:latin typeface="Lato" panose="020F0502020204030203" pitchFamily="34" charset="0"/>
              </a:rPr>
              <a:t>Para generar confianza, el líder necesita ser congruente en términos de los comportamientos respecto a lo que dice y, finalmente, si se cumple todo lo anterior, el líder debe </a:t>
            </a:r>
            <a:r>
              <a:rPr lang="es-ES" b="1" i="0" dirty="0">
                <a:solidFill>
                  <a:srgbClr val="333333"/>
                </a:solidFill>
                <a:effectLst/>
                <a:latin typeface="inherit"/>
              </a:rPr>
              <a:t>además alcanzar congruencias entre sus mensajes</a:t>
            </a:r>
            <a:r>
              <a:rPr lang="es-ES" b="0" i="0" dirty="0">
                <a:solidFill>
                  <a:srgbClr val="333333"/>
                </a:solidFill>
                <a:effectLst/>
                <a:latin typeface="Lato" panose="020F0502020204030203" pitchFamily="34" charset="0"/>
              </a:rPr>
              <a:t> y el lenguaje corporal que utiliza.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192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524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03362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Liderazgo en la implementación de indicadores</a:t>
            </a:r>
            <a:endParaRPr lang="es-ES" b="1" dirty="0"/>
          </a:p>
          <a:p>
            <a:r>
              <a:rPr lang="es-ES" dirty="0"/>
              <a:t>“Cerramos este bloque con tres ideas esenciales que resumen el papel del liderazgo en la medición organizacional.”</a:t>
            </a:r>
          </a:p>
          <a:p>
            <a:r>
              <a:rPr lang="es-ES" b="1" dirty="0"/>
              <a:t>1. 💡 El liderazgo no es solo una posición, es una actitud frente al cambio</a:t>
            </a:r>
          </a:p>
          <a:p>
            <a:pPr>
              <a:buFont typeface="Arial" panose="020B0604020202020204" pitchFamily="34" charset="0"/>
              <a:buChar char="•"/>
            </a:pPr>
            <a:r>
              <a:rPr lang="es-ES" dirty="0"/>
              <a:t>No basta con ocupar un cargo: se requiere asumir un rol activo en la transformación cultural.</a:t>
            </a:r>
          </a:p>
          <a:p>
            <a:pPr>
              <a:buFont typeface="Arial" panose="020B0604020202020204" pitchFamily="34" charset="0"/>
              <a:buChar char="•"/>
            </a:pPr>
            <a:r>
              <a:rPr lang="es-ES" dirty="0"/>
              <a:t>En INACAR, cada jefe de obra, coordinador o director debe liderar con el ejemplo, mostrando que los datos no son un obstáculo, sino una herramienta de mejora.</a:t>
            </a:r>
          </a:p>
          <a:p>
            <a:pPr>
              <a:buFont typeface="Arial" panose="020B0604020202020204" pitchFamily="34" charset="0"/>
              <a:buChar char="•"/>
            </a:pPr>
            <a:r>
              <a:rPr lang="es-ES" dirty="0"/>
              <a:t>Liderar es promover el cambio, no solo gestionarlo.</a:t>
            </a:r>
          </a:p>
          <a:p>
            <a:r>
              <a:rPr lang="es-ES" b="1" dirty="0"/>
              <a:t>2. 📊 Implementar indicadores exige comunicar, motivar y guiar</a:t>
            </a:r>
          </a:p>
          <a:p>
            <a:pPr>
              <a:buFont typeface="Arial" panose="020B0604020202020204" pitchFamily="34" charset="0"/>
              <a:buChar char="•"/>
            </a:pPr>
            <a:r>
              <a:rPr lang="es-ES" dirty="0"/>
              <a:t>La resistencia al sistema de indicadores es natural.</a:t>
            </a:r>
          </a:p>
          <a:p>
            <a:pPr>
              <a:buFont typeface="Arial" panose="020B0604020202020204" pitchFamily="34" charset="0"/>
              <a:buChar char="•"/>
            </a:pPr>
            <a:r>
              <a:rPr lang="es-ES" dirty="0"/>
              <a:t>Por eso, es fundamental que los líderes:</a:t>
            </a:r>
          </a:p>
          <a:p>
            <a:pPr marL="742950" lvl="1" indent="-285750">
              <a:buFont typeface="Arial" panose="020B0604020202020204" pitchFamily="34" charset="0"/>
              <a:buChar char="•"/>
            </a:pPr>
            <a:r>
              <a:rPr lang="es-ES" dirty="0"/>
              <a:t>Expliquen </a:t>
            </a:r>
            <a:r>
              <a:rPr lang="es-ES" b="1" dirty="0"/>
              <a:t>el “para qué”</a:t>
            </a:r>
            <a:r>
              <a:rPr lang="es-ES" dirty="0"/>
              <a:t> de cada indicador.</a:t>
            </a:r>
          </a:p>
          <a:p>
            <a:pPr marL="742950" lvl="1" indent="-285750">
              <a:buFont typeface="Arial" panose="020B0604020202020204" pitchFamily="34" charset="0"/>
              <a:buChar char="•"/>
            </a:pPr>
            <a:r>
              <a:rPr lang="es-ES" dirty="0"/>
              <a:t>Escuchen inquietudes de los equipos.</a:t>
            </a:r>
          </a:p>
          <a:p>
            <a:pPr marL="742950" lvl="1" indent="-285750">
              <a:buFont typeface="Arial" panose="020B0604020202020204" pitchFamily="34" charset="0"/>
              <a:buChar char="•"/>
            </a:pPr>
            <a:r>
              <a:rPr lang="es-ES" dirty="0"/>
              <a:t>Acompañen en la apropiación de nuevas herramientas o rutinas.</a:t>
            </a:r>
          </a:p>
          <a:p>
            <a:r>
              <a:rPr lang="es-ES" dirty="0"/>
              <a:t>“Si el equipo entiende por qué se mide y cómo eso mejora su trabajo, se compromete.”</a:t>
            </a:r>
          </a:p>
          <a:p>
            <a:r>
              <a:rPr lang="es-ES" b="1" dirty="0"/>
              <a:t>3. 🔄 Sostener un sistema de medición requiere coherencia, visión a largo plazo y cultura organizacional</a:t>
            </a:r>
          </a:p>
          <a:p>
            <a:pPr>
              <a:buFont typeface="Arial" panose="020B0604020202020204" pitchFamily="34" charset="0"/>
              <a:buChar char="•"/>
            </a:pPr>
            <a:r>
              <a:rPr lang="es-ES" dirty="0"/>
              <a:t>No sirve de nada crear indicadores si no se usan, si no se revisan, si se abandonan.</a:t>
            </a:r>
          </a:p>
          <a:p>
            <a:pPr>
              <a:buFont typeface="Arial" panose="020B0604020202020204" pitchFamily="34" charset="0"/>
              <a:buChar char="•"/>
            </a:pPr>
            <a:r>
              <a:rPr lang="es-ES" dirty="0"/>
              <a:t>Requiere </a:t>
            </a:r>
            <a:r>
              <a:rPr lang="es-ES" b="1" dirty="0"/>
              <a:t>coherencia</a:t>
            </a:r>
            <a:r>
              <a:rPr lang="es-ES" dirty="0"/>
              <a:t> entre lo que se mide y lo que se valora en la organización.</a:t>
            </a:r>
          </a:p>
          <a:p>
            <a:pPr>
              <a:buFont typeface="Arial" panose="020B0604020202020204" pitchFamily="34" charset="0"/>
              <a:buChar char="•"/>
            </a:pPr>
            <a:r>
              <a:rPr lang="es-ES" dirty="0"/>
              <a:t>Exige una </a:t>
            </a:r>
            <a:r>
              <a:rPr lang="es-ES" b="1" dirty="0"/>
              <a:t>visión a largo plazo</a:t>
            </a:r>
            <a:r>
              <a:rPr lang="es-ES" dirty="0"/>
              <a:t>, en donde los datos guíen decisiones estratégicas, no solo operativas.</a:t>
            </a:r>
          </a:p>
          <a:p>
            <a:pPr>
              <a:buFont typeface="Arial" panose="020B0604020202020204" pitchFamily="34" charset="0"/>
              <a:buChar char="•"/>
            </a:pPr>
            <a:r>
              <a:rPr lang="es-ES" dirty="0"/>
              <a:t>Y, sobre todo, necesita una </a:t>
            </a:r>
            <a:r>
              <a:rPr lang="es-ES" b="1" dirty="0"/>
              <a:t>cultura que respete el dato, aprenda del error y use la información para crecer</a:t>
            </a:r>
            <a:r>
              <a:rPr lang="es-ES" dirty="0"/>
              <a:t>.</a:t>
            </a:r>
          </a:p>
          <a:p>
            <a:r>
              <a:rPr lang="es-ES" b="1" dirty="0"/>
              <a:t>🧩 Cierre reflexivo:</a:t>
            </a:r>
          </a:p>
          <a:p>
            <a:r>
              <a:rPr lang="es-ES" dirty="0"/>
              <a:t>“Un sistema de indicadores no se sostiene por su tecnología ni por su diseño. Se sostiene porque hay líderes que lo creen necesario y lo usan todos los días para mejorar lo que hacen y cómo lo hacen.”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049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384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Liderazgo en la implementación de indicadores</a:t>
            </a:r>
            <a:endParaRPr lang="es-ES" b="1" dirty="0"/>
          </a:p>
          <a:p>
            <a:r>
              <a:rPr lang="es-ES" dirty="0"/>
              <a:t>“Cerramos este bloque con tres ideas esenciales que resumen el papel del liderazgo en la medición organizacional.”</a:t>
            </a:r>
          </a:p>
          <a:p>
            <a:r>
              <a:rPr lang="es-ES" b="1" dirty="0"/>
              <a:t>1. 💡 El liderazgo no es solo una posición, es una actitud frente al cambio</a:t>
            </a:r>
          </a:p>
          <a:p>
            <a:pPr>
              <a:buFont typeface="Arial" panose="020B0604020202020204" pitchFamily="34" charset="0"/>
              <a:buChar char="•"/>
            </a:pPr>
            <a:r>
              <a:rPr lang="es-ES" dirty="0"/>
              <a:t>No basta con ocupar un cargo: se requiere asumir un rol activo en la transformación cultural.</a:t>
            </a:r>
          </a:p>
          <a:p>
            <a:pPr>
              <a:buFont typeface="Arial" panose="020B0604020202020204" pitchFamily="34" charset="0"/>
              <a:buChar char="•"/>
            </a:pPr>
            <a:r>
              <a:rPr lang="es-ES" dirty="0"/>
              <a:t>En INACAR, cada jefe de obra, coordinador o director debe liderar con el ejemplo, mostrando que los datos no son un obstáculo, sino una herramienta de mejora.</a:t>
            </a:r>
          </a:p>
          <a:p>
            <a:pPr>
              <a:buFont typeface="Arial" panose="020B0604020202020204" pitchFamily="34" charset="0"/>
              <a:buChar char="•"/>
            </a:pPr>
            <a:r>
              <a:rPr lang="es-ES" dirty="0"/>
              <a:t>Liderar es promover el cambio, no solo gestionarlo.</a:t>
            </a:r>
          </a:p>
          <a:p>
            <a:r>
              <a:rPr lang="es-ES" b="1" dirty="0"/>
              <a:t>2. 📊 Implementar indicadores exige comunicar, motivar y guiar</a:t>
            </a:r>
          </a:p>
          <a:p>
            <a:pPr>
              <a:buFont typeface="Arial" panose="020B0604020202020204" pitchFamily="34" charset="0"/>
              <a:buChar char="•"/>
            </a:pPr>
            <a:r>
              <a:rPr lang="es-ES" dirty="0"/>
              <a:t>La resistencia al sistema de indicadores es natural.</a:t>
            </a:r>
          </a:p>
          <a:p>
            <a:pPr>
              <a:buFont typeface="Arial" panose="020B0604020202020204" pitchFamily="34" charset="0"/>
              <a:buChar char="•"/>
            </a:pPr>
            <a:r>
              <a:rPr lang="es-ES" dirty="0"/>
              <a:t>Por eso, es fundamental que los líderes:</a:t>
            </a:r>
          </a:p>
          <a:p>
            <a:pPr marL="742950" lvl="1" indent="-285750">
              <a:buFont typeface="Arial" panose="020B0604020202020204" pitchFamily="34" charset="0"/>
              <a:buChar char="•"/>
            </a:pPr>
            <a:r>
              <a:rPr lang="es-ES" dirty="0"/>
              <a:t>Expliquen </a:t>
            </a:r>
            <a:r>
              <a:rPr lang="es-ES" b="1" dirty="0"/>
              <a:t>el “para qué”</a:t>
            </a:r>
            <a:r>
              <a:rPr lang="es-ES" dirty="0"/>
              <a:t> de cada indicador.</a:t>
            </a:r>
          </a:p>
          <a:p>
            <a:pPr marL="742950" lvl="1" indent="-285750">
              <a:buFont typeface="Arial" panose="020B0604020202020204" pitchFamily="34" charset="0"/>
              <a:buChar char="•"/>
            </a:pPr>
            <a:r>
              <a:rPr lang="es-ES" dirty="0"/>
              <a:t>Escuchen inquietudes de los equipos.</a:t>
            </a:r>
          </a:p>
          <a:p>
            <a:pPr marL="742950" lvl="1" indent="-285750">
              <a:buFont typeface="Arial" panose="020B0604020202020204" pitchFamily="34" charset="0"/>
              <a:buChar char="•"/>
            </a:pPr>
            <a:r>
              <a:rPr lang="es-ES" dirty="0"/>
              <a:t>Acompañen en la apropiación de nuevas herramientas o rutinas.</a:t>
            </a:r>
          </a:p>
          <a:p>
            <a:r>
              <a:rPr lang="es-ES" dirty="0"/>
              <a:t>“Si el equipo entiende por qué se mide y cómo eso mejora su trabajo, se compromete.”</a:t>
            </a:r>
          </a:p>
          <a:p>
            <a:r>
              <a:rPr lang="es-ES" b="1" dirty="0"/>
              <a:t>3. 🔄 Sostener un sistema de medición requiere coherencia, visión a largo plazo y cultura organizacional</a:t>
            </a:r>
          </a:p>
          <a:p>
            <a:pPr>
              <a:buFont typeface="Arial" panose="020B0604020202020204" pitchFamily="34" charset="0"/>
              <a:buChar char="•"/>
            </a:pPr>
            <a:r>
              <a:rPr lang="es-ES" dirty="0"/>
              <a:t>No sirve de nada crear indicadores si no se usan, si no se revisan, si se abandonan.</a:t>
            </a:r>
          </a:p>
          <a:p>
            <a:pPr>
              <a:buFont typeface="Arial" panose="020B0604020202020204" pitchFamily="34" charset="0"/>
              <a:buChar char="•"/>
            </a:pPr>
            <a:r>
              <a:rPr lang="es-ES" dirty="0"/>
              <a:t>Requiere </a:t>
            </a:r>
            <a:r>
              <a:rPr lang="es-ES" b="1" dirty="0"/>
              <a:t>coherencia</a:t>
            </a:r>
            <a:r>
              <a:rPr lang="es-ES" dirty="0"/>
              <a:t> entre lo que se mide y lo que se valora en la organización.</a:t>
            </a:r>
          </a:p>
          <a:p>
            <a:pPr>
              <a:buFont typeface="Arial" panose="020B0604020202020204" pitchFamily="34" charset="0"/>
              <a:buChar char="•"/>
            </a:pPr>
            <a:r>
              <a:rPr lang="es-ES" dirty="0"/>
              <a:t>Exige una </a:t>
            </a:r>
            <a:r>
              <a:rPr lang="es-ES" b="1" dirty="0"/>
              <a:t>visión a largo plazo</a:t>
            </a:r>
            <a:r>
              <a:rPr lang="es-ES" dirty="0"/>
              <a:t>, en donde los datos guíen decisiones estratégicas, no solo operativas.</a:t>
            </a:r>
          </a:p>
          <a:p>
            <a:pPr>
              <a:buFont typeface="Arial" panose="020B0604020202020204" pitchFamily="34" charset="0"/>
              <a:buChar char="•"/>
            </a:pPr>
            <a:r>
              <a:rPr lang="es-ES" dirty="0"/>
              <a:t>Y, sobre todo, necesita una </a:t>
            </a:r>
            <a:r>
              <a:rPr lang="es-ES" b="1" dirty="0"/>
              <a:t>cultura que respete el dato, aprenda del error y use la información para crecer</a:t>
            </a:r>
            <a:r>
              <a:rPr lang="es-ES" dirty="0"/>
              <a:t>.</a:t>
            </a:r>
          </a:p>
          <a:p>
            <a:r>
              <a:rPr lang="es-ES" b="1" dirty="0"/>
              <a:t>🧩 Cierre reflexivo:</a:t>
            </a:r>
          </a:p>
          <a:p>
            <a:r>
              <a:rPr lang="es-ES" dirty="0"/>
              <a:t>“Un sistema de indicadores no se sostiene por su tecnología ni por su diseño. Se sostiene porque hay líderes que lo creen necesario y lo usan todos los días para mejorar lo que hacen y cómo lo hacen.”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567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280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Numeral 1.2</a:t>
            </a:r>
          </a:p>
          <a:p>
            <a:r>
              <a:rPr lang="es-ES" b="1" dirty="0"/>
              <a:t>Objetivo: Conceptos clave y tipos de indicadores</a:t>
            </a:r>
            <a:endParaRPr lang="es-ES" dirty="0"/>
          </a:p>
          <a:p>
            <a:r>
              <a:rPr lang="es-ES" dirty="0"/>
              <a:t>🔍 </a:t>
            </a:r>
            <a:r>
              <a:rPr lang="es-ES" b="1" dirty="0"/>
              <a:t>Propósito general del numeral:</a:t>
            </a:r>
            <a:endParaRPr lang="es-ES" dirty="0"/>
          </a:p>
          <a:p>
            <a:r>
              <a:rPr lang="es-ES" dirty="0"/>
              <a:t>“En este bloque vamos a entender qué son los indicadores de gestión, por qué son fundamentales para las organizaciones modernas, y cómo podemos clasificarlos y definirlos adecuadamente. Esto no es solo teoría: veremos cómo aplicar estos conceptos a la realidad de sectores como la construcción, usando ejemplos cercanos como INACAR.”</a:t>
            </a:r>
          </a:p>
          <a:p>
            <a:r>
              <a:rPr lang="es-ES" b="1" dirty="0"/>
              <a:t>🧠 1. ¿Cuál es el propósito de un indicador?</a:t>
            </a:r>
          </a:p>
          <a:p>
            <a:pPr>
              <a:buFont typeface="Arial" panose="020B0604020202020204" pitchFamily="34" charset="0"/>
              <a:buChar char="•"/>
            </a:pPr>
            <a:r>
              <a:rPr lang="es-ES" dirty="0"/>
              <a:t>Un </a:t>
            </a:r>
            <a:r>
              <a:rPr lang="es-ES" b="1" dirty="0"/>
              <a:t>indicador</a:t>
            </a:r>
            <a:r>
              <a:rPr lang="es-ES" dirty="0"/>
              <a:t> es una herramienta de medición.</a:t>
            </a:r>
          </a:p>
          <a:p>
            <a:pPr>
              <a:buFont typeface="Arial" panose="020B0604020202020204" pitchFamily="34" charset="0"/>
              <a:buChar char="•"/>
            </a:pPr>
            <a:r>
              <a:rPr lang="es-ES" dirty="0"/>
              <a:t>Su objetivo principal es </a:t>
            </a:r>
            <a:r>
              <a:rPr lang="es-ES" b="1" dirty="0"/>
              <a:t>cuantificar el avance, resultado o desempeño</a:t>
            </a:r>
            <a:r>
              <a:rPr lang="es-ES" dirty="0"/>
              <a:t> de una actividad, proceso o estrategia.</a:t>
            </a:r>
          </a:p>
          <a:p>
            <a:pPr>
              <a:buFont typeface="Arial" panose="020B0604020202020204" pitchFamily="34" charset="0"/>
              <a:buChar char="•"/>
            </a:pPr>
            <a:r>
              <a:rPr lang="es-ES" dirty="0"/>
              <a:t>Sirve para:</a:t>
            </a:r>
          </a:p>
          <a:p>
            <a:pPr marL="742950" lvl="1" indent="-285750">
              <a:buFont typeface="Arial" panose="020B0604020202020204" pitchFamily="34" charset="0"/>
              <a:buChar char="•"/>
            </a:pPr>
            <a:r>
              <a:rPr lang="es-ES" dirty="0"/>
              <a:t>Tomar decisiones con base en evidencia.</a:t>
            </a:r>
          </a:p>
          <a:p>
            <a:pPr marL="742950" lvl="1" indent="-285750">
              <a:buFont typeface="Arial" panose="020B0604020202020204" pitchFamily="34" charset="0"/>
              <a:buChar char="•"/>
            </a:pPr>
            <a:r>
              <a:rPr lang="es-ES" dirty="0"/>
              <a:t>Hacer seguimiento y control.</a:t>
            </a:r>
          </a:p>
          <a:p>
            <a:pPr marL="742950" lvl="1" indent="-285750">
              <a:buFont typeface="Arial" panose="020B0604020202020204" pitchFamily="34" charset="0"/>
              <a:buChar char="•"/>
            </a:pPr>
            <a:r>
              <a:rPr lang="es-ES" dirty="0"/>
              <a:t>Detectar desvíos a tiempo.</a:t>
            </a:r>
          </a:p>
          <a:p>
            <a:pPr marL="742950" lvl="1" indent="-285750">
              <a:buFont typeface="Arial" panose="020B0604020202020204" pitchFamily="34" charset="0"/>
              <a:buChar char="•"/>
            </a:pPr>
            <a:r>
              <a:rPr lang="es-ES" dirty="0"/>
              <a:t>Comunicar resultados de manera clara.</a:t>
            </a:r>
          </a:p>
          <a:p>
            <a:r>
              <a:rPr lang="es-ES" dirty="0"/>
              <a:t>“Un indicador bien construido puede revelar mucho más que un informe largo; nos dice si vamos por buen camino o si debemos corregir.”</a:t>
            </a:r>
          </a:p>
          <a:p>
            <a:r>
              <a:rPr lang="es-ES" b="1" dirty="0"/>
              <a:t>🗂️ 2. Tipos de indicadores más comunes</a:t>
            </a:r>
          </a:p>
          <a:p>
            <a:r>
              <a:rPr lang="es-ES" dirty="0"/>
              <a:t>Vamos a clasificarlos por </a:t>
            </a:r>
            <a:r>
              <a:rPr lang="es-ES" b="1" dirty="0"/>
              <a:t>propósito o enfoque</a:t>
            </a:r>
            <a:r>
              <a:rPr lang="es-ES" dirty="0"/>
              <a:t>:</a:t>
            </a:r>
          </a:p>
          <a:p>
            <a:r>
              <a:rPr lang="es-ES" dirty="0"/>
              <a:t>Tipo de </a:t>
            </a:r>
            <a:r>
              <a:rPr lang="es-ES" dirty="0" err="1"/>
              <a:t>indicadorQué</a:t>
            </a:r>
            <a:r>
              <a:rPr lang="es-ES" dirty="0"/>
              <a:t> </a:t>
            </a:r>
            <a:r>
              <a:rPr lang="es-ES" dirty="0" err="1"/>
              <a:t>mideEjemplo</a:t>
            </a:r>
            <a:r>
              <a:rPr lang="es-ES" dirty="0"/>
              <a:t> </a:t>
            </a:r>
            <a:r>
              <a:rPr lang="es-ES" dirty="0" err="1"/>
              <a:t>INACAR</a:t>
            </a:r>
            <a:r>
              <a:rPr lang="es-ES" b="1" dirty="0" err="1"/>
              <a:t>Eficiencia</a:t>
            </a:r>
            <a:r>
              <a:rPr lang="es-ES" dirty="0" err="1"/>
              <a:t>Uso</a:t>
            </a:r>
            <a:r>
              <a:rPr lang="es-ES" dirty="0"/>
              <a:t> óptimo de </a:t>
            </a:r>
            <a:r>
              <a:rPr lang="es-ES" dirty="0" err="1"/>
              <a:t>recursosTiempo</a:t>
            </a:r>
            <a:r>
              <a:rPr lang="es-ES" dirty="0"/>
              <a:t> promedio de entrega de </a:t>
            </a:r>
            <a:r>
              <a:rPr lang="es-ES" dirty="0" err="1"/>
              <a:t>obra</a:t>
            </a:r>
            <a:r>
              <a:rPr lang="es-ES" b="1" dirty="0" err="1"/>
              <a:t>Eficacia</a:t>
            </a:r>
            <a:r>
              <a:rPr lang="es-ES" dirty="0" err="1"/>
              <a:t>Grado</a:t>
            </a:r>
            <a:r>
              <a:rPr lang="es-ES" dirty="0"/>
              <a:t> de cumplimiento de objetivos% de metas de ventas </a:t>
            </a:r>
            <a:r>
              <a:rPr lang="es-ES" dirty="0" err="1"/>
              <a:t>alcanzadas</a:t>
            </a:r>
            <a:r>
              <a:rPr lang="es-ES" b="1" dirty="0" err="1"/>
              <a:t>Calidad</a:t>
            </a:r>
            <a:r>
              <a:rPr lang="es-ES" dirty="0" err="1"/>
              <a:t>Nivel</a:t>
            </a:r>
            <a:r>
              <a:rPr lang="es-ES" dirty="0"/>
              <a:t> de conformidad o satisfacción% de entregas sin </a:t>
            </a:r>
            <a:r>
              <a:rPr lang="es-ES" dirty="0" err="1"/>
              <a:t>defectos</a:t>
            </a:r>
            <a:r>
              <a:rPr lang="es-ES" b="1" dirty="0" err="1"/>
              <a:t>Resultado</a:t>
            </a:r>
            <a:r>
              <a:rPr lang="es-ES" dirty="0" err="1"/>
              <a:t>Impacto</a:t>
            </a:r>
            <a:r>
              <a:rPr lang="es-ES" dirty="0"/>
              <a:t> final del </a:t>
            </a:r>
            <a:r>
              <a:rPr lang="es-ES" dirty="0" err="1"/>
              <a:t>procesoNivel</a:t>
            </a:r>
            <a:r>
              <a:rPr lang="es-ES" dirty="0"/>
              <a:t> de satisfacción del </a:t>
            </a:r>
            <a:r>
              <a:rPr lang="es-ES" dirty="0" err="1"/>
              <a:t>cliente</a:t>
            </a:r>
            <a:r>
              <a:rPr lang="es-ES" b="1" dirty="0" err="1"/>
              <a:t>Productividad</a:t>
            </a:r>
            <a:r>
              <a:rPr lang="es-ES" dirty="0" err="1"/>
              <a:t>Relación</a:t>
            </a:r>
            <a:r>
              <a:rPr lang="es-ES" dirty="0"/>
              <a:t> insumo–productom² construidos por </a:t>
            </a:r>
            <a:r>
              <a:rPr lang="es-ES" dirty="0" err="1"/>
              <a:t>trabajador</a:t>
            </a:r>
            <a:r>
              <a:rPr lang="es-ES" b="1" dirty="0" err="1"/>
              <a:t>Sostenibilidad</a:t>
            </a:r>
            <a:r>
              <a:rPr lang="es-ES" dirty="0" err="1"/>
              <a:t>Impacto</a:t>
            </a:r>
            <a:r>
              <a:rPr lang="es-ES" dirty="0"/>
              <a:t> ambiental o </a:t>
            </a:r>
            <a:r>
              <a:rPr lang="es-ES" dirty="0" err="1"/>
              <a:t>socialEmisiones</a:t>
            </a:r>
            <a:r>
              <a:rPr lang="es-ES" dirty="0"/>
              <a:t> CO₂ por proyecto</a:t>
            </a:r>
          </a:p>
          <a:p>
            <a:r>
              <a:rPr lang="es-ES" dirty="0"/>
              <a:t>“No todos los indicadores son financieros. Algunos miden impacto social, ambiental o incluso la percepción del cliente.”</a:t>
            </a:r>
          </a:p>
          <a:p>
            <a:r>
              <a:rPr lang="es-ES" b="1" dirty="0"/>
              <a:t>✅ 3. ¿Qué hace que un indicador sea adecuado?</a:t>
            </a:r>
          </a:p>
          <a:p>
            <a:r>
              <a:rPr lang="es-ES" dirty="0"/>
              <a:t>Un buen indicador debe cumplir con ciertos </a:t>
            </a:r>
            <a:r>
              <a:rPr lang="es-ES" b="1" dirty="0"/>
              <a:t>criterios de calidad</a:t>
            </a:r>
            <a:r>
              <a:rPr lang="es-ES" dirty="0"/>
              <a:t>, como:</a:t>
            </a:r>
          </a:p>
          <a:p>
            <a:pPr>
              <a:buFont typeface="Arial" panose="020B0604020202020204" pitchFamily="34" charset="0"/>
              <a:buChar char="•"/>
            </a:pPr>
            <a:r>
              <a:rPr lang="es-ES" b="1" dirty="0"/>
              <a:t>Relevancia</a:t>
            </a:r>
            <a:r>
              <a:rPr lang="es-ES" dirty="0"/>
              <a:t>: Alineado a los objetivos estratégicos.</a:t>
            </a:r>
          </a:p>
          <a:p>
            <a:pPr>
              <a:buFont typeface="Arial" panose="020B0604020202020204" pitchFamily="34" charset="0"/>
              <a:buChar char="•"/>
            </a:pPr>
            <a:r>
              <a:rPr lang="es-ES" b="1" dirty="0"/>
              <a:t>Trazabilidad</a:t>
            </a:r>
            <a:r>
              <a:rPr lang="es-ES" dirty="0"/>
              <a:t>: Se puede rastrear su origen y evolución.</a:t>
            </a:r>
          </a:p>
          <a:p>
            <a:pPr>
              <a:buFont typeface="Arial" panose="020B0604020202020204" pitchFamily="34" charset="0"/>
              <a:buChar char="•"/>
            </a:pPr>
            <a:r>
              <a:rPr lang="es-ES" b="1" dirty="0" err="1"/>
              <a:t>Medibilidad</a:t>
            </a:r>
            <a:r>
              <a:rPr lang="es-ES" dirty="0"/>
              <a:t>: Tiene una fórmula clara y datos disponibles.</a:t>
            </a:r>
          </a:p>
          <a:p>
            <a:pPr>
              <a:buFont typeface="Arial" panose="020B0604020202020204" pitchFamily="34" charset="0"/>
              <a:buChar char="•"/>
            </a:pPr>
            <a:r>
              <a:rPr lang="es-ES" b="1" dirty="0"/>
              <a:t>Comparabilidad</a:t>
            </a:r>
            <a:r>
              <a:rPr lang="es-ES" dirty="0"/>
              <a:t>: Puede analizarse en el tiempo o con estándares.</a:t>
            </a:r>
          </a:p>
          <a:p>
            <a:pPr>
              <a:buFont typeface="Arial" panose="020B0604020202020204" pitchFamily="34" charset="0"/>
              <a:buChar char="•"/>
            </a:pPr>
            <a:r>
              <a:rPr lang="es-ES" b="1" dirty="0"/>
              <a:t>Oportunidad</a:t>
            </a:r>
            <a:r>
              <a:rPr lang="es-ES" dirty="0"/>
              <a:t>: Se obtiene a tiempo para tomar decisiones.</a:t>
            </a:r>
          </a:p>
          <a:p>
            <a:r>
              <a:rPr lang="es-ES" dirty="0"/>
              <a:t>“Si un indicador no es útil para decidir o mejorar, no es un buen indicador.”</a:t>
            </a:r>
          </a:p>
          <a:p>
            <a:r>
              <a:rPr lang="es-ES" b="1" dirty="0"/>
              <a:t>🏗️ 4. Aplicación práctica al sector construcción (ej. INACAR)</a:t>
            </a:r>
          </a:p>
          <a:p>
            <a:pPr>
              <a:buFont typeface="Arial" panose="020B0604020202020204" pitchFamily="34" charset="0"/>
              <a:buChar char="•"/>
            </a:pPr>
            <a:r>
              <a:rPr lang="es-ES" dirty="0"/>
              <a:t>En una empresa como INACAR, </a:t>
            </a:r>
            <a:r>
              <a:rPr lang="es-ES" b="1" dirty="0"/>
              <a:t>cada área debe tener indicadores claros</a:t>
            </a:r>
            <a:r>
              <a:rPr lang="es-ES" dirty="0"/>
              <a:t>:</a:t>
            </a:r>
          </a:p>
          <a:p>
            <a:pPr marL="742950" lvl="1" indent="-285750">
              <a:buFont typeface="Arial" panose="020B0604020202020204" pitchFamily="34" charset="0"/>
              <a:buChar char="•"/>
            </a:pPr>
            <a:r>
              <a:rPr lang="es-ES" b="1" dirty="0"/>
              <a:t>Diseño</a:t>
            </a:r>
            <a:r>
              <a:rPr lang="es-ES" dirty="0"/>
              <a:t>: % de planos aprobados sin correcciones.</a:t>
            </a:r>
          </a:p>
          <a:p>
            <a:pPr marL="742950" lvl="1" indent="-285750">
              <a:buFont typeface="Arial" panose="020B0604020202020204" pitchFamily="34" charset="0"/>
              <a:buChar char="•"/>
            </a:pPr>
            <a:r>
              <a:rPr lang="es-ES" b="1" dirty="0"/>
              <a:t>Obra</a:t>
            </a:r>
            <a:r>
              <a:rPr lang="es-ES" dirty="0"/>
              <a:t>: % de avance físico vs cronograma.</a:t>
            </a:r>
          </a:p>
          <a:p>
            <a:pPr marL="742950" lvl="1" indent="-285750">
              <a:buFont typeface="Arial" panose="020B0604020202020204" pitchFamily="34" charset="0"/>
              <a:buChar char="•"/>
            </a:pPr>
            <a:r>
              <a:rPr lang="es-ES" b="1" dirty="0"/>
              <a:t>SST</a:t>
            </a:r>
            <a:r>
              <a:rPr lang="es-ES" dirty="0"/>
              <a:t>: Número de incidentes vs. horas trabajadas.</a:t>
            </a:r>
          </a:p>
          <a:p>
            <a:pPr marL="742950" lvl="1" indent="-285750">
              <a:buFont typeface="Arial" panose="020B0604020202020204" pitchFamily="34" charset="0"/>
              <a:buChar char="•"/>
            </a:pPr>
            <a:r>
              <a:rPr lang="es-ES" b="1" dirty="0"/>
              <a:t>Ambiental</a:t>
            </a:r>
            <a:r>
              <a:rPr lang="es-ES" dirty="0"/>
              <a:t>: Consumo de agua por metro cuadrado construido.</a:t>
            </a:r>
          </a:p>
          <a:p>
            <a:pPr marL="742950" lvl="1" indent="-285750">
              <a:buFont typeface="Arial" panose="020B0604020202020204" pitchFamily="34" charset="0"/>
              <a:buChar char="•"/>
            </a:pPr>
            <a:r>
              <a:rPr lang="es-ES" b="1" dirty="0"/>
              <a:t>Comercial</a:t>
            </a:r>
            <a:r>
              <a:rPr lang="es-ES" dirty="0"/>
              <a:t>: Tasa de conversión de cotizaciones en ventas.</a:t>
            </a:r>
          </a:p>
          <a:p>
            <a:r>
              <a:rPr lang="es-ES" dirty="0"/>
              <a:t>“Al aplicar estos conceptos a un caso real, vemos cómo los indicadores permiten monitorear todas las dimensiones del negocio, no solo lo financiero.”</a:t>
            </a:r>
          </a:p>
          <a:p>
            <a:r>
              <a:rPr lang="es-ES" b="1" dirty="0"/>
              <a:t>📌 Cierre del bloque</a:t>
            </a:r>
          </a:p>
          <a:p>
            <a:r>
              <a:rPr lang="es-ES" dirty="0"/>
              <a:t>“Entender y clasificar correctamente los indicadores es el primer paso para gestionarlos de forma inteligente. Si logramos que cada indicador tenga un propósito, una buena definición y esté vinculado con los objetivos estratégicos, no solo medimos: mejoramos continuamente.”</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631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39</a:t>
            </a:fld>
            <a:endParaRPr lang="es-ES" noProof="0"/>
          </a:p>
        </p:txBody>
      </p:sp>
    </p:spTree>
    <p:extLst>
      <p:ext uri="{BB962C8B-B14F-4D97-AF65-F5344CB8AC3E}">
        <p14:creationId xmlns:p14="http://schemas.microsoft.com/office/powerpoint/2010/main" val="1841434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Unidad 1.2: Conceptos clave y tipos de indicadores</a:t>
            </a:r>
          </a:p>
          <a:p>
            <a:r>
              <a:rPr lang="es-ES" b="1" dirty="0"/>
              <a:t>🔧 Taller práctico: Construcción de indicadores</a:t>
            </a:r>
          </a:p>
          <a:p>
            <a:r>
              <a:rPr lang="es-ES" b="1" dirty="0"/>
              <a:t>Objetivo:</a:t>
            </a:r>
            <a:r>
              <a:rPr lang="es-ES" dirty="0"/>
              <a:t> Aplicar los criterios aprendidos para diseñar indicadores relevantes, medibles y alineados con los objetivos de una organización simulada o real.</a:t>
            </a:r>
          </a:p>
          <a:p>
            <a:r>
              <a:rPr lang="es-ES" b="1" dirty="0"/>
              <a:t>✏️ Instrucciones del taller:</a:t>
            </a:r>
          </a:p>
          <a:p>
            <a:pPr>
              <a:buFont typeface="+mj-lt"/>
              <a:buAutoNum type="arabicPeriod"/>
            </a:pPr>
            <a:r>
              <a:rPr lang="es-ES" dirty="0"/>
              <a:t>Formar equipos de 3 a 5 personas.</a:t>
            </a:r>
          </a:p>
          <a:p>
            <a:pPr>
              <a:buFont typeface="+mj-lt"/>
              <a:buAutoNum type="arabicPeriod"/>
            </a:pPr>
            <a:r>
              <a:rPr lang="es-ES" dirty="0"/>
              <a:t>Leer el </a:t>
            </a:r>
            <a:r>
              <a:rPr lang="es-ES" b="1" dirty="0"/>
              <a:t>caso propuesto</a:t>
            </a:r>
            <a:r>
              <a:rPr lang="es-ES" dirty="0"/>
              <a:t> (ver abajo).</a:t>
            </a:r>
          </a:p>
          <a:p>
            <a:pPr>
              <a:buFont typeface="+mj-lt"/>
              <a:buAutoNum type="arabicPeriod"/>
            </a:pPr>
            <a:r>
              <a:rPr lang="es-ES" dirty="0"/>
              <a:t>Identificar al menos </a:t>
            </a:r>
            <a:r>
              <a:rPr lang="es-ES" b="1" dirty="0"/>
              <a:t>tres objetivos organizacionales</a:t>
            </a:r>
            <a:r>
              <a:rPr lang="es-ES" dirty="0"/>
              <a:t> del caso.</a:t>
            </a:r>
          </a:p>
          <a:p>
            <a:pPr>
              <a:buFont typeface="+mj-lt"/>
              <a:buAutoNum type="arabicPeriod"/>
            </a:pPr>
            <a:r>
              <a:rPr lang="es-ES" dirty="0"/>
              <a:t>Para cada objetivo, construir:</a:t>
            </a:r>
          </a:p>
          <a:p>
            <a:pPr marL="742950" lvl="1" indent="-285750">
              <a:buFont typeface="+mj-lt"/>
              <a:buAutoNum type="arabicPeriod"/>
            </a:pPr>
            <a:r>
              <a:rPr lang="es-ES" dirty="0"/>
              <a:t>Un </a:t>
            </a:r>
            <a:r>
              <a:rPr lang="es-ES" b="1" dirty="0"/>
              <a:t>indicador claro y medible</a:t>
            </a:r>
            <a:r>
              <a:rPr lang="es-ES" dirty="0"/>
              <a:t>.</a:t>
            </a:r>
          </a:p>
          <a:p>
            <a:pPr marL="742950" lvl="1" indent="-285750">
              <a:buFont typeface="+mj-lt"/>
              <a:buAutoNum type="arabicPeriod"/>
            </a:pPr>
            <a:r>
              <a:rPr lang="es-ES" dirty="0"/>
              <a:t>Su </a:t>
            </a:r>
            <a:r>
              <a:rPr lang="es-ES" b="1" dirty="0"/>
              <a:t>unidad de medida</a:t>
            </a:r>
            <a:r>
              <a:rPr lang="es-ES" dirty="0"/>
              <a:t>.</a:t>
            </a:r>
          </a:p>
          <a:p>
            <a:pPr marL="742950" lvl="1" indent="-285750">
              <a:buFont typeface="+mj-lt"/>
              <a:buAutoNum type="arabicPeriod"/>
            </a:pPr>
            <a:r>
              <a:rPr lang="es-ES" dirty="0"/>
              <a:t>Su </a:t>
            </a:r>
            <a:r>
              <a:rPr lang="es-ES" b="1" dirty="0"/>
              <a:t>meta esperada</a:t>
            </a:r>
            <a:r>
              <a:rPr lang="es-ES" dirty="0"/>
              <a:t>.</a:t>
            </a:r>
          </a:p>
          <a:p>
            <a:pPr marL="742950" lvl="1" indent="-285750">
              <a:buFont typeface="+mj-lt"/>
              <a:buAutoNum type="arabicPeriod"/>
            </a:pPr>
            <a:r>
              <a:rPr lang="es-ES" dirty="0"/>
              <a:t>Tipo de indicador (eficiencia, eficacia, calidad, resultado…).</a:t>
            </a:r>
          </a:p>
          <a:p>
            <a:pPr marL="742950" lvl="1" indent="-285750">
              <a:buFont typeface="+mj-lt"/>
              <a:buAutoNum type="arabicPeriod"/>
            </a:pPr>
            <a:r>
              <a:rPr lang="es-ES" dirty="0"/>
              <a:t>Frecuencia de medición y área responsable.</a:t>
            </a:r>
          </a:p>
          <a:p>
            <a:r>
              <a:rPr lang="es-ES" b="1" dirty="0"/>
              <a:t>📄 Caso propuesto (resumen):</a:t>
            </a:r>
          </a:p>
          <a:p>
            <a:r>
              <a:rPr lang="es-ES" dirty="0"/>
              <a:t>INACAR, empresa de construcción de vivienda social, busca mejorar su desempeño. Detectaron atrasos en obra, quejas de clientes y descoordinación entre áreas. Requieren construir indicadores para tres áreas críticas: obra, servicio al cliente y sostenibilidad ambiental.</a:t>
            </a:r>
          </a:p>
          <a:p>
            <a:r>
              <a:rPr lang="es-ES" b="1" dirty="0"/>
              <a:t>📌 Resultado esperado:</a:t>
            </a:r>
          </a:p>
          <a:p>
            <a:r>
              <a:rPr lang="es-ES" dirty="0"/>
              <a:t>Cada grupo presentará una matriz de indicadores con justificación.</a:t>
            </a:r>
          </a:p>
          <a:p>
            <a:r>
              <a:rPr lang="es-ES" b="1" dirty="0"/>
              <a:t>📚 Análisis de casos reales</a:t>
            </a:r>
          </a:p>
          <a:p>
            <a:r>
              <a:rPr lang="es-ES" b="1" dirty="0"/>
              <a:t>Objetivo:</a:t>
            </a:r>
            <a:r>
              <a:rPr lang="es-ES" dirty="0"/>
              <a:t> Analizar críticamente el uso (o mal uso) de indicadores en contextos reales.</a:t>
            </a:r>
          </a:p>
          <a:p>
            <a:r>
              <a:rPr lang="es-ES" b="1" dirty="0"/>
              <a:t>🧠 Preguntas guía para el análisis:</a:t>
            </a:r>
          </a:p>
          <a:p>
            <a:pPr>
              <a:buFont typeface="Arial" panose="020B0604020202020204" pitchFamily="34" charset="0"/>
              <a:buChar char="•"/>
            </a:pPr>
            <a:r>
              <a:rPr lang="es-ES" dirty="0"/>
              <a:t>¿Qué objetivos tenía la organización?</a:t>
            </a:r>
          </a:p>
          <a:p>
            <a:pPr>
              <a:buFont typeface="Arial" panose="020B0604020202020204" pitchFamily="34" charset="0"/>
              <a:buChar char="•"/>
            </a:pPr>
            <a:r>
              <a:rPr lang="es-ES" dirty="0"/>
              <a:t>¿Qué tipo de indicadores usó? ¿Eran adecuados?</a:t>
            </a:r>
          </a:p>
          <a:p>
            <a:pPr>
              <a:buFont typeface="Arial" panose="020B0604020202020204" pitchFamily="34" charset="0"/>
              <a:buChar char="•"/>
            </a:pPr>
            <a:r>
              <a:rPr lang="es-ES" dirty="0"/>
              <a:t>¿Qué aprendieron de los datos? ¿Tomaron decisiones a tiempo?</a:t>
            </a:r>
          </a:p>
          <a:p>
            <a:pPr>
              <a:buFont typeface="Arial" panose="020B0604020202020204" pitchFamily="34" charset="0"/>
              <a:buChar char="•"/>
            </a:pPr>
            <a:r>
              <a:rPr lang="es-ES" dirty="0"/>
              <a:t>¿Cuál fue el impacto de medir (o no medir) correctamente?</a:t>
            </a:r>
          </a:p>
          <a:p>
            <a:r>
              <a:rPr lang="es-ES" b="1" dirty="0"/>
              <a:t>✅ Ejemplo de caso real (sugerido):</a:t>
            </a:r>
          </a:p>
          <a:p>
            <a:r>
              <a:rPr lang="es-ES" b="1" dirty="0"/>
              <a:t>Caso A:</a:t>
            </a:r>
            <a:r>
              <a:rPr lang="es-ES" dirty="0"/>
              <a:t> Una constructora que logró reducir en 30% sus tiempos de obra tras implementar un sistema de medición de cronogramas semanales y productividad por cuadrilla.</a:t>
            </a:r>
            <a:br>
              <a:rPr lang="es-ES" dirty="0"/>
            </a:br>
            <a:r>
              <a:rPr lang="es-ES" b="1" dirty="0"/>
              <a:t>Caso B:</a:t>
            </a:r>
            <a:r>
              <a:rPr lang="es-ES" dirty="0"/>
              <a:t> Empresa que fracasó por medir solo indicadores financieros, ignorando la satisfacción del cliente. Las quejas no fueron detectadas a tiempo y perdió el 40% de sus contratos.</a:t>
            </a:r>
          </a:p>
          <a:p>
            <a:r>
              <a:rPr lang="es-ES" b="1" dirty="0"/>
              <a:t>🤝 Dinámica grupal: Mapeo sistémico con indicadores</a:t>
            </a:r>
          </a:p>
          <a:p>
            <a:r>
              <a:rPr lang="es-ES" b="1" dirty="0"/>
              <a:t>Objetivo:</a:t>
            </a:r>
            <a:r>
              <a:rPr lang="es-ES" dirty="0"/>
              <a:t> Comprender cómo los procesos están interconectados y cómo ubicar indicadores en puntos estratégicos del sistema.</a:t>
            </a:r>
          </a:p>
          <a:p>
            <a:r>
              <a:rPr lang="es-ES" b="1" dirty="0"/>
              <a:t>📝 Instrucciones:</a:t>
            </a:r>
          </a:p>
          <a:p>
            <a:pPr>
              <a:buFont typeface="+mj-lt"/>
              <a:buAutoNum type="arabicPeriod"/>
            </a:pPr>
            <a:r>
              <a:rPr lang="es-ES" dirty="0"/>
              <a:t>Usando papelógrafos o herramientas digitales (Miro, </a:t>
            </a:r>
            <a:r>
              <a:rPr lang="es-ES" dirty="0" err="1"/>
              <a:t>Jamboard</a:t>
            </a:r>
            <a:r>
              <a:rPr lang="es-ES" dirty="0"/>
              <a:t> o papel), cada grupo:</a:t>
            </a:r>
          </a:p>
          <a:p>
            <a:pPr marL="742950" lvl="1" indent="-285750">
              <a:buFont typeface="+mj-lt"/>
              <a:buAutoNum type="arabicPeriod"/>
            </a:pPr>
            <a:r>
              <a:rPr lang="es-ES" dirty="0"/>
              <a:t>Dibuja un proceso clave de la organización (ej. venta – diseño – obra – posventa).</a:t>
            </a:r>
          </a:p>
          <a:p>
            <a:pPr marL="742950" lvl="1" indent="-285750">
              <a:buFont typeface="+mj-lt"/>
              <a:buAutoNum type="arabicPeriod"/>
            </a:pPr>
            <a:r>
              <a:rPr lang="es-ES" dirty="0"/>
              <a:t>Identifica al menos </a:t>
            </a:r>
            <a:r>
              <a:rPr lang="es-ES" b="1" dirty="0"/>
              <a:t>dos puntos críticos de medición por etapa</a:t>
            </a:r>
            <a:r>
              <a:rPr lang="es-ES" dirty="0"/>
              <a:t>.</a:t>
            </a:r>
          </a:p>
          <a:p>
            <a:pPr marL="742950" lvl="1" indent="-285750">
              <a:buFont typeface="+mj-lt"/>
              <a:buAutoNum type="arabicPeriod"/>
            </a:pPr>
            <a:r>
              <a:rPr lang="es-ES" dirty="0"/>
              <a:t>Usa símbolos visuales (flechas, íconos) para mostrar conexiones entre procesos.</a:t>
            </a:r>
          </a:p>
          <a:p>
            <a:r>
              <a:rPr lang="es-ES" b="1" dirty="0"/>
              <a:t>📊 Ejemplo visual (descripción):</a:t>
            </a:r>
          </a:p>
          <a:p>
            <a:pPr>
              <a:buFont typeface="Arial" panose="020B0604020202020204" pitchFamily="34" charset="0"/>
              <a:buChar char="•"/>
            </a:pPr>
            <a:r>
              <a:rPr lang="es-ES" b="1" dirty="0"/>
              <a:t>Entrada</a:t>
            </a:r>
            <a:r>
              <a:rPr lang="es-ES" dirty="0"/>
              <a:t>: Solicitud del cliente.</a:t>
            </a:r>
          </a:p>
          <a:p>
            <a:pPr>
              <a:buFont typeface="Arial" panose="020B0604020202020204" pitchFamily="34" charset="0"/>
              <a:buChar char="•"/>
            </a:pPr>
            <a:r>
              <a:rPr lang="es-ES" b="1" dirty="0"/>
              <a:t>Proceso</a:t>
            </a:r>
            <a:r>
              <a:rPr lang="es-ES" dirty="0"/>
              <a:t>: Diseño arquitectónico → aprobación técnica → planificación de obra.</a:t>
            </a:r>
          </a:p>
          <a:p>
            <a:pPr>
              <a:buFont typeface="Arial" panose="020B0604020202020204" pitchFamily="34" charset="0"/>
              <a:buChar char="•"/>
            </a:pPr>
            <a:r>
              <a:rPr lang="es-ES" b="1" dirty="0"/>
              <a:t>Indicadores propuestos</a:t>
            </a:r>
            <a:r>
              <a:rPr lang="es-ES" dirty="0"/>
              <a:t>:</a:t>
            </a:r>
          </a:p>
          <a:p>
            <a:pPr marL="742950" lvl="1" indent="-285750">
              <a:buFont typeface="Arial" panose="020B0604020202020204" pitchFamily="34" charset="0"/>
              <a:buChar char="•"/>
            </a:pPr>
            <a:r>
              <a:rPr lang="es-ES" dirty="0"/>
              <a:t>Tiempo de aprobación del diseño.</a:t>
            </a:r>
          </a:p>
          <a:p>
            <a:pPr marL="742950" lvl="1" indent="-285750">
              <a:buFont typeface="Arial" panose="020B0604020202020204" pitchFamily="34" charset="0"/>
              <a:buChar char="•"/>
            </a:pPr>
            <a:r>
              <a:rPr lang="es-ES" dirty="0"/>
              <a:t>% de planos con observaciones.</a:t>
            </a:r>
          </a:p>
          <a:p>
            <a:pPr marL="742950" lvl="1" indent="-285750">
              <a:buFont typeface="Arial" panose="020B0604020202020204" pitchFamily="34" charset="0"/>
              <a:buChar char="•"/>
            </a:pPr>
            <a:r>
              <a:rPr lang="es-ES" dirty="0"/>
              <a:t>% de cumplimiento de entregables semanales.</a:t>
            </a:r>
          </a:p>
          <a:p>
            <a:r>
              <a:rPr lang="es-ES" b="1" dirty="0"/>
              <a:t>📌 Resultado esperado:</a:t>
            </a:r>
          </a:p>
          <a:p>
            <a:r>
              <a:rPr lang="es-ES" dirty="0"/>
              <a:t>Mapa con al menos 6 indicadores colocados en puntos clave del flujo.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477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279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Diferencia entre Dato, Métrica e Indicador</a:t>
            </a:r>
          </a:p>
          <a:p>
            <a:r>
              <a:rPr lang="es-ES" b="1" dirty="0"/>
              <a:t>Concepto   Definición</a:t>
            </a:r>
          </a:p>
          <a:p>
            <a:r>
              <a:rPr lang="es-ES" b="1" dirty="0"/>
              <a:t>Ejemplo en INACAR</a:t>
            </a:r>
          </a:p>
          <a:p>
            <a:r>
              <a:rPr lang="es-ES" b="1" dirty="0"/>
              <a:t>Dato </a:t>
            </a:r>
            <a:r>
              <a:rPr lang="es-ES" dirty="0"/>
              <a:t>Valor crudo, sin contexto ni interpretación. Es una unidad básica de información."75 días" (duración de una entrega específica)</a:t>
            </a:r>
          </a:p>
          <a:p>
            <a:r>
              <a:rPr lang="es-ES" b="1" dirty="0" err="1"/>
              <a:t>Métrica</a:t>
            </a:r>
            <a:r>
              <a:rPr lang="es-ES" dirty="0" err="1"/>
              <a:t>Medición</a:t>
            </a:r>
            <a:r>
              <a:rPr lang="es-ES" dirty="0"/>
              <a:t> directa de una actividad. Es el resultado de procesar datos </a:t>
            </a:r>
            <a:r>
              <a:rPr lang="es-ES" dirty="0" err="1"/>
              <a:t>similares."Tiempo</a:t>
            </a:r>
            <a:r>
              <a:rPr lang="es-ES" dirty="0"/>
              <a:t> promedio de entrega de apartamento“</a:t>
            </a:r>
          </a:p>
          <a:p>
            <a:r>
              <a:rPr lang="es-ES" b="1" dirty="0" err="1"/>
              <a:t>Indicador</a:t>
            </a:r>
            <a:r>
              <a:rPr lang="es-ES" dirty="0" err="1"/>
              <a:t>Valor</a:t>
            </a:r>
            <a:r>
              <a:rPr lang="es-ES" dirty="0"/>
              <a:t> que permite evaluar el rendimiento, comparando una métrica con una meta, estándar o periodo anterior."% de entregas realizadas dentro del plazo comprometido" (meta: ≥ 90%)</a:t>
            </a:r>
          </a:p>
          <a:p>
            <a:r>
              <a:rPr lang="es-ES" dirty="0"/>
              <a:t>📌 </a:t>
            </a:r>
            <a:r>
              <a:rPr lang="es-ES" b="1" dirty="0"/>
              <a:t>Nota:</a:t>
            </a:r>
            <a:endParaRPr lang="es-ES" dirty="0"/>
          </a:p>
          <a:p>
            <a:pPr>
              <a:buFont typeface="Arial" panose="020B0604020202020204" pitchFamily="34" charset="0"/>
              <a:buChar char="•"/>
            </a:pPr>
            <a:r>
              <a:rPr lang="es-ES" dirty="0"/>
              <a:t>Un </a:t>
            </a:r>
            <a:r>
              <a:rPr lang="es-ES" b="1" dirty="0"/>
              <a:t>dato</a:t>
            </a:r>
            <a:r>
              <a:rPr lang="es-ES" dirty="0"/>
              <a:t> aislado no dice mucho por sí solo.</a:t>
            </a:r>
          </a:p>
          <a:p>
            <a:pPr>
              <a:buFont typeface="Arial" panose="020B0604020202020204" pitchFamily="34" charset="0"/>
              <a:buChar char="•"/>
            </a:pPr>
            <a:r>
              <a:rPr lang="es-ES" dirty="0"/>
              <a:t>Una </a:t>
            </a:r>
            <a:r>
              <a:rPr lang="es-ES" b="1" dirty="0"/>
              <a:t>métrica</a:t>
            </a:r>
            <a:r>
              <a:rPr lang="es-ES" dirty="0"/>
              <a:t> resume o cuantifica una actividad.</a:t>
            </a:r>
          </a:p>
          <a:p>
            <a:pPr>
              <a:buFont typeface="Arial" panose="020B0604020202020204" pitchFamily="34" charset="0"/>
              <a:buChar char="•"/>
            </a:pPr>
            <a:r>
              <a:rPr lang="es-ES" dirty="0"/>
              <a:t>Un </a:t>
            </a:r>
            <a:r>
              <a:rPr lang="es-ES" b="1" dirty="0"/>
              <a:t>indicador</a:t>
            </a:r>
            <a:r>
              <a:rPr lang="es-ES" dirty="0"/>
              <a:t> interpreta esa métrica y la convierte en herramienta para la toma de decisiones.</a:t>
            </a:r>
          </a:p>
          <a:p>
            <a:r>
              <a:rPr lang="es-ES" dirty="0"/>
              <a:t>¿Te gustaría que también los relacione con un gráfico o esquema visual para incluir en una presentación o guía?</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6391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¿Qué es un objetivo en el ámbito organizacional?</a:t>
            </a:r>
            <a:endParaRPr lang="es-ES" b="1" dirty="0"/>
          </a:p>
          <a:p>
            <a:r>
              <a:rPr lang="es-ES" b="1" dirty="0"/>
              <a:t>1. 📌 Definición clara y sencilla</a:t>
            </a:r>
          </a:p>
          <a:p>
            <a:r>
              <a:rPr lang="es-ES" dirty="0"/>
              <a:t>“Un objetivo organizacional es una </a:t>
            </a:r>
            <a:r>
              <a:rPr lang="es-ES" b="1" dirty="0"/>
              <a:t>meta específica que nos proponemos alcanzar</a:t>
            </a:r>
            <a:r>
              <a:rPr lang="es-ES" dirty="0"/>
              <a:t> en un tiempo determinado. Es decir, nos dice </a:t>
            </a:r>
            <a:r>
              <a:rPr lang="es-ES" b="1" dirty="0"/>
              <a:t>qué queremos lograr y hacia dónde vamos</a:t>
            </a:r>
            <a:r>
              <a:rPr lang="es-ES" dirty="0"/>
              <a:t>.”</a:t>
            </a:r>
          </a:p>
          <a:p>
            <a:pPr>
              <a:buFont typeface="Arial" panose="020B0604020202020204" pitchFamily="34" charset="0"/>
              <a:buChar char="•"/>
            </a:pPr>
            <a:r>
              <a:rPr lang="es-ES" dirty="0"/>
              <a:t>Los objetivos </a:t>
            </a:r>
            <a:r>
              <a:rPr lang="es-ES" b="1" dirty="0"/>
              <a:t>dan dirección</a:t>
            </a:r>
            <a:r>
              <a:rPr lang="es-ES" dirty="0"/>
              <a:t> a la organización.</a:t>
            </a:r>
          </a:p>
          <a:p>
            <a:pPr>
              <a:buFont typeface="Arial" panose="020B0604020202020204" pitchFamily="34" charset="0"/>
              <a:buChar char="•"/>
            </a:pPr>
            <a:r>
              <a:rPr lang="es-ES" dirty="0"/>
              <a:t>Sirven como </a:t>
            </a:r>
            <a:r>
              <a:rPr lang="es-ES" b="1" dirty="0"/>
              <a:t>punto de referencia</a:t>
            </a:r>
            <a:r>
              <a:rPr lang="es-ES" dirty="0"/>
              <a:t> para definir estrategias, asignar recursos y evaluar logros.</a:t>
            </a:r>
          </a:p>
          <a:p>
            <a:r>
              <a:rPr lang="es-ES" b="1" dirty="0"/>
              <a:t>2. 🎯 Componentes clave de un buen objetivo</a:t>
            </a:r>
          </a:p>
          <a:p>
            <a:r>
              <a:rPr lang="es-ES" dirty="0"/>
              <a:t>Para que un objetivo sea útil y no se quede solo en una frase inspiradora, debe tener:</a:t>
            </a:r>
          </a:p>
          <a:p>
            <a:pPr>
              <a:buFont typeface="Arial" panose="020B0604020202020204" pitchFamily="34" charset="0"/>
              <a:buChar char="•"/>
            </a:pPr>
            <a:r>
              <a:rPr lang="es-ES" b="1" dirty="0"/>
              <a:t>Claridad</a:t>
            </a:r>
            <a:r>
              <a:rPr lang="es-ES" dirty="0"/>
              <a:t>: debe estar redactado de forma que todos lo entiendan.</a:t>
            </a:r>
          </a:p>
          <a:p>
            <a:pPr>
              <a:buFont typeface="Arial" panose="020B0604020202020204" pitchFamily="34" charset="0"/>
              <a:buChar char="•"/>
            </a:pPr>
            <a:r>
              <a:rPr lang="es-ES" b="1" dirty="0" err="1"/>
              <a:t>Alcanzabilidad</a:t>
            </a:r>
            <a:r>
              <a:rPr lang="es-ES" dirty="0"/>
              <a:t>: debe ser posible dentro de las condiciones reales de la organización.</a:t>
            </a:r>
          </a:p>
          <a:p>
            <a:pPr>
              <a:buFont typeface="Arial" panose="020B0604020202020204" pitchFamily="34" charset="0"/>
              <a:buChar char="•"/>
            </a:pPr>
            <a:r>
              <a:rPr lang="es-ES" b="1" dirty="0" err="1"/>
              <a:t>Medibilidad</a:t>
            </a:r>
            <a:r>
              <a:rPr lang="es-ES" dirty="0"/>
              <a:t>: debe poder </a:t>
            </a:r>
            <a:r>
              <a:rPr lang="es-ES" b="1" dirty="0"/>
              <a:t>cuantificarse</a:t>
            </a:r>
            <a:r>
              <a:rPr lang="es-ES" dirty="0"/>
              <a:t> de alguna forma, para saber si lo cumplimos o no.</a:t>
            </a:r>
          </a:p>
          <a:p>
            <a:r>
              <a:rPr lang="es-ES" b="1" dirty="0"/>
              <a:t>3. 📈 Ejemplo práctico y aplicable</a:t>
            </a:r>
          </a:p>
          <a:p>
            <a:r>
              <a:rPr lang="es-ES" dirty="0"/>
              <a:t>“Un buen ejemplo sería:</a:t>
            </a:r>
            <a:br>
              <a:rPr lang="es-ES" dirty="0"/>
            </a:br>
            <a:r>
              <a:rPr lang="es-ES" dirty="0"/>
              <a:t>‘</a:t>
            </a:r>
            <a:r>
              <a:rPr lang="es-ES" b="1" dirty="0"/>
              <a:t>Incrementar la satisfacción del cliente en un 10% durante el próximo semestre</a:t>
            </a:r>
            <a:r>
              <a:rPr lang="es-ES" dirty="0"/>
              <a:t>’.”</a:t>
            </a:r>
          </a:p>
          <a:p>
            <a:pPr>
              <a:buFont typeface="Arial" panose="020B0604020202020204" pitchFamily="34" charset="0"/>
              <a:buChar char="•"/>
            </a:pPr>
            <a:r>
              <a:rPr lang="es-ES" dirty="0"/>
              <a:t>¿Por qué es buen objetivo?</a:t>
            </a:r>
          </a:p>
          <a:p>
            <a:pPr marL="742950" lvl="1" indent="-285750">
              <a:buFont typeface="Arial" panose="020B0604020202020204" pitchFamily="34" charset="0"/>
              <a:buChar char="•"/>
            </a:pPr>
            <a:r>
              <a:rPr lang="es-ES" dirty="0"/>
              <a:t>Porque </a:t>
            </a:r>
            <a:r>
              <a:rPr lang="es-ES" b="1" dirty="0"/>
              <a:t>define una mejora concreta</a:t>
            </a:r>
            <a:r>
              <a:rPr lang="es-ES" dirty="0"/>
              <a:t> (satisfacción del cliente).</a:t>
            </a:r>
          </a:p>
          <a:p>
            <a:pPr marL="742950" lvl="1" indent="-285750">
              <a:buFont typeface="Arial" panose="020B0604020202020204" pitchFamily="34" charset="0"/>
              <a:buChar char="•"/>
            </a:pPr>
            <a:r>
              <a:rPr lang="es-ES" b="1" dirty="0"/>
              <a:t>Cuantifica</a:t>
            </a:r>
            <a:r>
              <a:rPr lang="es-ES" dirty="0"/>
              <a:t> lo que se quiere lograr (+10%).</a:t>
            </a:r>
          </a:p>
          <a:p>
            <a:pPr marL="742950" lvl="1" indent="-285750">
              <a:buFont typeface="Arial" panose="020B0604020202020204" pitchFamily="34" charset="0"/>
              <a:buChar char="•"/>
            </a:pPr>
            <a:r>
              <a:rPr lang="es-ES" dirty="0"/>
              <a:t>Tiene un </a:t>
            </a:r>
            <a:r>
              <a:rPr lang="es-ES" b="1" dirty="0"/>
              <a:t>plazo definido</a:t>
            </a:r>
            <a:r>
              <a:rPr lang="es-ES" dirty="0"/>
              <a:t> (próximo semestre).</a:t>
            </a:r>
          </a:p>
          <a:p>
            <a:r>
              <a:rPr lang="es-ES" b="1" dirty="0"/>
              <a:t>4. 🧭 Importancia en el sistema de indicadores</a:t>
            </a:r>
          </a:p>
          <a:p>
            <a:r>
              <a:rPr lang="es-ES" dirty="0"/>
              <a:t>“Todo indicador nace de un objetivo. Si el objetivo no está claro, el indicador no servirá.”</a:t>
            </a:r>
          </a:p>
          <a:p>
            <a:pPr>
              <a:buFont typeface="Arial" panose="020B0604020202020204" pitchFamily="34" charset="0"/>
              <a:buChar char="•"/>
            </a:pPr>
            <a:r>
              <a:rPr lang="es-ES" dirty="0"/>
              <a:t>Este objetivo, por ejemplo, nos lleva a pensar:</a:t>
            </a:r>
          </a:p>
          <a:p>
            <a:pPr marL="742950" lvl="1" indent="-285750">
              <a:buFont typeface="Arial" panose="020B0604020202020204" pitchFamily="34" charset="0"/>
              <a:buChar char="•"/>
            </a:pPr>
            <a:r>
              <a:rPr lang="es-ES" dirty="0"/>
              <a:t>¿Cómo medimos la satisfacción del cliente?</a:t>
            </a:r>
          </a:p>
          <a:p>
            <a:pPr marL="742950" lvl="1" indent="-285750">
              <a:buFont typeface="Arial" panose="020B0604020202020204" pitchFamily="34" charset="0"/>
              <a:buChar char="•"/>
            </a:pPr>
            <a:r>
              <a:rPr lang="es-ES" dirty="0"/>
              <a:t>¿Qué indicadores debemos usar?</a:t>
            </a:r>
          </a:p>
          <a:p>
            <a:pPr marL="742950" lvl="1" indent="-285750">
              <a:buFont typeface="Arial" panose="020B0604020202020204" pitchFamily="34" charset="0"/>
              <a:buChar char="•"/>
            </a:pPr>
            <a:r>
              <a:rPr lang="es-ES" dirty="0"/>
              <a:t>¿Cada cuánto medimos ese 10%?</a:t>
            </a:r>
          </a:p>
          <a:p>
            <a:r>
              <a:rPr lang="es-ES" b="1" dirty="0"/>
              <a:t>💬 Cierre para provocar reflexión:</a:t>
            </a:r>
          </a:p>
          <a:p>
            <a:r>
              <a:rPr lang="es-ES" dirty="0"/>
              <a:t>“Pregúntense ahora: ¿En sus áreas tienen claro cuáles son sus objetivos? ¿Y cómo los están midiendo?”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592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Niveles de los objetivos en la organización</a:t>
            </a:r>
            <a:endParaRPr lang="es-ES" b="1" dirty="0"/>
          </a:p>
          <a:p>
            <a:r>
              <a:rPr lang="es-ES" b="1" dirty="0"/>
              <a:t>1. 🧱 La estructura jerárquica de los objetivos</a:t>
            </a:r>
          </a:p>
          <a:p>
            <a:r>
              <a:rPr lang="es-ES" dirty="0"/>
              <a:t>“En una organización, los objetivos no existen de forma aislada ni están todos al mismo nivel. Se organizan jerárquicamente, de lo más general a lo más específico.”</a:t>
            </a:r>
          </a:p>
          <a:p>
            <a:pPr>
              <a:buFont typeface="Arial" panose="020B0604020202020204" pitchFamily="34" charset="0"/>
              <a:buChar char="•"/>
            </a:pPr>
            <a:r>
              <a:rPr lang="es-ES" dirty="0"/>
              <a:t>Esta jerarquía permite </a:t>
            </a:r>
            <a:r>
              <a:rPr lang="es-ES" b="1" dirty="0"/>
              <a:t>alinear todos los esfuerzos</a:t>
            </a:r>
            <a:r>
              <a:rPr lang="es-ES" dirty="0"/>
              <a:t>, desde la alta dirección hasta los operativos.</a:t>
            </a:r>
          </a:p>
          <a:p>
            <a:pPr>
              <a:buFont typeface="Arial" panose="020B0604020202020204" pitchFamily="34" charset="0"/>
              <a:buChar char="•"/>
            </a:pPr>
            <a:r>
              <a:rPr lang="es-ES" dirty="0"/>
              <a:t>Cada nivel debe </a:t>
            </a:r>
            <a:r>
              <a:rPr lang="es-ES" b="1" dirty="0"/>
              <a:t>conectarse directamente</a:t>
            </a:r>
            <a:r>
              <a:rPr lang="es-ES" dirty="0"/>
              <a:t> con el siguiente.</a:t>
            </a:r>
          </a:p>
          <a:p>
            <a:r>
              <a:rPr lang="es-ES" b="1" dirty="0"/>
              <a:t>2. 🏔️ Nivel Estratégico</a:t>
            </a:r>
          </a:p>
          <a:p>
            <a:r>
              <a:rPr lang="es-ES" dirty="0"/>
              <a:t>“Estos son los objetivos de más alto nivel. Están pensados para el </a:t>
            </a:r>
            <a:r>
              <a:rPr lang="es-ES" b="1" dirty="0"/>
              <a:t>largo plazo</a:t>
            </a:r>
            <a:r>
              <a:rPr lang="es-ES" dirty="0"/>
              <a:t> y reflejan la </a:t>
            </a:r>
            <a:r>
              <a:rPr lang="es-ES" b="1" dirty="0"/>
              <a:t>misión, visión y propósito</a:t>
            </a:r>
            <a:r>
              <a:rPr lang="es-ES" dirty="0"/>
              <a:t> de la organización.”</a:t>
            </a:r>
          </a:p>
          <a:p>
            <a:pPr>
              <a:buFont typeface="Arial" panose="020B0604020202020204" pitchFamily="34" charset="0"/>
              <a:buChar char="•"/>
            </a:pPr>
            <a:r>
              <a:rPr lang="es-ES" dirty="0"/>
              <a:t>Ejemplo: “Ser líderes en el mercado nacional de construcción sostenible en 5 años.”</a:t>
            </a:r>
          </a:p>
          <a:p>
            <a:pPr>
              <a:buFont typeface="Arial" panose="020B0604020202020204" pitchFamily="34" charset="0"/>
              <a:buChar char="•"/>
            </a:pPr>
            <a:r>
              <a:rPr lang="es-ES" dirty="0"/>
              <a:t>Son formulados por la </a:t>
            </a:r>
            <a:r>
              <a:rPr lang="es-ES" b="1" dirty="0"/>
              <a:t>alta dirección</a:t>
            </a:r>
            <a:r>
              <a:rPr lang="es-ES" dirty="0"/>
              <a:t> y definen </a:t>
            </a:r>
            <a:r>
              <a:rPr lang="es-ES" b="1" dirty="0"/>
              <a:t>dónde quiere estar la organización en el futuro</a:t>
            </a:r>
            <a:r>
              <a:rPr lang="es-ES" dirty="0"/>
              <a:t>.</a:t>
            </a:r>
          </a:p>
          <a:p>
            <a:r>
              <a:rPr lang="es-ES" b="1" dirty="0"/>
              <a:t>3. 🧭 Nivel Táctico</a:t>
            </a:r>
          </a:p>
          <a:p>
            <a:r>
              <a:rPr lang="es-ES" dirty="0"/>
              <a:t>“Se ubica en un nivel intermedio. Traducen los objetivos estratégicos en metas </a:t>
            </a:r>
            <a:r>
              <a:rPr lang="es-ES" b="1" dirty="0"/>
              <a:t>más específicas</a:t>
            </a:r>
            <a:r>
              <a:rPr lang="es-ES" dirty="0"/>
              <a:t> y </a:t>
            </a:r>
            <a:r>
              <a:rPr lang="es-ES" b="1" dirty="0"/>
              <a:t>a mediano plazo</a:t>
            </a:r>
            <a:r>
              <a:rPr lang="es-ES" dirty="0"/>
              <a:t>, generalmente entre 1 y 3 años.”</a:t>
            </a:r>
          </a:p>
          <a:p>
            <a:pPr>
              <a:buFont typeface="Arial" panose="020B0604020202020204" pitchFamily="34" charset="0"/>
              <a:buChar char="•"/>
            </a:pPr>
            <a:r>
              <a:rPr lang="es-ES" dirty="0"/>
              <a:t>Involucran a </a:t>
            </a:r>
            <a:r>
              <a:rPr lang="es-ES" b="1" dirty="0"/>
              <a:t>gerencias y mandos medios</a:t>
            </a:r>
            <a:r>
              <a:rPr lang="es-ES" dirty="0"/>
              <a:t>.</a:t>
            </a:r>
          </a:p>
          <a:p>
            <a:pPr>
              <a:buFont typeface="Arial" panose="020B0604020202020204" pitchFamily="34" charset="0"/>
              <a:buChar char="•"/>
            </a:pPr>
            <a:r>
              <a:rPr lang="es-ES" dirty="0"/>
              <a:t>Ejemplo táctico: “Reducir los costos de construcción en un 8% en los próximos 18 meses mediante mejoras en la cadena de suministro.”</a:t>
            </a:r>
          </a:p>
          <a:p>
            <a:r>
              <a:rPr lang="es-ES" b="1" dirty="0"/>
              <a:t>4. 🛠️ Nivel Operativo</a:t>
            </a:r>
          </a:p>
          <a:p>
            <a:r>
              <a:rPr lang="es-ES" dirty="0"/>
              <a:t>“Este es el nivel de acción diaria. Son objetivos de </a:t>
            </a:r>
            <a:r>
              <a:rPr lang="es-ES" b="1" dirty="0"/>
              <a:t>corto plazo</a:t>
            </a:r>
            <a:r>
              <a:rPr lang="es-ES" dirty="0"/>
              <a:t>, muy específicos, orientados a </a:t>
            </a:r>
            <a:r>
              <a:rPr lang="es-ES" b="1" dirty="0"/>
              <a:t>tareas concretas</a:t>
            </a:r>
            <a:r>
              <a:rPr lang="es-ES" dirty="0"/>
              <a:t>.”</a:t>
            </a:r>
          </a:p>
          <a:p>
            <a:pPr>
              <a:buFont typeface="Arial" panose="020B0604020202020204" pitchFamily="34" charset="0"/>
              <a:buChar char="•"/>
            </a:pPr>
            <a:r>
              <a:rPr lang="es-ES" dirty="0"/>
              <a:t>Se vinculan a </a:t>
            </a:r>
            <a:r>
              <a:rPr lang="es-ES" b="1" dirty="0"/>
              <a:t>procesos, equipos y funciones operativas</a:t>
            </a:r>
            <a:r>
              <a:rPr lang="es-ES" dirty="0"/>
              <a:t>.</a:t>
            </a:r>
          </a:p>
          <a:p>
            <a:pPr>
              <a:buFont typeface="Arial" panose="020B0604020202020204" pitchFamily="34" charset="0"/>
              <a:buChar char="•"/>
            </a:pPr>
            <a:r>
              <a:rPr lang="es-ES" dirty="0"/>
              <a:t>Ejemplo operativo: “Capacitar al 100% del equipo técnico en nuevas metodologías BIM antes de fin de trimestre.”</a:t>
            </a:r>
          </a:p>
          <a:p>
            <a:r>
              <a:rPr lang="es-ES" b="1" dirty="0"/>
              <a:t>5. 🔗 Relación entre niveles</a:t>
            </a:r>
          </a:p>
          <a:p>
            <a:r>
              <a:rPr lang="es-ES" dirty="0"/>
              <a:t>“Es clave entender que un </a:t>
            </a:r>
            <a:r>
              <a:rPr lang="es-ES" b="1" dirty="0"/>
              <a:t>objetivo operativo bien formulado contribuye a uno táctico, y este, a su vez, a uno estratégico</a:t>
            </a:r>
            <a:r>
              <a:rPr lang="es-ES" dirty="0"/>
              <a:t>. Es como una escalera ascendente.”</a:t>
            </a:r>
          </a:p>
          <a:p>
            <a:pPr>
              <a:buFont typeface="Arial" panose="020B0604020202020204" pitchFamily="34" charset="0"/>
              <a:buChar char="•"/>
            </a:pPr>
            <a:r>
              <a:rPr lang="es-ES" dirty="0"/>
              <a:t>Si los niveles no están alineados, la organización puede avanzar en actividades que </a:t>
            </a:r>
            <a:r>
              <a:rPr lang="es-ES" b="1" dirty="0"/>
              <a:t>no suman a su visión</a:t>
            </a:r>
            <a:r>
              <a:rPr lang="es-ES" dirty="0"/>
              <a:t>.</a:t>
            </a:r>
          </a:p>
          <a:p>
            <a:r>
              <a:rPr lang="es-ES" b="1" dirty="0"/>
              <a:t>💬 Cierre para reflexión:</a:t>
            </a:r>
          </a:p>
          <a:p>
            <a:r>
              <a:rPr lang="es-ES" dirty="0"/>
              <a:t>“¿Tienen ustedes claro cómo los objetivos de su área contribuyen a los estratégicos? ¿O sienten que trabajan en cosas desconectadas de la visión general?”</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69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Introducción:</a:t>
            </a:r>
          </a:p>
          <a:p>
            <a:r>
              <a:rPr lang="es-ES" dirty="0"/>
              <a:t>“Una de las claves del éxito en la gestión organizacional es definir </a:t>
            </a:r>
            <a:r>
              <a:rPr lang="es-ES" b="1" dirty="0"/>
              <a:t>objetivos bien construidos</a:t>
            </a:r>
            <a:r>
              <a:rPr lang="es-ES" dirty="0"/>
              <a:t>. Si no son claros y bien formulados, no pueden medirse, ni cumplirse de forma eficaz.”</a:t>
            </a:r>
          </a:p>
          <a:p>
            <a:r>
              <a:rPr lang="es-ES" dirty="0"/>
              <a:t>Hoy veremos el modelo </a:t>
            </a:r>
            <a:r>
              <a:rPr lang="es-ES" b="1" dirty="0"/>
              <a:t>SMART</a:t>
            </a:r>
            <a:r>
              <a:rPr lang="es-ES" dirty="0"/>
              <a:t>, que es una guía práctica y ampliamente utilizada para redactar objetivos bien estructurados.</a:t>
            </a:r>
          </a:p>
          <a:p>
            <a:r>
              <a:rPr lang="es-ES" b="1" dirty="0"/>
              <a:t>📐 Letra por letra del acrónimo SMART:</a:t>
            </a:r>
          </a:p>
          <a:p>
            <a:r>
              <a:rPr lang="es-ES" b="1" dirty="0"/>
              <a:t>S – Específico</a:t>
            </a:r>
          </a:p>
          <a:p>
            <a:r>
              <a:rPr lang="es-ES" dirty="0"/>
              <a:t>“El objetivo debe describir con claridad </a:t>
            </a:r>
            <a:r>
              <a:rPr lang="es-ES" b="1" dirty="0"/>
              <a:t>qué se quiere lograr</a:t>
            </a:r>
            <a:r>
              <a:rPr lang="es-ES" dirty="0"/>
              <a:t>. No debe ser ambiguo.”</a:t>
            </a:r>
          </a:p>
          <a:p>
            <a:pPr>
              <a:buFont typeface="Arial" panose="020B0604020202020204" pitchFamily="34" charset="0"/>
              <a:buChar char="•"/>
            </a:pPr>
            <a:r>
              <a:rPr lang="es-ES" dirty="0"/>
              <a:t>❌ Mal ejemplo: “Mejorar la empresa.”</a:t>
            </a:r>
          </a:p>
          <a:p>
            <a:pPr>
              <a:buFont typeface="Arial" panose="020B0604020202020204" pitchFamily="34" charset="0"/>
              <a:buChar char="•"/>
            </a:pPr>
            <a:r>
              <a:rPr lang="es-ES" dirty="0"/>
              <a:t>✅ Buen ejemplo: “Incrementar el porcentaje de proyectos entregados a tiempo.”</a:t>
            </a:r>
          </a:p>
          <a:p>
            <a:r>
              <a:rPr lang="es-ES" b="1" dirty="0"/>
              <a:t>M – Medible</a:t>
            </a:r>
          </a:p>
          <a:p>
            <a:r>
              <a:rPr lang="es-ES" dirty="0"/>
              <a:t>“Debemos poder </a:t>
            </a:r>
            <a:r>
              <a:rPr lang="es-ES" b="1" dirty="0"/>
              <a:t>cuantificar</a:t>
            </a:r>
            <a:r>
              <a:rPr lang="es-ES" dirty="0"/>
              <a:t> el objetivo o, al menos, establecer cómo sabremos si se alcanzó.”</a:t>
            </a:r>
          </a:p>
          <a:p>
            <a:pPr>
              <a:buFont typeface="Arial" panose="020B0604020202020204" pitchFamily="34" charset="0"/>
              <a:buChar char="•"/>
            </a:pPr>
            <a:r>
              <a:rPr lang="es-ES" dirty="0"/>
              <a:t>❌ Mal ejemplo: “Mejorar la satisfacción del cliente.”</a:t>
            </a:r>
          </a:p>
          <a:p>
            <a:pPr>
              <a:buFont typeface="Arial" panose="020B0604020202020204" pitchFamily="34" charset="0"/>
              <a:buChar char="•"/>
            </a:pPr>
            <a:r>
              <a:rPr lang="es-ES" dirty="0"/>
              <a:t>✅ Buen ejemplo: “Aumentar la satisfacción del cliente del 75% al 85% según la encuesta anual.”</a:t>
            </a:r>
          </a:p>
          <a:p>
            <a:r>
              <a:rPr lang="es-ES" b="1" dirty="0"/>
              <a:t>A – Alcanzable</a:t>
            </a:r>
          </a:p>
          <a:p>
            <a:r>
              <a:rPr lang="es-ES" dirty="0"/>
              <a:t>“Debe ser </a:t>
            </a:r>
            <a:r>
              <a:rPr lang="es-ES" b="1" dirty="0"/>
              <a:t>realista</a:t>
            </a:r>
            <a:r>
              <a:rPr lang="es-ES" dirty="0"/>
              <a:t>, considerando los recursos y capacidades disponibles.”</a:t>
            </a:r>
          </a:p>
          <a:p>
            <a:pPr>
              <a:buFont typeface="Arial" panose="020B0604020202020204" pitchFamily="34" charset="0"/>
              <a:buChar char="•"/>
            </a:pPr>
            <a:r>
              <a:rPr lang="es-ES" dirty="0"/>
              <a:t>❌ Mal ejemplo: “Reducir el tiempo de entrega en un 90% en un mes.”</a:t>
            </a:r>
          </a:p>
          <a:p>
            <a:pPr>
              <a:buFont typeface="Arial" panose="020B0604020202020204" pitchFamily="34" charset="0"/>
              <a:buChar char="•"/>
            </a:pPr>
            <a:r>
              <a:rPr lang="es-ES" dirty="0"/>
              <a:t>✅ Buen ejemplo: “Reducir el tiempo de entrega en un 15% en el primer semestre.”</a:t>
            </a:r>
          </a:p>
          <a:p>
            <a:r>
              <a:rPr lang="es-ES" b="1" dirty="0"/>
              <a:t>R – Relevante</a:t>
            </a:r>
          </a:p>
          <a:p>
            <a:r>
              <a:rPr lang="es-ES" dirty="0"/>
              <a:t>“El objetivo debe estar alineado con las </a:t>
            </a:r>
            <a:r>
              <a:rPr lang="es-ES" b="1" dirty="0"/>
              <a:t>prioridades estratégicas</a:t>
            </a:r>
            <a:r>
              <a:rPr lang="es-ES" dirty="0"/>
              <a:t> de la organización.”</a:t>
            </a:r>
          </a:p>
          <a:p>
            <a:pPr>
              <a:buFont typeface="Arial" panose="020B0604020202020204" pitchFamily="34" charset="0"/>
              <a:buChar char="•"/>
            </a:pPr>
            <a:r>
              <a:rPr lang="es-ES" dirty="0"/>
              <a:t>❌ Mal ejemplo: “Rediseñar el logo corporativo.” (si no es una necesidad estratégica)</a:t>
            </a:r>
          </a:p>
          <a:p>
            <a:pPr>
              <a:buFont typeface="Arial" panose="020B0604020202020204" pitchFamily="34" charset="0"/>
              <a:buChar char="•"/>
            </a:pPr>
            <a:r>
              <a:rPr lang="es-ES" dirty="0"/>
              <a:t>✅ Buen ejemplo: “Mejorar la eficiencia operativa para reducir costos y aumentar márgenes.”</a:t>
            </a:r>
          </a:p>
          <a:p>
            <a:r>
              <a:rPr lang="es-ES" b="1" dirty="0"/>
              <a:t>T – Temporal</a:t>
            </a:r>
          </a:p>
          <a:p>
            <a:r>
              <a:rPr lang="es-ES" dirty="0"/>
              <a:t>“Todo objetivo necesita un </a:t>
            </a:r>
            <a:r>
              <a:rPr lang="es-ES" b="1" dirty="0"/>
              <a:t>plazo concreto</a:t>
            </a:r>
            <a:r>
              <a:rPr lang="es-ES" dirty="0"/>
              <a:t>. Sin fecha, no hay sentido de urgencia ni rendición de cuentas.”</a:t>
            </a:r>
          </a:p>
          <a:p>
            <a:pPr>
              <a:buFont typeface="Arial" panose="020B0604020202020204" pitchFamily="34" charset="0"/>
              <a:buChar char="•"/>
            </a:pPr>
            <a:r>
              <a:rPr lang="es-ES" dirty="0"/>
              <a:t>❌ Mal ejemplo: “Mejorar la capacitación del personal.”</a:t>
            </a:r>
          </a:p>
          <a:p>
            <a:pPr>
              <a:buFont typeface="Arial" panose="020B0604020202020204" pitchFamily="34" charset="0"/>
              <a:buChar char="•"/>
            </a:pPr>
            <a:r>
              <a:rPr lang="es-ES" dirty="0"/>
              <a:t>✅ Buen ejemplo: “Capacitar al 100% del personal técnico en normativas ISO 9001 antes de diciembre de este año.”</a:t>
            </a:r>
          </a:p>
          <a:p>
            <a:r>
              <a:rPr lang="es-ES" b="1" dirty="0"/>
              <a:t>📌 Cierre / Llamado a la acción:</a:t>
            </a:r>
          </a:p>
          <a:p>
            <a:r>
              <a:rPr lang="es-ES" dirty="0"/>
              <a:t>“Cuando definimos un objetivo SMART, no solo facilitamos su cumplimiento: también </a:t>
            </a:r>
            <a:r>
              <a:rPr lang="es-ES" b="1" dirty="0"/>
              <a:t>facilitamos la medición y la mejora continua</a:t>
            </a:r>
            <a:r>
              <a:rPr lang="es-ES" dirty="0"/>
              <a:t>.”</a:t>
            </a:r>
          </a:p>
          <a:p>
            <a:r>
              <a:rPr lang="es-ES" dirty="0"/>
              <a:t>“Antes de seguir avanzando, pensemos: ¿los objetivos que usamos en nuestras áreas son realmente SMART?”</a:t>
            </a: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039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0700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Calidad de los verbos en los objetivos</a:t>
            </a:r>
            <a:endParaRPr lang="es-ES" b="1" dirty="0"/>
          </a:p>
          <a:p>
            <a:r>
              <a:rPr lang="es-ES" b="1" dirty="0"/>
              <a:t>🧠 Introducción:</a:t>
            </a:r>
          </a:p>
          <a:p>
            <a:r>
              <a:rPr lang="es-ES" dirty="0"/>
              <a:t>“Una parte crítica en la redacción de objetivos es </a:t>
            </a:r>
            <a:r>
              <a:rPr lang="es-ES" b="1" dirty="0"/>
              <a:t>el verbo con el que comienzan</a:t>
            </a:r>
            <a:r>
              <a:rPr lang="es-ES" dirty="0"/>
              <a:t>. El verbo da dirección, define la acción, y en muchos casos, determina si el objetivo será o no medible.”</a:t>
            </a:r>
          </a:p>
          <a:p>
            <a:r>
              <a:rPr lang="es-ES" dirty="0"/>
              <a:t>Hoy vamos a diferenciar entre verbos </a:t>
            </a:r>
            <a:r>
              <a:rPr lang="es-ES" b="1" dirty="0"/>
              <a:t>accionables y concretos</a:t>
            </a:r>
            <a:r>
              <a:rPr lang="es-ES" dirty="0"/>
              <a:t>, y aquellos que son </a:t>
            </a:r>
            <a:r>
              <a:rPr lang="es-ES" b="1" dirty="0"/>
              <a:t>vagos o difíciles de medir</a:t>
            </a:r>
            <a:r>
              <a:rPr lang="es-ES" dirty="0"/>
              <a:t>.</a:t>
            </a:r>
          </a:p>
          <a:p>
            <a:r>
              <a:rPr lang="es-ES" b="1" dirty="0"/>
              <a:t>✅ Verbos recomendados:</a:t>
            </a:r>
          </a:p>
          <a:p>
            <a:r>
              <a:rPr lang="es-ES" dirty="0"/>
              <a:t>Estos verbos </a:t>
            </a:r>
            <a:r>
              <a:rPr lang="es-ES" b="1" dirty="0"/>
              <a:t>describen acciones claras y medibles</a:t>
            </a:r>
            <a:r>
              <a:rPr lang="es-ES" dirty="0"/>
              <a:t>, lo que facilita tanto el seguimiento como la evaluación:</a:t>
            </a:r>
          </a:p>
          <a:p>
            <a:pPr>
              <a:buFont typeface="Arial" panose="020B0604020202020204" pitchFamily="34" charset="0"/>
              <a:buChar char="•"/>
            </a:pPr>
            <a:r>
              <a:rPr lang="es-ES" b="1" dirty="0"/>
              <a:t>Aumentar</a:t>
            </a:r>
            <a:r>
              <a:rPr lang="es-ES" dirty="0"/>
              <a:t>: por ejemplo, aumentar las ventas en un 10%.</a:t>
            </a:r>
          </a:p>
          <a:p>
            <a:pPr>
              <a:buFont typeface="Arial" panose="020B0604020202020204" pitchFamily="34" charset="0"/>
              <a:buChar char="•"/>
            </a:pPr>
            <a:r>
              <a:rPr lang="es-ES" b="1" dirty="0"/>
              <a:t>Disminuir</a:t>
            </a:r>
            <a:r>
              <a:rPr lang="es-ES" dirty="0"/>
              <a:t>: como disminuir el ausentismo en un 5%.</a:t>
            </a:r>
          </a:p>
          <a:p>
            <a:pPr>
              <a:buFont typeface="Arial" panose="020B0604020202020204" pitchFamily="34" charset="0"/>
              <a:buChar char="•"/>
            </a:pPr>
            <a:r>
              <a:rPr lang="es-ES" b="1" dirty="0"/>
              <a:t>Implementar</a:t>
            </a:r>
            <a:r>
              <a:rPr lang="es-ES" dirty="0"/>
              <a:t>: implementar un nuevo sistema de control de calidad.</a:t>
            </a:r>
          </a:p>
          <a:p>
            <a:pPr>
              <a:buFont typeface="Arial" panose="020B0604020202020204" pitchFamily="34" charset="0"/>
              <a:buChar char="•"/>
            </a:pPr>
            <a:r>
              <a:rPr lang="es-ES" b="1" dirty="0"/>
              <a:t>Mejorar</a:t>
            </a:r>
            <a:r>
              <a:rPr lang="es-ES" dirty="0"/>
              <a:t>, </a:t>
            </a:r>
            <a:r>
              <a:rPr lang="es-ES" b="1" dirty="0"/>
              <a:t>desarrollar</a:t>
            </a:r>
            <a:r>
              <a:rPr lang="es-ES" dirty="0"/>
              <a:t>, </a:t>
            </a:r>
            <a:r>
              <a:rPr lang="es-ES" b="1" dirty="0"/>
              <a:t>alcanzar</a:t>
            </a:r>
            <a:r>
              <a:rPr lang="es-ES" dirty="0"/>
              <a:t>, </a:t>
            </a:r>
            <a:r>
              <a:rPr lang="es-ES" b="1" dirty="0"/>
              <a:t>optimizar</a:t>
            </a:r>
            <a:r>
              <a:rPr lang="es-ES" dirty="0"/>
              <a:t>, </a:t>
            </a:r>
            <a:r>
              <a:rPr lang="es-ES" b="1" dirty="0"/>
              <a:t>evaluar</a:t>
            </a:r>
            <a:r>
              <a:rPr lang="es-ES" dirty="0"/>
              <a:t>, </a:t>
            </a:r>
            <a:r>
              <a:rPr lang="es-ES" b="1" dirty="0"/>
              <a:t>consolidar</a:t>
            </a:r>
            <a:r>
              <a:rPr lang="es-ES" dirty="0"/>
              <a:t>, </a:t>
            </a:r>
            <a:r>
              <a:rPr lang="es-ES" b="1" dirty="0"/>
              <a:t>lograr</a:t>
            </a:r>
            <a:r>
              <a:rPr lang="es-ES" dirty="0"/>
              <a:t>.</a:t>
            </a:r>
          </a:p>
          <a:p>
            <a:r>
              <a:rPr lang="es-ES" dirty="0"/>
              <a:t>“Todos estos verbos suponen una </a:t>
            </a:r>
            <a:r>
              <a:rPr lang="es-ES" b="1" dirty="0"/>
              <a:t>acción concreta</a:t>
            </a:r>
            <a:r>
              <a:rPr lang="es-ES" dirty="0"/>
              <a:t> que se puede vincular a indicadores y metas específicas.”</a:t>
            </a:r>
          </a:p>
          <a:p>
            <a:r>
              <a:rPr lang="es-ES" b="1" dirty="0"/>
              <a:t>⚠️ Verbos poco adecuados:</a:t>
            </a:r>
          </a:p>
          <a:p>
            <a:r>
              <a:rPr lang="es-ES" dirty="0"/>
              <a:t>Estos verbos son comunes, pero </a:t>
            </a:r>
            <a:r>
              <a:rPr lang="es-ES" b="1" dirty="0"/>
              <a:t>vagos o subjetivos</a:t>
            </a:r>
            <a:r>
              <a:rPr lang="es-ES" dirty="0"/>
              <a:t> si no se complementan con indicadores muy bien definidos:</a:t>
            </a:r>
          </a:p>
          <a:p>
            <a:pPr>
              <a:buFont typeface="Arial" panose="020B0604020202020204" pitchFamily="34" charset="0"/>
              <a:buChar char="•"/>
            </a:pPr>
            <a:r>
              <a:rPr lang="es-ES" b="1" dirty="0"/>
              <a:t>Conocer</a:t>
            </a:r>
            <a:r>
              <a:rPr lang="es-ES" dirty="0"/>
              <a:t>, </a:t>
            </a:r>
            <a:r>
              <a:rPr lang="es-ES" b="1" dirty="0"/>
              <a:t>entender</a:t>
            </a:r>
            <a:r>
              <a:rPr lang="es-ES" dirty="0"/>
              <a:t>, </a:t>
            </a:r>
            <a:r>
              <a:rPr lang="es-ES" b="1" dirty="0"/>
              <a:t>valorar</a:t>
            </a:r>
            <a:r>
              <a:rPr lang="es-ES" dirty="0"/>
              <a:t>, </a:t>
            </a:r>
            <a:r>
              <a:rPr lang="es-ES" b="1" dirty="0"/>
              <a:t>fomentar</a:t>
            </a:r>
            <a:r>
              <a:rPr lang="es-ES" dirty="0"/>
              <a:t>, </a:t>
            </a:r>
            <a:r>
              <a:rPr lang="es-ES" b="1" dirty="0"/>
              <a:t>sensibilizar</a:t>
            </a:r>
            <a:r>
              <a:rPr lang="es-ES" dirty="0"/>
              <a:t>.</a:t>
            </a:r>
          </a:p>
          <a:p>
            <a:r>
              <a:rPr lang="es-ES" dirty="0"/>
              <a:t>Por ejemplo:</a:t>
            </a:r>
          </a:p>
          <a:p>
            <a:pPr>
              <a:buFont typeface="Arial" panose="020B0604020202020204" pitchFamily="34" charset="0"/>
              <a:buChar char="•"/>
            </a:pPr>
            <a:r>
              <a:rPr lang="es-ES" dirty="0"/>
              <a:t>❌ “Fomentar el trabajo en equipo” → ¿cómo se mide esto? ¿Qué evidencia nos permite saber que se logró?</a:t>
            </a:r>
          </a:p>
          <a:p>
            <a:pPr>
              <a:buFont typeface="Arial" panose="020B0604020202020204" pitchFamily="34" charset="0"/>
              <a:buChar char="•"/>
            </a:pPr>
            <a:r>
              <a:rPr lang="es-ES" dirty="0"/>
              <a:t>✅ “Implementar al menos 3 actividades mensuales para fortalecer el trabajo en equipo, con retroalimentación del 80% del personal” → ahora sí se vuelve medible.</a:t>
            </a:r>
          </a:p>
          <a:p>
            <a:r>
              <a:rPr lang="es-ES" dirty="0"/>
              <a:t>“No es que estos verbos estén prohibidos, pero deben </a:t>
            </a:r>
            <a:r>
              <a:rPr lang="es-ES" b="1" dirty="0"/>
              <a:t>traducirse en acciones observables y cuantificables</a:t>
            </a:r>
            <a:r>
              <a:rPr lang="es-ES" dirty="0"/>
              <a:t>. Si no, el objetivo quedará en el aire.”</a:t>
            </a:r>
          </a:p>
          <a:p>
            <a:r>
              <a:rPr lang="es-ES" b="1" dirty="0"/>
              <a:t>📝 Cierre / reflexión para los participantes:</a:t>
            </a:r>
          </a:p>
          <a:p>
            <a:r>
              <a:rPr lang="es-ES" dirty="0"/>
              <a:t>“La próxima vez que escribas un objetivo, pregúntate: ¿Este verbo </a:t>
            </a:r>
            <a:r>
              <a:rPr lang="es-ES" b="1" dirty="0"/>
              <a:t>me dice exactamente qué debo hacer</a:t>
            </a:r>
            <a:r>
              <a:rPr lang="es-ES" dirty="0"/>
              <a:t> y cómo sabré que lo logré? Si no es así, tal vez ese verbo necesita ser revisado.”</a:t>
            </a:r>
          </a:p>
          <a:p>
            <a:r>
              <a:rPr lang="es-ES" dirty="0"/>
              <a:t>“Recuerden: un buen verbo es el primer paso hacia un </a:t>
            </a:r>
            <a:r>
              <a:rPr lang="es-ES" b="1" dirty="0"/>
              <a:t>objetivo poderoso y útil</a:t>
            </a:r>
            <a:r>
              <a:rPr lang="es-ES" dirty="0"/>
              <a:t>.”</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137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Escalas de los indicadores</a:t>
            </a:r>
            <a:endParaRPr lang="es-ES" b="1" dirty="0"/>
          </a:p>
          <a:p>
            <a:r>
              <a:rPr lang="es-ES" b="1" dirty="0"/>
              <a:t>🧠 Introducción:</a:t>
            </a:r>
          </a:p>
          <a:p>
            <a:r>
              <a:rPr lang="es-ES" dirty="0"/>
              <a:t>“Una parte muy importante del diseño de indicadores es </a:t>
            </a:r>
            <a:r>
              <a:rPr lang="es-ES" b="1" dirty="0"/>
              <a:t>entender qué tipo de dato estamos midiendo</a:t>
            </a:r>
            <a:r>
              <a:rPr lang="es-ES" dirty="0"/>
              <a:t>. Esto define qué tipo de análisis podemos hacer después.”</a:t>
            </a:r>
          </a:p>
          <a:p>
            <a:r>
              <a:rPr lang="es-ES" dirty="0"/>
              <a:t>“Para eso usamos el concepto de </a:t>
            </a:r>
            <a:r>
              <a:rPr lang="es-ES" b="1" dirty="0"/>
              <a:t>escalas de medición</a:t>
            </a:r>
            <a:r>
              <a:rPr lang="es-ES" dirty="0"/>
              <a:t>. Veamos los cuatro tipos básicos.”</a:t>
            </a:r>
          </a:p>
          <a:p>
            <a:r>
              <a:rPr lang="es-ES" b="1" dirty="0"/>
              <a:t>1. Nominal:</a:t>
            </a:r>
          </a:p>
          <a:p>
            <a:pPr>
              <a:buFont typeface="Arial" panose="020B0604020202020204" pitchFamily="34" charset="0"/>
              <a:buChar char="•"/>
            </a:pPr>
            <a:r>
              <a:rPr lang="es-ES" b="1" dirty="0"/>
              <a:t>Descripción</a:t>
            </a:r>
            <a:r>
              <a:rPr lang="es-ES" dirty="0"/>
              <a:t>: Clasifica elementos en </a:t>
            </a:r>
            <a:r>
              <a:rPr lang="es-ES" b="1" dirty="0"/>
              <a:t>categorías sin orden</a:t>
            </a:r>
            <a:r>
              <a:rPr lang="es-ES" dirty="0"/>
              <a:t>.</a:t>
            </a:r>
          </a:p>
          <a:p>
            <a:pPr>
              <a:buFont typeface="Arial" panose="020B0604020202020204" pitchFamily="34" charset="0"/>
              <a:buChar char="•"/>
            </a:pPr>
            <a:r>
              <a:rPr lang="es-ES" b="1" dirty="0"/>
              <a:t>Ejemplos</a:t>
            </a:r>
            <a:r>
              <a:rPr lang="es-ES" dirty="0"/>
              <a:t>: Género, área de la empresa, tipo de contrato, estado civil.</a:t>
            </a:r>
          </a:p>
          <a:p>
            <a:pPr>
              <a:buFont typeface="Arial" panose="020B0604020202020204" pitchFamily="34" charset="0"/>
              <a:buChar char="•"/>
            </a:pPr>
            <a:r>
              <a:rPr lang="es-ES" b="1" dirty="0"/>
              <a:t>Uso típico</a:t>
            </a:r>
            <a:r>
              <a:rPr lang="es-ES" dirty="0"/>
              <a:t>: Ideal para identificar frecuencias o proporciones.</a:t>
            </a:r>
          </a:p>
          <a:p>
            <a:r>
              <a:rPr lang="es-ES" dirty="0"/>
              <a:t>“Por ejemplo, saber cuántos empleados trabajan en cada área: administración, producción, ventas. No hay orden entre esas categorías.”</a:t>
            </a:r>
          </a:p>
          <a:p>
            <a:r>
              <a:rPr lang="es-ES" b="1" dirty="0"/>
              <a:t>2. Ordinal:</a:t>
            </a:r>
          </a:p>
          <a:p>
            <a:pPr>
              <a:buFont typeface="Arial" panose="020B0604020202020204" pitchFamily="34" charset="0"/>
              <a:buChar char="•"/>
            </a:pPr>
            <a:r>
              <a:rPr lang="es-ES" b="1" dirty="0"/>
              <a:t>Descripción</a:t>
            </a:r>
            <a:r>
              <a:rPr lang="es-ES" dirty="0"/>
              <a:t>: Hay un </a:t>
            </a:r>
            <a:r>
              <a:rPr lang="es-ES" b="1" dirty="0"/>
              <a:t>orden lógico</a:t>
            </a:r>
            <a:r>
              <a:rPr lang="es-ES" dirty="0"/>
              <a:t>, pero </a:t>
            </a:r>
            <a:r>
              <a:rPr lang="es-ES" b="1" dirty="0"/>
              <a:t>no se puede medir la distancia</a:t>
            </a:r>
            <a:r>
              <a:rPr lang="es-ES" dirty="0"/>
              <a:t> entre categorías.</a:t>
            </a:r>
          </a:p>
          <a:p>
            <a:pPr>
              <a:buFont typeface="Arial" panose="020B0604020202020204" pitchFamily="34" charset="0"/>
              <a:buChar char="•"/>
            </a:pPr>
            <a:r>
              <a:rPr lang="es-ES" b="1" dirty="0"/>
              <a:t>Ejemplos</a:t>
            </a:r>
            <a:r>
              <a:rPr lang="es-ES" dirty="0"/>
              <a:t>: Nivel de satisfacción (bajo, medio, alto), prioridad (alta, media, baja).</a:t>
            </a:r>
          </a:p>
          <a:p>
            <a:pPr>
              <a:buFont typeface="Arial" panose="020B0604020202020204" pitchFamily="34" charset="0"/>
              <a:buChar char="•"/>
            </a:pPr>
            <a:r>
              <a:rPr lang="es-ES" b="1" dirty="0"/>
              <a:t>Uso típico</a:t>
            </a:r>
            <a:r>
              <a:rPr lang="es-ES" dirty="0"/>
              <a:t>: Para clasificar y comparar, pero no calcular promedios.</a:t>
            </a:r>
          </a:p>
          <a:p>
            <a:r>
              <a:rPr lang="es-ES" dirty="0"/>
              <a:t>“Si cinco clientes dijeron que el servicio fue ‘bueno’, sabemos que es mejor que ‘regular’, pero no cuánto mejor.”</a:t>
            </a:r>
          </a:p>
          <a:p>
            <a:r>
              <a:rPr lang="es-ES" b="1" dirty="0"/>
              <a:t>3. Intervalo:</a:t>
            </a:r>
          </a:p>
          <a:p>
            <a:pPr>
              <a:buFont typeface="Arial" panose="020B0604020202020204" pitchFamily="34" charset="0"/>
              <a:buChar char="•"/>
            </a:pPr>
            <a:r>
              <a:rPr lang="es-ES" b="1" dirty="0"/>
              <a:t>Descripción</a:t>
            </a:r>
            <a:r>
              <a:rPr lang="es-ES" dirty="0"/>
              <a:t>: Tiene </a:t>
            </a:r>
            <a:r>
              <a:rPr lang="es-ES" b="1" dirty="0"/>
              <a:t>distancias iguales entre valores</a:t>
            </a:r>
            <a:r>
              <a:rPr lang="es-ES" dirty="0"/>
              <a:t>, pero </a:t>
            </a:r>
            <a:r>
              <a:rPr lang="es-ES" b="1" dirty="0"/>
              <a:t>no tiene cero absoluto</a:t>
            </a:r>
            <a:r>
              <a:rPr lang="es-ES" dirty="0"/>
              <a:t>.</a:t>
            </a:r>
          </a:p>
          <a:p>
            <a:pPr>
              <a:buFont typeface="Arial" panose="020B0604020202020204" pitchFamily="34" charset="0"/>
              <a:buChar char="•"/>
            </a:pPr>
            <a:r>
              <a:rPr lang="es-ES" b="1" dirty="0"/>
              <a:t>Ejemplos</a:t>
            </a:r>
            <a:r>
              <a:rPr lang="es-ES" dirty="0"/>
              <a:t>: Temperatura en grados Celsius, fechas (años).</a:t>
            </a:r>
          </a:p>
          <a:p>
            <a:pPr>
              <a:buFont typeface="Arial" panose="020B0604020202020204" pitchFamily="34" charset="0"/>
              <a:buChar char="•"/>
            </a:pPr>
            <a:r>
              <a:rPr lang="es-ES" b="1" dirty="0"/>
              <a:t>Uso típico</a:t>
            </a:r>
            <a:r>
              <a:rPr lang="es-ES" dirty="0"/>
              <a:t>: Se pueden hacer sumas y restas, pero no proporciones.</a:t>
            </a:r>
          </a:p>
          <a:p>
            <a:r>
              <a:rPr lang="es-ES" dirty="0"/>
              <a:t>“Si hoy estamos a 30°C y ayer a 20°C, sabemos que hace 10 grados más. Pero no podemos decir que hace ‘el doble de calor’, porque 0°C no es ausencia de temperatura.”</a:t>
            </a:r>
          </a:p>
          <a:p>
            <a:r>
              <a:rPr lang="es-ES" b="1" dirty="0"/>
              <a:t>4. Razón:</a:t>
            </a:r>
          </a:p>
          <a:p>
            <a:pPr>
              <a:buFont typeface="Arial" panose="020B0604020202020204" pitchFamily="34" charset="0"/>
              <a:buChar char="•"/>
            </a:pPr>
            <a:r>
              <a:rPr lang="es-ES" b="1" dirty="0"/>
              <a:t>Descripción</a:t>
            </a:r>
            <a:r>
              <a:rPr lang="es-ES" dirty="0"/>
              <a:t>: Igual que el intervalo, pero </a:t>
            </a:r>
            <a:r>
              <a:rPr lang="es-ES" b="1" dirty="0"/>
              <a:t>con cero absoluto</a:t>
            </a:r>
            <a:r>
              <a:rPr lang="es-ES" dirty="0"/>
              <a:t> (el cero significa ‘nada’).</a:t>
            </a:r>
          </a:p>
          <a:p>
            <a:pPr>
              <a:buFont typeface="Arial" panose="020B0604020202020204" pitchFamily="34" charset="0"/>
              <a:buChar char="•"/>
            </a:pPr>
            <a:r>
              <a:rPr lang="es-ES" b="1" dirty="0"/>
              <a:t>Ejemplos</a:t>
            </a:r>
            <a:r>
              <a:rPr lang="es-ES" dirty="0"/>
              <a:t>: Ingresos, producción, número de ventas, tiempo en horas.</a:t>
            </a:r>
          </a:p>
          <a:p>
            <a:pPr>
              <a:buFont typeface="Arial" panose="020B0604020202020204" pitchFamily="34" charset="0"/>
              <a:buChar char="•"/>
            </a:pPr>
            <a:r>
              <a:rPr lang="es-ES" b="1" dirty="0"/>
              <a:t>Uso típico</a:t>
            </a:r>
            <a:r>
              <a:rPr lang="es-ES" dirty="0"/>
              <a:t>: Se pueden hacer </a:t>
            </a:r>
            <a:r>
              <a:rPr lang="es-ES" b="1" dirty="0"/>
              <a:t>todos los cálculos</a:t>
            </a:r>
            <a:r>
              <a:rPr lang="es-ES" dirty="0"/>
              <a:t>: sumas, promedios, proporciones.</a:t>
            </a:r>
          </a:p>
          <a:p>
            <a:r>
              <a:rPr lang="es-ES" dirty="0"/>
              <a:t>“Si una planta produce 100 unidades y otra 200, podemos decir que la segunda produce el doble.”</a:t>
            </a:r>
          </a:p>
          <a:p>
            <a:r>
              <a:rPr lang="es-ES" b="1" dirty="0"/>
              <a:t>🧩 Cierre:</a:t>
            </a:r>
          </a:p>
          <a:p>
            <a:r>
              <a:rPr lang="es-ES" dirty="0"/>
              <a:t>“Elegir correctamente la escala del indicador no solo mejora la calidad de los datos, sino que determina </a:t>
            </a:r>
            <a:r>
              <a:rPr lang="es-ES" b="1" dirty="0"/>
              <a:t>qué tipo de análisis estadístico podemos aplicar</a:t>
            </a:r>
            <a:r>
              <a:rPr lang="es-ES" dirty="0"/>
              <a:t>. Esto impacta directamente en la </a:t>
            </a:r>
            <a:r>
              <a:rPr lang="es-ES" b="1" dirty="0"/>
              <a:t>toma de decisiones basada en datos reales y comparables</a:t>
            </a:r>
            <a:r>
              <a:rPr lang="es-ES" dirty="0"/>
              <a:t>.”</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773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Relación entre indicador y objetivo</a:t>
            </a:r>
            <a:endParaRPr lang="es-ES" b="1" dirty="0"/>
          </a:p>
          <a:p>
            <a:r>
              <a:rPr lang="es-ES" b="1" dirty="0"/>
              <a:t>🧠 Introducción:</a:t>
            </a:r>
          </a:p>
          <a:p>
            <a:r>
              <a:rPr lang="es-ES" dirty="0"/>
              <a:t>“Uno de los errores más comunes en las organizaciones es establecer objetivos sin saber cómo vamos a comprobar si los estamos logrando. Aquí es donde entra el </a:t>
            </a:r>
            <a:r>
              <a:rPr lang="es-ES" b="1" dirty="0"/>
              <a:t>indicador</a:t>
            </a:r>
            <a:r>
              <a:rPr lang="es-ES" dirty="0"/>
              <a:t>.”</a:t>
            </a:r>
          </a:p>
          <a:p>
            <a:r>
              <a:rPr lang="es-ES" b="1" dirty="0"/>
              <a:t>📌 Relación clave:</a:t>
            </a:r>
          </a:p>
          <a:p>
            <a:pPr>
              <a:buFont typeface="Arial" panose="020B0604020202020204" pitchFamily="34" charset="0"/>
              <a:buChar char="•"/>
            </a:pPr>
            <a:r>
              <a:rPr lang="es-ES" b="1" dirty="0"/>
              <a:t>El indicador nace del objetivo</a:t>
            </a:r>
            <a:r>
              <a:rPr lang="es-ES" dirty="0"/>
              <a:t>. Es la forma de </a:t>
            </a:r>
            <a:r>
              <a:rPr lang="es-ES" b="1" dirty="0"/>
              <a:t>medir cuantitativamente</a:t>
            </a:r>
            <a:r>
              <a:rPr lang="es-ES" dirty="0"/>
              <a:t> si se está cumpliendo o no.</a:t>
            </a:r>
          </a:p>
          <a:p>
            <a:pPr>
              <a:buFont typeface="Arial" panose="020B0604020202020204" pitchFamily="34" charset="0"/>
              <a:buChar char="•"/>
            </a:pPr>
            <a:r>
              <a:rPr lang="es-ES" dirty="0"/>
              <a:t>Un </a:t>
            </a:r>
            <a:r>
              <a:rPr lang="es-ES" b="1" dirty="0"/>
              <a:t>objetivo bien formulado</a:t>
            </a:r>
            <a:r>
              <a:rPr lang="es-ES" dirty="0"/>
              <a:t> debe tener al menos un </a:t>
            </a:r>
            <a:r>
              <a:rPr lang="es-ES" b="1" dirty="0"/>
              <a:t>indicador asociado</a:t>
            </a:r>
            <a:r>
              <a:rPr lang="es-ES" dirty="0"/>
              <a:t>.</a:t>
            </a:r>
          </a:p>
          <a:p>
            <a:pPr>
              <a:buFont typeface="Arial" panose="020B0604020202020204" pitchFamily="34" charset="0"/>
              <a:buChar char="•"/>
            </a:pPr>
            <a:r>
              <a:rPr lang="es-ES" b="1" dirty="0"/>
              <a:t>Sin indicador</a:t>
            </a:r>
            <a:r>
              <a:rPr lang="es-ES" dirty="0"/>
              <a:t>, el objetivo queda en una declaración vaga o aspiracional. Es difícil evaluarlo, y por tanto, difícil de gestionar.</a:t>
            </a:r>
          </a:p>
          <a:p>
            <a:r>
              <a:rPr lang="es-ES" b="1" dirty="0"/>
              <a:t>🧪 Ejemplo práctico:</a:t>
            </a:r>
          </a:p>
          <a:p>
            <a:pPr>
              <a:buFont typeface="Arial" panose="020B0604020202020204" pitchFamily="34" charset="0"/>
              <a:buChar char="•"/>
            </a:pPr>
            <a:r>
              <a:rPr lang="es-ES" dirty="0"/>
              <a:t>Objetivo: </a:t>
            </a:r>
            <a:r>
              <a:rPr lang="es-ES" b="1" dirty="0"/>
              <a:t>“Mejorar la calidad del servicio.”</a:t>
            </a:r>
            <a:endParaRPr lang="es-ES" dirty="0"/>
          </a:p>
          <a:p>
            <a:pPr marL="742950" lvl="1" indent="-285750">
              <a:buFont typeface="Arial" panose="020B0604020202020204" pitchFamily="34" charset="0"/>
              <a:buChar char="•"/>
            </a:pPr>
            <a:r>
              <a:rPr lang="es-ES" dirty="0"/>
              <a:t>Esto suena bien, pero </a:t>
            </a:r>
            <a:r>
              <a:rPr lang="es-ES" b="1" dirty="0"/>
              <a:t>¿cómo sabemos si mejoró?</a:t>
            </a:r>
            <a:endParaRPr lang="es-ES" dirty="0"/>
          </a:p>
          <a:p>
            <a:pPr>
              <a:buFont typeface="Arial" panose="020B0604020202020204" pitchFamily="34" charset="0"/>
              <a:buChar char="•"/>
            </a:pPr>
            <a:r>
              <a:rPr lang="es-ES" dirty="0"/>
              <a:t>Indicador asociado: </a:t>
            </a:r>
            <a:r>
              <a:rPr lang="es-ES" b="1" dirty="0"/>
              <a:t>“% de clientes que califican el servicio como ‘excelente’ en encuestas de satisfacción.”</a:t>
            </a:r>
            <a:endParaRPr lang="es-ES" dirty="0"/>
          </a:p>
          <a:p>
            <a:r>
              <a:rPr lang="es-ES" dirty="0"/>
              <a:t>“Con este indicador podemos medir mes a mes si el porcentaje aumenta o disminuye, y así saber si el objetivo se está cumpliendo.”</a:t>
            </a:r>
          </a:p>
          <a:p>
            <a:r>
              <a:rPr lang="es-ES" b="1" dirty="0"/>
              <a:t>🧭 En resumen:</a:t>
            </a:r>
          </a:p>
          <a:p>
            <a:pPr>
              <a:buFont typeface="Arial" panose="020B0604020202020204" pitchFamily="34" charset="0"/>
              <a:buChar char="•"/>
            </a:pPr>
            <a:r>
              <a:rPr lang="es-ES" b="1" dirty="0"/>
              <a:t>Indicadores traducen los objetivos a datos</a:t>
            </a:r>
            <a:r>
              <a:rPr lang="es-ES" dirty="0"/>
              <a:t>.</a:t>
            </a:r>
          </a:p>
          <a:p>
            <a:pPr>
              <a:buFont typeface="Arial" panose="020B0604020202020204" pitchFamily="34" charset="0"/>
              <a:buChar char="•"/>
            </a:pPr>
            <a:r>
              <a:rPr lang="es-ES" dirty="0"/>
              <a:t>Permiten </a:t>
            </a:r>
            <a:r>
              <a:rPr lang="es-ES" b="1" dirty="0"/>
              <a:t>seguimiento, comparación y mejora</a:t>
            </a:r>
            <a:r>
              <a:rPr lang="es-ES" dirty="0"/>
              <a:t>.</a:t>
            </a:r>
          </a:p>
          <a:p>
            <a:pPr>
              <a:buFont typeface="Arial" panose="020B0604020202020204" pitchFamily="34" charset="0"/>
              <a:buChar char="•"/>
            </a:pPr>
            <a:r>
              <a:rPr lang="es-ES" dirty="0"/>
              <a:t>Ayudan a </a:t>
            </a:r>
            <a:r>
              <a:rPr lang="es-ES" b="1" dirty="0"/>
              <a:t>enfocar esfuerzos</a:t>
            </a:r>
            <a:r>
              <a:rPr lang="es-ES" dirty="0"/>
              <a:t> y comunicar resultados con claridad.</a:t>
            </a:r>
          </a:p>
          <a:p>
            <a:r>
              <a:rPr lang="es-ES" dirty="0"/>
              <a:t>“Recuerden: </a:t>
            </a:r>
            <a:r>
              <a:rPr lang="es-ES" b="1" dirty="0"/>
              <a:t>si no se puede medir, no se puede gestionar</a:t>
            </a:r>
            <a:r>
              <a:rPr lang="es-ES" dirty="0"/>
              <a:t>. Y si no hay indicador, no hay forma de saber si el objetivo se está cumpliendo.”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661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269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99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a:t>
            </a:fld>
            <a:endParaRPr lang="es-ES" noProof="0"/>
          </a:p>
        </p:txBody>
      </p:sp>
    </p:spTree>
    <p:extLst>
      <p:ext uri="{BB962C8B-B14F-4D97-AF65-F5344CB8AC3E}">
        <p14:creationId xmlns:p14="http://schemas.microsoft.com/office/powerpoint/2010/main" val="4264042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64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861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Meta: Introducción</a:t>
            </a:r>
            <a:endParaRPr lang="es-ES" b="1" dirty="0"/>
          </a:p>
          <a:p>
            <a:r>
              <a:rPr lang="es-ES" b="1" dirty="0"/>
              <a:t>💬 ¿Qué es una meta?</a:t>
            </a:r>
          </a:p>
          <a:p>
            <a:r>
              <a:rPr lang="es-ES" dirty="0"/>
              <a:t>“Ahora que ya entendemos qué es un objetivo y qué es un indicador, vamos a profundizar en el concepto de </a:t>
            </a:r>
            <a:r>
              <a:rPr lang="es-ES" i="1" dirty="0"/>
              <a:t>meta</a:t>
            </a:r>
            <a:r>
              <a:rPr lang="es-ES" dirty="0"/>
              <a:t>.”</a:t>
            </a:r>
          </a:p>
          <a:p>
            <a:pPr>
              <a:buFont typeface="Arial" panose="020B0604020202020204" pitchFamily="34" charset="0"/>
              <a:buChar char="•"/>
            </a:pPr>
            <a:r>
              <a:rPr lang="es-ES" dirty="0"/>
              <a:t>Una </a:t>
            </a:r>
            <a:r>
              <a:rPr lang="es-ES" b="1" dirty="0"/>
              <a:t>meta</a:t>
            </a:r>
            <a:r>
              <a:rPr lang="es-ES" dirty="0"/>
              <a:t> es el valor </a:t>
            </a:r>
            <a:r>
              <a:rPr lang="es-ES" b="1" dirty="0"/>
              <a:t>cuantificable y específico</a:t>
            </a:r>
            <a:r>
              <a:rPr lang="es-ES" dirty="0"/>
              <a:t> que queremos alcanzar para un determinado </a:t>
            </a:r>
            <a:r>
              <a:rPr lang="es-ES" b="1" dirty="0"/>
              <a:t>indicador</a:t>
            </a:r>
            <a:r>
              <a:rPr lang="es-ES" dirty="0"/>
              <a:t>, en un </a:t>
            </a:r>
            <a:r>
              <a:rPr lang="es-ES" b="1" dirty="0"/>
              <a:t>tiempo definido</a:t>
            </a:r>
            <a:r>
              <a:rPr lang="es-ES" dirty="0"/>
              <a:t>.</a:t>
            </a:r>
          </a:p>
          <a:p>
            <a:pPr>
              <a:buFont typeface="Arial" panose="020B0604020202020204" pitchFamily="34" charset="0"/>
              <a:buChar char="•"/>
            </a:pPr>
            <a:r>
              <a:rPr lang="es-ES" dirty="0"/>
              <a:t>Es, en términos simples, la </a:t>
            </a:r>
            <a:r>
              <a:rPr lang="es-ES" b="1" dirty="0"/>
              <a:t>referencia concreta</a:t>
            </a:r>
            <a:r>
              <a:rPr lang="es-ES" dirty="0"/>
              <a:t> que nos permite decir: </a:t>
            </a:r>
            <a:r>
              <a:rPr lang="es-ES" i="1" dirty="0"/>
              <a:t>‘sí, cumplimos’</a:t>
            </a:r>
            <a:r>
              <a:rPr lang="es-ES" dirty="0"/>
              <a:t> o </a:t>
            </a:r>
            <a:r>
              <a:rPr lang="es-ES" i="1" dirty="0"/>
              <a:t>‘no, aún falta’</a:t>
            </a:r>
            <a:r>
              <a:rPr lang="es-ES" dirty="0"/>
              <a:t>.</a:t>
            </a:r>
          </a:p>
          <a:p>
            <a:r>
              <a:rPr lang="es-ES" b="1" dirty="0"/>
              <a:t>📌 Relación con el objetivo e indicador:</a:t>
            </a:r>
          </a:p>
          <a:p>
            <a:r>
              <a:rPr lang="es-ES" dirty="0"/>
              <a:t>“Recuerden esta fórmula:</a:t>
            </a:r>
            <a:br>
              <a:rPr lang="es-ES" dirty="0"/>
            </a:br>
            <a:r>
              <a:rPr lang="es-ES" b="1" dirty="0"/>
              <a:t>Objetivo</a:t>
            </a:r>
            <a:r>
              <a:rPr lang="es-ES" dirty="0"/>
              <a:t> = lo que queremos lograr.</a:t>
            </a:r>
            <a:br>
              <a:rPr lang="es-ES" dirty="0"/>
            </a:br>
            <a:r>
              <a:rPr lang="es-ES" b="1" dirty="0"/>
              <a:t>Indicador</a:t>
            </a:r>
            <a:r>
              <a:rPr lang="es-ES" dirty="0"/>
              <a:t> = cómo lo vamos a medir.</a:t>
            </a:r>
            <a:br>
              <a:rPr lang="es-ES" dirty="0"/>
            </a:br>
            <a:r>
              <a:rPr lang="es-ES" b="1" dirty="0"/>
              <a:t>Meta</a:t>
            </a:r>
            <a:r>
              <a:rPr lang="es-ES" dirty="0"/>
              <a:t> = cuánto queremos alcanzar y cuándo.”</a:t>
            </a:r>
          </a:p>
          <a:p>
            <a:pPr>
              <a:buFont typeface="Arial" panose="020B0604020202020204" pitchFamily="34" charset="0"/>
              <a:buChar char="•"/>
            </a:pPr>
            <a:r>
              <a:rPr lang="es-ES" dirty="0"/>
              <a:t>Ejemplo:</a:t>
            </a:r>
          </a:p>
          <a:p>
            <a:pPr marL="742950" lvl="1" indent="-285750">
              <a:buFont typeface="Arial" panose="020B0604020202020204" pitchFamily="34" charset="0"/>
              <a:buChar char="•"/>
            </a:pPr>
            <a:r>
              <a:rPr lang="es-ES" b="1" dirty="0"/>
              <a:t>Objetivo</a:t>
            </a:r>
            <a:r>
              <a:rPr lang="es-ES" dirty="0"/>
              <a:t>: Mejorar la satisfacción del cliente.</a:t>
            </a:r>
          </a:p>
          <a:p>
            <a:pPr marL="742950" lvl="1" indent="-285750">
              <a:buFont typeface="Arial" panose="020B0604020202020204" pitchFamily="34" charset="0"/>
              <a:buChar char="•"/>
            </a:pPr>
            <a:r>
              <a:rPr lang="es-ES" b="1" dirty="0"/>
              <a:t>Indicador</a:t>
            </a:r>
            <a:r>
              <a:rPr lang="es-ES" dirty="0"/>
              <a:t>: % de clientes satisfechos según encuesta.</a:t>
            </a:r>
          </a:p>
          <a:p>
            <a:pPr marL="742950" lvl="1" indent="-285750">
              <a:buFont typeface="Arial" panose="020B0604020202020204" pitchFamily="34" charset="0"/>
              <a:buChar char="•"/>
            </a:pPr>
            <a:r>
              <a:rPr lang="es-ES" b="1" dirty="0"/>
              <a:t>Meta</a:t>
            </a:r>
            <a:r>
              <a:rPr lang="es-ES" dirty="0"/>
              <a:t>: Alcanzar el 90% de satisfacción en diciembre de este año.</a:t>
            </a:r>
          </a:p>
          <a:p>
            <a:r>
              <a:rPr lang="es-ES" b="1" dirty="0"/>
              <a:t>🧭 Analogía útil:</a:t>
            </a:r>
          </a:p>
          <a:p>
            <a:r>
              <a:rPr lang="es-ES" dirty="0"/>
              <a:t>“Podemos pensarlo como un viaje:</a:t>
            </a:r>
          </a:p>
          <a:p>
            <a:pPr>
              <a:buFont typeface="Arial" panose="020B0604020202020204" pitchFamily="34" charset="0"/>
              <a:buChar char="•"/>
            </a:pPr>
            <a:r>
              <a:rPr lang="es-ES" dirty="0"/>
              <a:t>El </a:t>
            </a:r>
            <a:r>
              <a:rPr lang="es-ES" b="1" dirty="0"/>
              <a:t>objetivo</a:t>
            </a:r>
            <a:r>
              <a:rPr lang="es-ES" dirty="0"/>
              <a:t> es el destino.</a:t>
            </a:r>
          </a:p>
          <a:p>
            <a:pPr>
              <a:buFont typeface="Arial" panose="020B0604020202020204" pitchFamily="34" charset="0"/>
              <a:buChar char="•"/>
            </a:pPr>
            <a:r>
              <a:rPr lang="es-ES" dirty="0"/>
              <a:t>El </a:t>
            </a:r>
            <a:r>
              <a:rPr lang="es-ES" b="1" dirty="0"/>
              <a:t>indicador</a:t>
            </a:r>
            <a:r>
              <a:rPr lang="es-ES" dirty="0"/>
              <a:t> es el GPS que mide cuán cerca estamos.</a:t>
            </a:r>
          </a:p>
          <a:p>
            <a:pPr>
              <a:buFont typeface="Arial" panose="020B0604020202020204" pitchFamily="34" charset="0"/>
              <a:buChar char="•"/>
            </a:pPr>
            <a:r>
              <a:rPr lang="es-ES" dirty="0"/>
              <a:t>La </a:t>
            </a:r>
            <a:r>
              <a:rPr lang="es-ES" b="1" dirty="0"/>
              <a:t>meta</a:t>
            </a:r>
            <a:r>
              <a:rPr lang="es-ES" dirty="0"/>
              <a:t> es el punto exacto de llegada que el GPS debe mostrar.”</a:t>
            </a:r>
          </a:p>
          <a:p>
            <a:r>
              <a:rPr lang="es-ES" b="1" dirty="0"/>
              <a:t>🧠 Cierre del concepto:</a:t>
            </a:r>
          </a:p>
          <a:p>
            <a:r>
              <a:rPr lang="es-ES" dirty="0"/>
              <a:t>“Tener un objetivo sin una meta es como disparar sin apuntar. La meta nos da foco, nos permite evaluar el avance y tomar decisiones correctivas a tiempo.”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569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Cómo se define una meta?</a:t>
            </a:r>
            <a:endParaRPr lang="es-ES" b="1" dirty="0"/>
          </a:p>
          <a:p>
            <a:r>
              <a:rPr lang="es-ES" b="1" dirty="0"/>
              <a:t>🧩 ¿Por qué es importante definir bien una meta?</a:t>
            </a:r>
          </a:p>
          <a:p>
            <a:r>
              <a:rPr lang="es-ES" dirty="0"/>
              <a:t>“Una meta mal definida genera frustración, desalineación y decisiones erradas. Para que sea útil, debe ser construida con fundamento. Aquí veremos los cinco elementos clave que toda meta bien diseñada debe considerar.”</a:t>
            </a:r>
          </a:p>
          <a:p>
            <a:r>
              <a:rPr lang="es-ES" b="1" dirty="0"/>
              <a:t>🔍 Desglose por elemento:</a:t>
            </a:r>
          </a:p>
          <a:p>
            <a:pPr>
              <a:buFont typeface="+mj-lt"/>
              <a:buAutoNum type="arabicPeriod"/>
            </a:pPr>
            <a:r>
              <a:rPr lang="es-ES" b="1" dirty="0"/>
              <a:t>Base de línea o histórico</a:t>
            </a:r>
            <a:endParaRPr lang="es-ES" dirty="0"/>
          </a:p>
          <a:p>
            <a:pPr marL="742950" lvl="1" indent="-285750">
              <a:buFont typeface="+mj-lt"/>
              <a:buAutoNum type="arabicPeriod"/>
            </a:pPr>
            <a:r>
              <a:rPr lang="es-ES" i="1" dirty="0"/>
              <a:t>Pregunta clave:</a:t>
            </a:r>
            <a:r>
              <a:rPr lang="es-ES" dirty="0"/>
              <a:t> ¿Dónde estamos hoy?</a:t>
            </a:r>
          </a:p>
          <a:p>
            <a:pPr marL="742950" lvl="1" indent="-285750">
              <a:buFont typeface="+mj-lt"/>
              <a:buAutoNum type="arabicPeriod"/>
            </a:pPr>
            <a:r>
              <a:rPr lang="es-ES" i="1" dirty="0"/>
              <a:t>Explicación:</a:t>
            </a:r>
            <a:r>
              <a:rPr lang="es-ES" dirty="0"/>
              <a:t> La meta no se construye desde la intuición, sino desde datos reales. Se debe conocer el valor actual del indicador para poder proyectar hacia dónde queremos ir.</a:t>
            </a:r>
          </a:p>
          <a:p>
            <a:pPr marL="742950" lvl="1" indent="-285750">
              <a:buFont typeface="+mj-lt"/>
              <a:buAutoNum type="arabicPeriod"/>
            </a:pPr>
            <a:r>
              <a:rPr lang="es-ES" i="1" dirty="0"/>
              <a:t>Ejemplo:</a:t>
            </a:r>
            <a:r>
              <a:rPr lang="es-ES" dirty="0"/>
              <a:t> Si hoy el nivel de satisfacción del cliente es del 78%, no tendría sentido poner una meta inmediata del 98% si no hay condiciones que respalden ese salto.</a:t>
            </a:r>
          </a:p>
          <a:p>
            <a:pPr>
              <a:buFont typeface="+mj-lt"/>
              <a:buAutoNum type="arabicPeriod"/>
            </a:pPr>
            <a:r>
              <a:rPr lang="es-ES" b="1" dirty="0"/>
              <a:t>Capacidad organizacional</a:t>
            </a:r>
            <a:endParaRPr lang="es-ES" dirty="0"/>
          </a:p>
          <a:p>
            <a:pPr marL="742950" lvl="1" indent="-285750">
              <a:buFont typeface="+mj-lt"/>
              <a:buAutoNum type="arabicPeriod"/>
            </a:pPr>
            <a:r>
              <a:rPr lang="es-ES" i="1" dirty="0"/>
              <a:t>Pregunta clave:</a:t>
            </a:r>
            <a:r>
              <a:rPr lang="es-ES" dirty="0"/>
              <a:t> ¿Podemos lograrlo con los recursos disponibles?</a:t>
            </a:r>
          </a:p>
          <a:p>
            <a:pPr marL="742950" lvl="1" indent="-285750">
              <a:buFont typeface="+mj-lt"/>
              <a:buAutoNum type="arabicPeriod"/>
            </a:pPr>
            <a:r>
              <a:rPr lang="es-ES" i="1" dirty="0"/>
              <a:t>Explicación:</a:t>
            </a:r>
            <a:r>
              <a:rPr lang="es-ES" dirty="0"/>
              <a:t> Las metas deben ser retadoras, pero realistas. No sirve que sean técnicamente perfectas si no se pueden ejecutar con el equipo, presupuesto o tecnología disponible.</a:t>
            </a:r>
          </a:p>
          <a:p>
            <a:pPr marL="742950" lvl="1" indent="-285750">
              <a:buFont typeface="+mj-lt"/>
              <a:buAutoNum type="arabicPeriod"/>
            </a:pPr>
            <a:r>
              <a:rPr lang="es-ES" i="1" dirty="0"/>
              <a:t>Cuidado:</a:t>
            </a:r>
            <a:r>
              <a:rPr lang="es-ES" dirty="0"/>
              <a:t> A veces se definen metas políticamente ambiciosas que no tienen respaldo real.</a:t>
            </a:r>
          </a:p>
          <a:p>
            <a:pPr>
              <a:buFont typeface="+mj-lt"/>
              <a:buAutoNum type="arabicPeriod"/>
            </a:pPr>
            <a:r>
              <a:rPr lang="es-ES" b="1" dirty="0"/>
              <a:t>Contexto o benchmarking</a:t>
            </a:r>
            <a:endParaRPr lang="es-ES" dirty="0"/>
          </a:p>
          <a:p>
            <a:pPr marL="742950" lvl="1" indent="-285750">
              <a:buFont typeface="+mj-lt"/>
              <a:buAutoNum type="arabicPeriod"/>
            </a:pPr>
            <a:r>
              <a:rPr lang="es-ES" i="1" dirty="0"/>
              <a:t>Pregunta clave:</a:t>
            </a:r>
            <a:r>
              <a:rPr lang="es-ES" dirty="0"/>
              <a:t> ¿Cómo se comportan otras organizaciones similares?</a:t>
            </a:r>
          </a:p>
          <a:p>
            <a:pPr marL="742950" lvl="1" indent="-285750">
              <a:buFont typeface="+mj-lt"/>
              <a:buAutoNum type="arabicPeriod"/>
            </a:pPr>
            <a:r>
              <a:rPr lang="es-ES" i="1" dirty="0"/>
              <a:t>Explicación:</a:t>
            </a:r>
            <a:r>
              <a:rPr lang="es-ES" dirty="0"/>
              <a:t> Compararse con estándares del sector o referentes puede dar una idea más objetiva de lo que es razonable o competitivo.</a:t>
            </a:r>
          </a:p>
          <a:p>
            <a:pPr marL="742950" lvl="1" indent="-285750">
              <a:buFont typeface="+mj-lt"/>
              <a:buAutoNum type="arabicPeriod"/>
            </a:pPr>
            <a:r>
              <a:rPr lang="es-ES" i="1" dirty="0"/>
              <a:t>Ejemplo:</a:t>
            </a:r>
            <a:r>
              <a:rPr lang="es-ES" dirty="0"/>
              <a:t> Si el promedio de rotación de personal en el sector es 12%, una meta del 5% puede ser poco realista.</a:t>
            </a:r>
          </a:p>
          <a:p>
            <a:pPr>
              <a:buFont typeface="+mj-lt"/>
              <a:buAutoNum type="arabicPeriod"/>
            </a:pPr>
            <a:r>
              <a:rPr lang="es-ES" b="1" dirty="0"/>
              <a:t>Plazo de cumplimiento</a:t>
            </a:r>
            <a:endParaRPr lang="es-ES" dirty="0"/>
          </a:p>
          <a:p>
            <a:pPr marL="742950" lvl="1" indent="-285750">
              <a:buFont typeface="+mj-lt"/>
              <a:buAutoNum type="arabicPeriod"/>
            </a:pPr>
            <a:r>
              <a:rPr lang="es-ES" i="1" dirty="0"/>
              <a:t>Pregunta clave:</a:t>
            </a:r>
            <a:r>
              <a:rPr lang="es-ES" dirty="0"/>
              <a:t> ¿Cuándo?</a:t>
            </a:r>
          </a:p>
          <a:p>
            <a:pPr marL="742950" lvl="1" indent="-285750">
              <a:buFont typeface="+mj-lt"/>
              <a:buAutoNum type="arabicPeriod"/>
            </a:pPr>
            <a:r>
              <a:rPr lang="es-ES" i="1" dirty="0"/>
              <a:t>Explicación:</a:t>
            </a:r>
            <a:r>
              <a:rPr lang="es-ES" dirty="0"/>
              <a:t> Toda meta debe tener una fecha clara. El tiempo permite planificar recursos, establecer prioridades y medir progreso.</a:t>
            </a:r>
          </a:p>
          <a:p>
            <a:pPr marL="742950" lvl="1" indent="-285750">
              <a:buFont typeface="+mj-lt"/>
              <a:buAutoNum type="arabicPeriod"/>
            </a:pPr>
            <a:r>
              <a:rPr lang="es-ES" i="1" dirty="0"/>
              <a:t>Nota:</a:t>
            </a:r>
            <a:r>
              <a:rPr lang="es-ES" dirty="0"/>
              <a:t> Si el plazo es muy corto, puede generar presión. Si es muy largo, puede diluirse.</a:t>
            </a:r>
          </a:p>
          <a:p>
            <a:pPr>
              <a:buFont typeface="+mj-lt"/>
              <a:buAutoNum type="arabicPeriod"/>
            </a:pPr>
            <a:r>
              <a:rPr lang="es-ES" b="1" dirty="0"/>
              <a:t>Alineación estratégica</a:t>
            </a:r>
            <a:endParaRPr lang="es-ES" dirty="0"/>
          </a:p>
          <a:p>
            <a:pPr marL="742950" lvl="1" indent="-285750">
              <a:buFont typeface="+mj-lt"/>
              <a:buAutoNum type="arabicPeriod"/>
            </a:pPr>
            <a:r>
              <a:rPr lang="es-ES" i="1" dirty="0"/>
              <a:t>Pregunta clave:</a:t>
            </a:r>
            <a:r>
              <a:rPr lang="es-ES" dirty="0"/>
              <a:t> ¿Contribuye a los objetivos organizacionales?</a:t>
            </a:r>
          </a:p>
          <a:p>
            <a:pPr marL="742950" lvl="1" indent="-285750">
              <a:buFont typeface="+mj-lt"/>
              <a:buAutoNum type="arabicPeriod"/>
            </a:pPr>
            <a:r>
              <a:rPr lang="es-ES" i="1" dirty="0"/>
              <a:t>Explicación:</a:t>
            </a:r>
            <a:r>
              <a:rPr lang="es-ES" dirty="0"/>
              <a:t> Una meta debe tener sentido dentro del plan estratégico general. No se trata solo de medir cosas operativas, sino de asegurar que cada esfuerzo impulse los resultados estratégicos.</a:t>
            </a:r>
          </a:p>
          <a:p>
            <a:r>
              <a:rPr lang="es-ES" b="1" dirty="0"/>
              <a:t>🧠 Conclusión de esta parte:</a:t>
            </a:r>
          </a:p>
          <a:p>
            <a:r>
              <a:rPr lang="es-ES" dirty="0"/>
              <a:t>“La definición de metas no es un acto administrativo, es un proceso técnico y estratégico. Bien formuladas, orientan la acción y evitan desvíos. Mal formuladas, generan ruido y desgaste.”</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469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666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782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936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Conclusión del bloque sobre indicadores</a:t>
            </a:r>
            <a:endParaRPr lang="es-ES" b="1" dirty="0"/>
          </a:p>
          <a:p>
            <a:r>
              <a:rPr lang="es-ES" dirty="0"/>
              <a:t>🧩 </a:t>
            </a:r>
            <a:r>
              <a:rPr lang="es-ES" b="1" dirty="0"/>
              <a:t>Cierre con sentido estratégico:</a:t>
            </a:r>
            <a:endParaRPr lang="es-ES" dirty="0"/>
          </a:p>
          <a:p>
            <a:r>
              <a:rPr lang="es-ES" dirty="0"/>
              <a:t>“Hasta ahora hemos hablado del qué y el cómo de los indicadores, pero esta diapositiva nos recuerda el por qué. Los indicadores no son solo una exigencia administrativa ni cifras para llenar reportes: son </a:t>
            </a:r>
            <a:r>
              <a:rPr lang="es-ES" b="1" dirty="0"/>
              <a:t>instrumentos de gestión</a:t>
            </a:r>
            <a:r>
              <a:rPr lang="es-ES" dirty="0"/>
              <a:t>.”</a:t>
            </a:r>
          </a:p>
          <a:p>
            <a:r>
              <a:rPr lang="es-ES" dirty="0"/>
              <a:t>✅ </a:t>
            </a:r>
            <a:r>
              <a:rPr lang="es-ES" b="1" dirty="0"/>
              <a:t>Puntos clave a enfatizar:</a:t>
            </a:r>
            <a:endParaRPr lang="es-ES" dirty="0"/>
          </a:p>
          <a:p>
            <a:pPr>
              <a:buFont typeface="+mj-lt"/>
              <a:buAutoNum type="arabicPeriod"/>
            </a:pPr>
            <a:r>
              <a:rPr lang="es-ES" b="1" dirty="0"/>
              <a:t>Los indicadores son herramientas, no fines en sí mismos</a:t>
            </a:r>
            <a:endParaRPr lang="es-ES" dirty="0"/>
          </a:p>
          <a:p>
            <a:pPr marL="742950" lvl="1" indent="-285750">
              <a:buFont typeface="+mj-lt"/>
              <a:buAutoNum type="arabicPeriod"/>
            </a:pPr>
            <a:r>
              <a:rPr lang="es-ES" dirty="0"/>
              <a:t>No se trata de llenar un tablero, sino de usar esos datos para </a:t>
            </a:r>
            <a:r>
              <a:rPr lang="es-ES" b="1" dirty="0"/>
              <a:t>gestionar, corregir, planear y mejorar</a:t>
            </a:r>
            <a:r>
              <a:rPr lang="es-ES" dirty="0"/>
              <a:t>.</a:t>
            </a:r>
          </a:p>
          <a:p>
            <a:pPr marL="742950" lvl="1" indent="-285750">
              <a:buFont typeface="+mj-lt"/>
              <a:buAutoNum type="arabicPeriod"/>
            </a:pPr>
            <a:r>
              <a:rPr lang="es-ES" dirty="0"/>
              <a:t>Recordemos: lo que no se mide, no se puede gestionar. Pero también: lo que se mide mal, se gestiona mal.</a:t>
            </a:r>
          </a:p>
          <a:p>
            <a:pPr>
              <a:buFont typeface="+mj-lt"/>
              <a:buAutoNum type="arabicPeriod"/>
            </a:pPr>
            <a:r>
              <a:rPr lang="es-ES" b="1" dirty="0"/>
              <a:t>Deben estar alineados a los objetivos</a:t>
            </a:r>
            <a:endParaRPr lang="es-ES" dirty="0"/>
          </a:p>
          <a:p>
            <a:pPr marL="742950" lvl="1" indent="-285750">
              <a:buFont typeface="+mj-lt"/>
              <a:buAutoNum type="arabicPeriod"/>
            </a:pPr>
            <a:r>
              <a:rPr lang="es-ES" dirty="0"/>
              <a:t>Un indicador sin conexión directa a un objetivo estratégico es solo una cifra decorativa.</a:t>
            </a:r>
          </a:p>
          <a:p>
            <a:pPr marL="742950" lvl="1" indent="-285750">
              <a:buFont typeface="+mj-lt"/>
              <a:buAutoNum type="arabicPeriod"/>
            </a:pPr>
            <a:r>
              <a:rPr lang="es-ES" dirty="0"/>
              <a:t>Siempre preguntemos: </a:t>
            </a:r>
            <a:r>
              <a:rPr lang="es-ES" i="1" dirty="0"/>
              <a:t>¿este indicador para qué sirve? ¿qué decisión puedo tomar con esta información?</a:t>
            </a:r>
            <a:endParaRPr lang="es-ES" dirty="0"/>
          </a:p>
          <a:p>
            <a:pPr>
              <a:buFont typeface="+mj-lt"/>
              <a:buAutoNum type="arabicPeriod"/>
            </a:pPr>
            <a:r>
              <a:rPr lang="es-ES" b="1" dirty="0"/>
              <a:t>Calidad del indicador = utilidad en la toma de decisiones</a:t>
            </a:r>
            <a:endParaRPr lang="es-ES" dirty="0"/>
          </a:p>
          <a:p>
            <a:pPr marL="742950" lvl="1" indent="-285750">
              <a:buFont typeface="+mj-lt"/>
              <a:buAutoNum type="arabicPeriod"/>
            </a:pPr>
            <a:r>
              <a:rPr lang="es-ES" dirty="0"/>
              <a:t>Claridad: debe entenderse fácilmente.</a:t>
            </a:r>
          </a:p>
          <a:p>
            <a:pPr marL="742950" lvl="1" indent="-285750">
              <a:buFont typeface="+mj-lt"/>
              <a:buAutoNum type="arabicPeriod"/>
            </a:pPr>
            <a:r>
              <a:rPr lang="es-ES" dirty="0" err="1"/>
              <a:t>Medibilidad</a:t>
            </a:r>
            <a:r>
              <a:rPr lang="es-ES" dirty="0"/>
              <a:t>: debe poder calcularse con datos disponibles.</a:t>
            </a:r>
          </a:p>
          <a:p>
            <a:pPr marL="742950" lvl="1" indent="-285750">
              <a:buFont typeface="+mj-lt"/>
              <a:buAutoNum type="arabicPeriod"/>
            </a:pPr>
            <a:r>
              <a:rPr lang="es-ES" dirty="0"/>
              <a:t>Economía: debe ser posible recolectarlo sin que cueste más que su beneficio.</a:t>
            </a:r>
          </a:p>
          <a:p>
            <a:pPr marL="742950" lvl="1" indent="-285750">
              <a:buFont typeface="+mj-lt"/>
              <a:buAutoNum type="arabicPeriod"/>
            </a:pPr>
            <a:r>
              <a:rPr lang="es-ES" dirty="0"/>
              <a:t>Oportunidad: debe llegar a tiempo para intervenir o anticiparse.</a:t>
            </a:r>
          </a:p>
          <a:p>
            <a:pPr>
              <a:buFont typeface="+mj-lt"/>
              <a:buAutoNum type="arabicPeriod"/>
            </a:pPr>
            <a:r>
              <a:rPr lang="es-ES" b="1" dirty="0"/>
              <a:t>Riesgo de un mal indicador</a:t>
            </a:r>
            <a:endParaRPr lang="es-ES" dirty="0"/>
          </a:p>
          <a:p>
            <a:pPr marL="742950" lvl="1" indent="-285750">
              <a:buFont typeface="+mj-lt"/>
              <a:buAutoNum type="arabicPeriod"/>
            </a:pPr>
            <a:r>
              <a:rPr lang="es-ES" dirty="0"/>
              <a:t>Un mal indicador no es neutral: </a:t>
            </a:r>
            <a:r>
              <a:rPr lang="es-ES" b="1" dirty="0"/>
              <a:t>puede desviar esfuerzos</a:t>
            </a:r>
            <a:r>
              <a:rPr lang="es-ES" dirty="0"/>
              <a:t>, llevar a decisiones equivocadas o generar incentivos perversos.</a:t>
            </a:r>
          </a:p>
          <a:p>
            <a:pPr marL="742950" lvl="1" indent="-285750">
              <a:buFont typeface="+mj-lt"/>
              <a:buAutoNum type="arabicPeriod"/>
            </a:pPr>
            <a:r>
              <a:rPr lang="es-ES" dirty="0"/>
              <a:t>Ejemplo para ilustrar: si medimos productividad solo por velocidad, podríamos sacrificar calidad.</a:t>
            </a:r>
          </a:p>
          <a:p>
            <a:r>
              <a:rPr lang="es-ES" dirty="0"/>
              <a:t>🧠 </a:t>
            </a:r>
            <a:r>
              <a:rPr lang="es-ES" b="1" dirty="0"/>
              <a:t>Frase de cierre para reforzar:</a:t>
            </a:r>
            <a:endParaRPr lang="es-ES" dirty="0"/>
          </a:p>
          <a:p>
            <a:r>
              <a:rPr lang="es-ES" dirty="0"/>
              <a:t>“En resumen, un buen indicador ilumina el camino. Un mal indicador puede hacernos caminar en la dirección equivocada. La diferencia entre ambos está en el diseño, el contexto y el propósito con que se construyen.”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22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Conclusión del bloque sobre indicadores</a:t>
            </a:r>
            <a:endParaRPr lang="es-ES" b="1" dirty="0"/>
          </a:p>
          <a:p>
            <a:r>
              <a:rPr lang="es-ES" dirty="0"/>
              <a:t>🧩 </a:t>
            </a:r>
            <a:r>
              <a:rPr lang="es-ES" b="1" dirty="0"/>
              <a:t>Cierre con sentido estratégico:</a:t>
            </a:r>
            <a:endParaRPr lang="es-ES" dirty="0"/>
          </a:p>
          <a:p>
            <a:r>
              <a:rPr lang="es-ES" dirty="0"/>
              <a:t>“Hasta ahora hemos hablado del qué y el cómo de los indicadores, pero esta diapositiva nos recuerda el por qué. Los indicadores no son solo una exigencia administrativa ni cifras para llenar reportes: son </a:t>
            </a:r>
            <a:r>
              <a:rPr lang="es-ES" b="1" dirty="0"/>
              <a:t>instrumentos de gestión</a:t>
            </a:r>
            <a:r>
              <a:rPr lang="es-ES" dirty="0"/>
              <a:t>.”</a:t>
            </a:r>
          </a:p>
          <a:p>
            <a:r>
              <a:rPr lang="es-ES" dirty="0"/>
              <a:t>✅ </a:t>
            </a:r>
            <a:r>
              <a:rPr lang="es-ES" b="1" dirty="0"/>
              <a:t>Puntos clave a enfatizar:</a:t>
            </a:r>
            <a:endParaRPr lang="es-ES" dirty="0"/>
          </a:p>
          <a:p>
            <a:pPr>
              <a:buFont typeface="+mj-lt"/>
              <a:buAutoNum type="arabicPeriod"/>
            </a:pPr>
            <a:r>
              <a:rPr lang="es-ES" b="1" dirty="0"/>
              <a:t>Los indicadores son herramientas, no fines en sí mismos</a:t>
            </a:r>
            <a:endParaRPr lang="es-ES" dirty="0"/>
          </a:p>
          <a:p>
            <a:pPr marL="742950" lvl="1" indent="-285750">
              <a:buFont typeface="+mj-lt"/>
              <a:buAutoNum type="arabicPeriod"/>
            </a:pPr>
            <a:r>
              <a:rPr lang="es-ES" dirty="0"/>
              <a:t>No se trata de llenar un tablero, sino de usar esos datos para </a:t>
            </a:r>
            <a:r>
              <a:rPr lang="es-ES" b="1" dirty="0"/>
              <a:t>gestionar, corregir, planear y mejorar</a:t>
            </a:r>
            <a:r>
              <a:rPr lang="es-ES" dirty="0"/>
              <a:t>.</a:t>
            </a:r>
          </a:p>
          <a:p>
            <a:pPr marL="742950" lvl="1" indent="-285750">
              <a:buFont typeface="+mj-lt"/>
              <a:buAutoNum type="arabicPeriod"/>
            </a:pPr>
            <a:r>
              <a:rPr lang="es-ES" dirty="0"/>
              <a:t>Recordemos: lo que no se mide, no se puede gestionar. Pero también: lo que se mide mal, se gestiona mal.</a:t>
            </a:r>
          </a:p>
          <a:p>
            <a:pPr>
              <a:buFont typeface="+mj-lt"/>
              <a:buAutoNum type="arabicPeriod"/>
            </a:pPr>
            <a:r>
              <a:rPr lang="es-ES" b="1" dirty="0"/>
              <a:t>Deben estar alineados a los objetivos</a:t>
            </a:r>
            <a:endParaRPr lang="es-ES" dirty="0"/>
          </a:p>
          <a:p>
            <a:pPr marL="742950" lvl="1" indent="-285750">
              <a:buFont typeface="+mj-lt"/>
              <a:buAutoNum type="arabicPeriod"/>
            </a:pPr>
            <a:r>
              <a:rPr lang="es-ES" dirty="0"/>
              <a:t>Un indicador sin conexión directa a un objetivo estratégico es solo una cifra decorativa.</a:t>
            </a:r>
          </a:p>
          <a:p>
            <a:pPr marL="742950" lvl="1" indent="-285750">
              <a:buFont typeface="+mj-lt"/>
              <a:buAutoNum type="arabicPeriod"/>
            </a:pPr>
            <a:r>
              <a:rPr lang="es-ES" dirty="0"/>
              <a:t>Siempre preguntemos: </a:t>
            </a:r>
            <a:r>
              <a:rPr lang="es-ES" i="1" dirty="0"/>
              <a:t>¿este indicador para qué sirve? ¿qué decisión puedo tomar con esta información?</a:t>
            </a:r>
            <a:endParaRPr lang="es-ES" dirty="0"/>
          </a:p>
          <a:p>
            <a:pPr>
              <a:buFont typeface="+mj-lt"/>
              <a:buAutoNum type="arabicPeriod"/>
            </a:pPr>
            <a:r>
              <a:rPr lang="es-ES" b="1" dirty="0"/>
              <a:t>Calidad del indicador = utilidad en la toma de decisiones</a:t>
            </a:r>
            <a:endParaRPr lang="es-ES" dirty="0"/>
          </a:p>
          <a:p>
            <a:pPr marL="742950" lvl="1" indent="-285750">
              <a:buFont typeface="+mj-lt"/>
              <a:buAutoNum type="arabicPeriod"/>
            </a:pPr>
            <a:r>
              <a:rPr lang="es-ES" dirty="0"/>
              <a:t>Claridad: debe entenderse fácilmente.</a:t>
            </a:r>
          </a:p>
          <a:p>
            <a:pPr marL="742950" lvl="1" indent="-285750">
              <a:buFont typeface="+mj-lt"/>
              <a:buAutoNum type="arabicPeriod"/>
            </a:pPr>
            <a:r>
              <a:rPr lang="es-ES" dirty="0" err="1"/>
              <a:t>Medibilidad</a:t>
            </a:r>
            <a:r>
              <a:rPr lang="es-ES" dirty="0"/>
              <a:t>: debe poder calcularse con datos disponibles.</a:t>
            </a:r>
          </a:p>
          <a:p>
            <a:pPr marL="742950" lvl="1" indent="-285750">
              <a:buFont typeface="+mj-lt"/>
              <a:buAutoNum type="arabicPeriod"/>
            </a:pPr>
            <a:r>
              <a:rPr lang="es-ES" dirty="0"/>
              <a:t>Economía: debe ser posible recolectarlo sin que cueste más que su beneficio.</a:t>
            </a:r>
          </a:p>
          <a:p>
            <a:pPr marL="742950" lvl="1" indent="-285750">
              <a:buFont typeface="+mj-lt"/>
              <a:buAutoNum type="arabicPeriod"/>
            </a:pPr>
            <a:r>
              <a:rPr lang="es-ES" dirty="0"/>
              <a:t>Oportunidad: debe llegar a tiempo para intervenir o anticiparse.</a:t>
            </a:r>
          </a:p>
          <a:p>
            <a:pPr>
              <a:buFont typeface="+mj-lt"/>
              <a:buAutoNum type="arabicPeriod"/>
            </a:pPr>
            <a:r>
              <a:rPr lang="es-ES" b="1" dirty="0"/>
              <a:t>Riesgo de un mal indicador</a:t>
            </a:r>
            <a:endParaRPr lang="es-ES" dirty="0"/>
          </a:p>
          <a:p>
            <a:pPr marL="742950" lvl="1" indent="-285750">
              <a:buFont typeface="+mj-lt"/>
              <a:buAutoNum type="arabicPeriod"/>
            </a:pPr>
            <a:r>
              <a:rPr lang="es-ES" dirty="0"/>
              <a:t>Un mal indicador no es neutral: </a:t>
            </a:r>
            <a:r>
              <a:rPr lang="es-ES" b="1" dirty="0"/>
              <a:t>puede desviar esfuerzos</a:t>
            </a:r>
            <a:r>
              <a:rPr lang="es-ES" dirty="0"/>
              <a:t>, llevar a decisiones equivocadas o generar incentivos perversos.</a:t>
            </a:r>
          </a:p>
          <a:p>
            <a:pPr marL="742950" lvl="1" indent="-285750">
              <a:buFont typeface="+mj-lt"/>
              <a:buAutoNum type="arabicPeriod"/>
            </a:pPr>
            <a:r>
              <a:rPr lang="es-ES" dirty="0"/>
              <a:t>Ejemplo para ilustrar: si medimos productividad solo por velocidad, podríamos sacrificar calidad.</a:t>
            </a:r>
          </a:p>
          <a:p>
            <a:r>
              <a:rPr lang="es-ES" dirty="0"/>
              <a:t>🧠 </a:t>
            </a:r>
            <a:r>
              <a:rPr lang="es-ES" b="1" dirty="0"/>
              <a:t>Frase de cierre para reforzar:</a:t>
            </a:r>
            <a:endParaRPr lang="es-ES" dirty="0"/>
          </a:p>
          <a:p>
            <a:r>
              <a:rPr lang="es-ES" dirty="0"/>
              <a:t>“En resumen, un buen indicador ilumina el camino. Un mal indicador puede hacernos caminar en la dirección equivocada. La diferencia entre ambos está en el diseño, el contexto y el propósito con que se construyen.”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3064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Indicadores de Desempeño</a:t>
            </a:r>
            <a:endParaRPr lang="es-ES" b="1" dirty="0"/>
          </a:p>
          <a:p>
            <a:r>
              <a:rPr lang="es-ES" dirty="0"/>
              <a:t>🔍 </a:t>
            </a:r>
            <a:r>
              <a:rPr lang="es-ES" b="1" dirty="0"/>
              <a:t>Introducción general:</a:t>
            </a:r>
            <a:endParaRPr lang="es-ES" dirty="0"/>
          </a:p>
          <a:p>
            <a:r>
              <a:rPr lang="es-ES" dirty="0"/>
              <a:t>“Ahora pasamos a los </a:t>
            </a:r>
            <a:r>
              <a:rPr lang="es-ES" i="1" dirty="0"/>
              <a:t>indicadores de desempeño</a:t>
            </a:r>
            <a:r>
              <a:rPr lang="es-ES" dirty="0"/>
              <a:t>, que tienen un enfoque más estratégico que los indicadores de gestión. Estos nos permiten ver si realmente estamos logrando lo que nos proponemos como organización.”</a:t>
            </a:r>
          </a:p>
          <a:p>
            <a:r>
              <a:rPr lang="es-ES" dirty="0"/>
              <a:t>✅ </a:t>
            </a:r>
            <a:r>
              <a:rPr lang="es-ES" b="1" dirty="0"/>
              <a:t>Concepto clave:</a:t>
            </a:r>
            <a:endParaRPr lang="es-ES" dirty="0"/>
          </a:p>
          <a:p>
            <a:pPr>
              <a:buFont typeface="+mj-lt"/>
              <a:buAutoNum type="arabicPeriod"/>
            </a:pPr>
            <a:r>
              <a:rPr lang="es-ES" b="1" dirty="0"/>
              <a:t>¿Qué miden?</a:t>
            </a:r>
            <a:endParaRPr lang="es-ES" dirty="0"/>
          </a:p>
          <a:p>
            <a:pPr marL="742950" lvl="1" indent="-285750">
              <a:buFont typeface="+mj-lt"/>
              <a:buAutoNum type="arabicPeriod"/>
            </a:pPr>
            <a:r>
              <a:rPr lang="es-ES" dirty="0"/>
              <a:t>Se enfocan en los </a:t>
            </a:r>
            <a:r>
              <a:rPr lang="es-ES" b="1" dirty="0"/>
              <a:t>resultados finales</a:t>
            </a:r>
            <a:r>
              <a:rPr lang="es-ES" dirty="0"/>
              <a:t>.</a:t>
            </a:r>
          </a:p>
          <a:p>
            <a:pPr marL="742950" lvl="1" indent="-285750">
              <a:buFont typeface="+mj-lt"/>
              <a:buAutoNum type="arabicPeriod"/>
            </a:pPr>
            <a:r>
              <a:rPr lang="es-ES" dirty="0"/>
              <a:t>Nos muestran si se han cumplido los </a:t>
            </a:r>
            <a:r>
              <a:rPr lang="es-ES" b="1" dirty="0"/>
              <a:t>objetivos estratégicos</a:t>
            </a:r>
            <a:r>
              <a:rPr lang="es-ES" dirty="0"/>
              <a:t>.</a:t>
            </a:r>
          </a:p>
          <a:p>
            <a:pPr marL="742950" lvl="1" indent="-285750">
              <a:buFont typeface="+mj-lt"/>
              <a:buAutoNum type="arabicPeriod"/>
            </a:pPr>
            <a:r>
              <a:rPr lang="es-ES" dirty="0"/>
              <a:t>Evalúan la </a:t>
            </a:r>
            <a:r>
              <a:rPr lang="es-ES" b="1" dirty="0"/>
              <a:t>eficacia</a:t>
            </a:r>
            <a:r>
              <a:rPr lang="es-ES" dirty="0"/>
              <a:t>: si estamos haciendo lo correcto, más allá de si lo hacemos eficientemente.</a:t>
            </a:r>
          </a:p>
          <a:p>
            <a:pPr>
              <a:buFont typeface="+mj-lt"/>
              <a:buAutoNum type="arabicPeriod"/>
            </a:pPr>
            <a:r>
              <a:rPr lang="es-ES" b="1" dirty="0"/>
              <a:t>¿Qué valor aportan?</a:t>
            </a:r>
            <a:endParaRPr lang="es-ES" dirty="0"/>
          </a:p>
          <a:p>
            <a:pPr marL="742950" lvl="1" indent="-285750">
              <a:buFont typeface="+mj-lt"/>
              <a:buAutoNum type="arabicPeriod"/>
            </a:pPr>
            <a:r>
              <a:rPr lang="es-ES" dirty="0"/>
              <a:t>Estos indicadores nos permiten responder preguntas como:</a:t>
            </a:r>
          </a:p>
          <a:p>
            <a:pPr marL="1143000" lvl="2" indent="-228600">
              <a:buFont typeface="+mj-lt"/>
              <a:buAutoNum type="arabicPeriod"/>
            </a:pPr>
            <a:r>
              <a:rPr lang="es-ES" dirty="0"/>
              <a:t>¿Nuestros clientes están satisfechos?</a:t>
            </a:r>
          </a:p>
          <a:p>
            <a:pPr marL="1143000" lvl="2" indent="-228600">
              <a:buFont typeface="+mj-lt"/>
              <a:buAutoNum type="arabicPeriod"/>
            </a:pPr>
            <a:r>
              <a:rPr lang="es-ES" dirty="0"/>
              <a:t>¿Estamos generando rentabilidad?</a:t>
            </a:r>
          </a:p>
          <a:p>
            <a:pPr marL="1143000" lvl="2" indent="-228600">
              <a:buFont typeface="+mj-lt"/>
              <a:buAutoNum type="arabicPeriod"/>
            </a:pPr>
            <a:r>
              <a:rPr lang="es-ES" dirty="0"/>
              <a:t>¿Estamos siendo sostenibles a largo plazo?</a:t>
            </a:r>
          </a:p>
          <a:p>
            <a:r>
              <a:rPr lang="es-ES" dirty="0"/>
              <a:t>📊 </a:t>
            </a:r>
            <a:r>
              <a:rPr lang="es-ES" b="1" dirty="0"/>
              <a:t>Ejemplos prácticos:</a:t>
            </a:r>
            <a:endParaRPr lang="es-ES" dirty="0"/>
          </a:p>
          <a:p>
            <a:pPr>
              <a:buFont typeface="Arial" panose="020B0604020202020204" pitchFamily="34" charset="0"/>
              <a:buChar char="•"/>
            </a:pPr>
            <a:r>
              <a:rPr lang="es-ES" b="1" dirty="0"/>
              <a:t>“Índice de satisfacción del cliente”</a:t>
            </a:r>
            <a:r>
              <a:rPr lang="es-ES" dirty="0"/>
              <a:t>:</a:t>
            </a:r>
          </a:p>
          <a:p>
            <a:pPr marL="742950" lvl="1" indent="-285750">
              <a:buFont typeface="Arial" panose="020B0604020202020204" pitchFamily="34" charset="0"/>
              <a:buChar char="•"/>
            </a:pPr>
            <a:r>
              <a:rPr lang="es-ES" dirty="0"/>
              <a:t>Mide el resultado de muchas acciones operativas.</a:t>
            </a:r>
          </a:p>
          <a:p>
            <a:pPr marL="742950" lvl="1" indent="-285750">
              <a:buFont typeface="Arial" panose="020B0604020202020204" pitchFamily="34" charset="0"/>
              <a:buChar char="•"/>
            </a:pPr>
            <a:r>
              <a:rPr lang="es-ES" dirty="0"/>
              <a:t>Refleja la percepción externa del servicio o producto.</a:t>
            </a:r>
          </a:p>
          <a:p>
            <a:pPr>
              <a:buFont typeface="Arial" panose="020B0604020202020204" pitchFamily="34" charset="0"/>
              <a:buChar char="•"/>
            </a:pPr>
            <a:r>
              <a:rPr lang="es-ES" b="1" dirty="0"/>
              <a:t>“Rentabilidad del proyecto”</a:t>
            </a:r>
            <a:r>
              <a:rPr lang="es-ES" dirty="0"/>
              <a:t>:</a:t>
            </a:r>
          </a:p>
          <a:p>
            <a:pPr marL="742950" lvl="1" indent="-285750">
              <a:buFont typeface="Arial" panose="020B0604020202020204" pitchFamily="34" charset="0"/>
              <a:buChar char="•"/>
            </a:pPr>
            <a:r>
              <a:rPr lang="es-ES" dirty="0"/>
              <a:t>Va más allá del simple cumplimiento del presupuesto.</a:t>
            </a:r>
          </a:p>
          <a:p>
            <a:pPr marL="742950" lvl="1" indent="-285750">
              <a:buFont typeface="Arial" panose="020B0604020202020204" pitchFamily="34" charset="0"/>
              <a:buChar char="•"/>
            </a:pPr>
            <a:r>
              <a:rPr lang="es-ES" dirty="0"/>
              <a:t>Evalúa si el proyecto ha generado valor económico.</a:t>
            </a:r>
          </a:p>
          <a:p>
            <a:r>
              <a:rPr lang="es-ES" dirty="0"/>
              <a:t>🎯 </a:t>
            </a:r>
            <a:r>
              <a:rPr lang="es-ES" b="1" dirty="0"/>
              <a:t>Diferenciación con indicadores de gestión:</a:t>
            </a:r>
            <a:endParaRPr lang="es-ES" dirty="0"/>
          </a:p>
          <a:p>
            <a:r>
              <a:rPr lang="es-ES" dirty="0"/>
              <a:t>“Mientras el indicador de gestión se pregunta ‘¿lo estamos haciendo bien?’, el indicador de desempeño se pregunta ‘¿lo que estamos haciendo nos está acercando a nuestras metas organizacionales?’.”</a:t>
            </a:r>
          </a:p>
          <a:p>
            <a:r>
              <a:rPr lang="es-ES" dirty="0"/>
              <a:t>🧠 </a:t>
            </a:r>
            <a:r>
              <a:rPr lang="es-ES" b="1" dirty="0"/>
              <a:t>Frase de cierre:</a:t>
            </a:r>
            <a:endParaRPr lang="es-ES" dirty="0"/>
          </a:p>
          <a:p>
            <a:r>
              <a:rPr lang="es-ES" dirty="0"/>
              <a:t>“Los indicadores de desempeño son esenciales para evaluar el impacto real de nuestras acciones. Son el puente entre los procesos internos y los grandes objetivos que definen el rumbo de la organización.”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97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002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"Diferencias clave entre Indicadores de Gestión y de Desempeño"</a:t>
            </a:r>
            <a:r>
              <a:rPr lang="es-ES" dirty="0"/>
              <a:t>:</a:t>
            </a:r>
          </a:p>
          <a:p>
            <a:r>
              <a:rPr lang="es-ES" b="1" dirty="0"/>
              <a:t>🎤 Notas del presentador – </a:t>
            </a:r>
            <a:r>
              <a:rPr lang="es-ES" b="1" i="1" dirty="0"/>
              <a:t>Diferencias clave</a:t>
            </a:r>
            <a:endParaRPr lang="es-ES" b="1" dirty="0"/>
          </a:p>
          <a:p>
            <a:r>
              <a:rPr lang="es-ES" dirty="0"/>
              <a:t>🔍 </a:t>
            </a:r>
            <a:r>
              <a:rPr lang="es-ES" b="1" dirty="0"/>
              <a:t>Introducción:</a:t>
            </a:r>
            <a:endParaRPr lang="es-ES" dirty="0"/>
          </a:p>
          <a:p>
            <a:r>
              <a:rPr lang="es-ES" dirty="0"/>
              <a:t>“Para utilizar indicadores de forma efectiva, es fundamental distinguir entre los dos grandes tipos: los indicadores de gestión y los indicadores de desempeño. Ambos son necesarios, pero cumplen funciones distintas dentro de la organización.”</a:t>
            </a:r>
          </a:p>
          <a:p>
            <a:r>
              <a:rPr lang="es-ES" dirty="0"/>
              <a:t>📌 </a:t>
            </a:r>
            <a:r>
              <a:rPr lang="es-ES" b="1" dirty="0"/>
              <a:t>Indicadores de Gestión:</a:t>
            </a:r>
            <a:endParaRPr lang="es-ES" dirty="0"/>
          </a:p>
          <a:p>
            <a:pPr>
              <a:buFont typeface="Arial" panose="020B0604020202020204" pitchFamily="34" charset="0"/>
              <a:buChar char="•"/>
            </a:pPr>
            <a:r>
              <a:rPr lang="es-ES" b="1" dirty="0"/>
              <a:t>Enfocados en:</a:t>
            </a:r>
            <a:r>
              <a:rPr lang="es-ES" dirty="0"/>
              <a:t> </a:t>
            </a:r>
            <a:r>
              <a:rPr lang="es-ES" i="1" dirty="0"/>
              <a:t>Procesos internos.</a:t>
            </a:r>
            <a:endParaRPr lang="es-ES" dirty="0"/>
          </a:p>
          <a:p>
            <a:pPr marL="742950" lvl="1" indent="-285750">
              <a:buFont typeface="Arial" panose="020B0604020202020204" pitchFamily="34" charset="0"/>
              <a:buChar char="•"/>
            </a:pPr>
            <a:r>
              <a:rPr lang="es-ES" dirty="0"/>
              <a:t>Se centran en cómo se están ejecutando las actividades diarias dentro de la organización.</a:t>
            </a:r>
          </a:p>
          <a:p>
            <a:pPr>
              <a:buFont typeface="Arial" panose="020B0604020202020204" pitchFamily="34" charset="0"/>
              <a:buChar char="•"/>
            </a:pPr>
            <a:r>
              <a:rPr lang="es-ES" b="1" dirty="0"/>
              <a:t>Tipo de medición:</a:t>
            </a:r>
            <a:r>
              <a:rPr lang="es-ES" dirty="0"/>
              <a:t> </a:t>
            </a:r>
            <a:r>
              <a:rPr lang="es-ES" i="1" dirty="0"/>
              <a:t>Eficiencia y calidad.</a:t>
            </a:r>
            <a:endParaRPr lang="es-ES" dirty="0"/>
          </a:p>
          <a:p>
            <a:pPr marL="742950" lvl="1" indent="-285750">
              <a:buFont typeface="Arial" panose="020B0604020202020204" pitchFamily="34" charset="0"/>
              <a:buChar char="•"/>
            </a:pPr>
            <a:r>
              <a:rPr lang="es-ES" dirty="0"/>
              <a:t>Evalúan si los procesos están siendo bien ejecutados, con los recursos adecuados, en el tiempo y calidad esperados.</a:t>
            </a:r>
          </a:p>
          <a:p>
            <a:pPr>
              <a:buFont typeface="Arial" panose="020B0604020202020204" pitchFamily="34" charset="0"/>
              <a:buChar char="•"/>
            </a:pPr>
            <a:r>
              <a:rPr lang="es-ES" b="1" dirty="0"/>
              <a:t>Tiempo de medición:</a:t>
            </a:r>
            <a:r>
              <a:rPr lang="es-ES" dirty="0"/>
              <a:t> </a:t>
            </a:r>
            <a:r>
              <a:rPr lang="es-ES" i="1" dirty="0"/>
              <a:t>Corto plazo.</a:t>
            </a:r>
            <a:endParaRPr lang="es-ES" dirty="0"/>
          </a:p>
          <a:p>
            <a:pPr marL="742950" lvl="1" indent="-285750">
              <a:buFont typeface="Arial" panose="020B0604020202020204" pitchFamily="34" charset="0"/>
              <a:buChar char="•"/>
            </a:pPr>
            <a:r>
              <a:rPr lang="es-ES" dirty="0"/>
              <a:t>Son útiles para monitoreo constante y ajustes inmediatos.</a:t>
            </a:r>
          </a:p>
          <a:p>
            <a:pPr>
              <a:buFont typeface="Arial" panose="020B0604020202020204" pitchFamily="34" charset="0"/>
              <a:buChar char="•"/>
            </a:pPr>
            <a:r>
              <a:rPr lang="es-ES" b="1" dirty="0"/>
              <a:t>Uso principal:</a:t>
            </a:r>
            <a:r>
              <a:rPr lang="es-ES" dirty="0"/>
              <a:t> </a:t>
            </a:r>
            <a:r>
              <a:rPr lang="es-ES" i="1" dirty="0"/>
              <a:t>Mejora operativa.</a:t>
            </a:r>
            <a:endParaRPr lang="es-ES" dirty="0"/>
          </a:p>
          <a:p>
            <a:pPr marL="742950" lvl="1" indent="-285750">
              <a:buFont typeface="Arial" panose="020B0604020202020204" pitchFamily="34" charset="0"/>
              <a:buChar char="•"/>
            </a:pPr>
            <a:r>
              <a:rPr lang="es-ES" dirty="0"/>
              <a:t>Ayudan a identificar cuellos de botella, retrasos, errores en procedimientos, etc.</a:t>
            </a:r>
          </a:p>
          <a:p>
            <a:pPr>
              <a:buFont typeface="Arial" panose="020B0604020202020204" pitchFamily="34" charset="0"/>
              <a:buChar char="•"/>
            </a:pPr>
            <a:r>
              <a:rPr lang="es-ES" b="1" dirty="0"/>
              <a:t>Ejemplo:</a:t>
            </a:r>
            <a:r>
              <a:rPr lang="es-ES" dirty="0"/>
              <a:t> </a:t>
            </a:r>
            <a:r>
              <a:rPr lang="es-ES" i="1" dirty="0"/>
              <a:t>% de cumplimiento de entregas.</a:t>
            </a:r>
            <a:endParaRPr lang="es-ES" dirty="0"/>
          </a:p>
          <a:p>
            <a:pPr marL="742950" lvl="1" indent="-285750">
              <a:buFont typeface="Arial" panose="020B0604020202020204" pitchFamily="34" charset="0"/>
              <a:buChar char="•"/>
            </a:pPr>
            <a:r>
              <a:rPr lang="es-ES" dirty="0"/>
              <a:t>Este indicador mide qué tanto se cumple con los cronogramas, que es fundamental para mantener la productividad.</a:t>
            </a:r>
          </a:p>
          <a:p>
            <a:r>
              <a:rPr lang="es-ES" dirty="0"/>
              <a:t>🧠 </a:t>
            </a:r>
            <a:r>
              <a:rPr lang="es-ES" b="1" dirty="0"/>
              <a:t>Reflexión clave:</a:t>
            </a:r>
            <a:endParaRPr lang="es-ES" dirty="0"/>
          </a:p>
          <a:p>
            <a:r>
              <a:rPr lang="es-ES" dirty="0"/>
              <a:t>“Los indicadores de gestión nos muestran si estamos operando correctamente. Son como el tablero del automóvil que te indica si todo va bien con el motor y el combustible: no te dicen si vas en la dirección correcta, pero sí si estás en condiciones para llegar.”</a:t>
            </a:r>
          </a:p>
          <a:p>
            <a:r>
              <a:rPr lang="es-ES" dirty="0"/>
              <a:t>✅ </a:t>
            </a:r>
            <a:r>
              <a:rPr lang="es-ES" b="1" dirty="0"/>
              <a:t>Próximo paso:</a:t>
            </a:r>
            <a:endParaRPr lang="es-ES" dirty="0"/>
          </a:p>
          <a:p>
            <a:r>
              <a:rPr lang="es-ES" dirty="0"/>
              <a:t>“En la siguiente diapositiva veremos cómo se comparan estos con los indicadores de desempeño, que tienen un enfoque más estratégico.”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160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¿Para qué sirve un indicador?</a:t>
            </a:r>
          </a:p>
          <a:p>
            <a:r>
              <a:rPr lang="es-ES" b="1" dirty="0"/>
              <a:t>Un indicador no es solo un número o un gráfico. Es una herramienta viva que permite tomar decisiones fundamentadas.</a:t>
            </a:r>
            <a:r>
              <a:rPr lang="es-ES" dirty="0"/>
              <a:t> Veamos sus principales funciones:</a:t>
            </a:r>
          </a:p>
          <a:p>
            <a:r>
              <a:rPr lang="es-ES" b="1" dirty="0"/>
              <a:t>1. Seguimiento</a:t>
            </a:r>
          </a:p>
          <a:p>
            <a:r>
              <a:rPr lang="es-ES" dirty="0"/>
              <a:t>Un indicador permite observar la evolución de una actividad en el tiempo.</a:t>
            </a:r>
            <a:br>
              <a:rPr lang="es-ES" dirty="0"/>
            </a:br>
            <a:r>
              <a:rPr lang="es-ES" dirty="0"/>
              <a:t>👉 </a:t>
            </a:r>
            <a:r>
              <a:rPr lang="es-ES" b="1" dirty="0"/>
              <a:t>¿Por qué es importante?</a:t>
            </a:r>
            <a:r>
              <a:rPr lang="es-ES" dirty="0"/>
              <a:t> Porque da visibilidad: sabemos si vamos avanzando, estancándonos o retrocediendo.</a:t>
            </a:r>
          </a:p>
          <a:p>
            <a:r>
              <a:rPr lang="es-ES" dirty="0"/>
              <a:t>📌 </a:t>
            </a:r>
            <a:r>
              <a:rPr lang="es-ES" i="1" dirty="0"/>
              <a:t>Ejemplo:</a:t>
            </a:r>
            <a:r>
              <a:rPr lang="es-ES" dirty="0"/>
              <a:t> En INACAR, podemos hacer seguimiento al avance semanal de una obra frente al cronograma previsto. Si un proyecto debía estar al 50% y va en 35%, eso se detecta con un indicador de avance físico.</a:t>
            </a:r>
          </a:p>
          <a:p>
            <a:r>
              <a:rPr lang="es-ES" b="1" dirty="0"/>
              <a:t>2. Control</a:t>
            </a:r>
          </a:p>
          <a:p>
            <a:r>
              <a:rPr lang="es-ES" dirty="0"/>
              <a:t>Los indicadores permiten detectar desviaciones entre lo planeado y lo ejecutado.</a:t>
            </a:r>
            <a:br>
              <a:rPr lang="es-ES" dirty="0"/>
            </a:br>
            <a:r>
              <a:rPr lang="es-ES" dirty="0"/>
              <a:t>👉 </a:t>
            </a:r>
            <a:r>
              <a:rPr lang="es-ES" b="1" dirty="0"/>
              <a:t>¿Qué nos da esto?</a:t>
            </a:r>
            <a:r>
              <a:rPr lang="es-ES" dirty="0"/>
              <a:t> Capacidad de reacción oportuna. Nos avisan si algo se sale de lo esperado.</a:t>
            </a:r>
          </a:p>
          <a:p>
            <a:r>
              <a:rPr lang="es-ES" dirty="0"/>
              <a:t>📌 </a:t>
            </a:r>
            <a:r>
              <a:rPr lang="es-ES" i="1" dirty="0"/>
              <a:t>Ejemplo:</a:t>
            </a:r>
            <a:r>
              <a:rPr lang="es-ES" dirty="0"/>
              <a:t> Si el costo por metro cuadrado comienza a superar lo presupuestado, el indicador lo mostrará rápidamente y se puede investigar si hay problemas en compras, diseño o ejecución.</a:t>
            </a:r>
          </a:p>
          <a:p>
            <a:r>
              <a:rPr lang="es-ES" b="1" dirty="0"/>
              <a:t>3. Mejora continua</a:t>
            </a:r>
          </a:p>
          <a:p>
            <a:r>
              <a:rPr lang="es-ES" dirty="0"/>
              <a:t>Nos ayudan a identificar puntos débiles o ineficiencias.</a:t>
            </a:r>
            <a:br>
              <a:rPr lang="es-ES" dirty="0"/>
            </a:br>
            <a:r>
              <a:rPr lang="es-ES" dirty="0"/>
              <a:t>👉 </a:t>
            </a:r>
            <a:r>
              <a:rPr lang="es-ES" b="1" dirty="0"/>
              <a:t>Valor agregado:</a:t>
            </a:r>
            <a:r>
              <a:rPr lang="es-ES" dirty="0"/>
              <a:t> Los indicadores no solo alertan, también orientan acciones de mejora.</a:t>
            </a:r>
          </a:p>
          <a:p>
            <a:r>
              <a:rPr lang="es-ES" dirty="0"/>
              <a:t>📌 </a:t>
            </a:r>
            <a:r>
              <a:rPr lang="es-ES" i="1" dirty="0"/>
              <a:t>Ejemplo:</a:t>
            </a:r>
            <a:r>
              <a:rPr lang="es-ES" dirty="0"/>
              <a:t> Si un indicador de posventa muestra que los tiempos de respuesta son largos, se puede rediseñar el proceso, asignar más recursos o capacitar al personal para mejorar la atención.</a:t>
            </a:r>
          </a:p>
          <a:p>
            <a:r>
              <a:rPr lang="es-ES" b="1" dirty="0"/>
              <a:t>4. Aprendizaje</a:t>
            </a:r>
          </a:p>
          <a:p>
            <a:r>
              <a:rPr lang="es-ES" dirty="0"/>
              <a:t>Los indicadores permiten extraer lecciones de experiencias anteriores.</a:t>
            </a:r>
            <a:br>
              <a:rPr lang="es-ES" dirty="0"/>
            </a:br>
            <a:r>
              <a:rPr lang="es-ES" dirty="0"/>
              <a:t>👉 </a:t>
            </a:r>
            <a:r>
              <a:rPr lang="es-ES" b="1" dirty="0"/>
              <a:t>¿Cuál es el beneficio?</a:t>
            </a:r>
            <a:r>
              <a:rPr lang="es-ES" dirty="0"/>
              <a:t> Repetir lo que funciona y corregir lo que no.</a:t>
            </a:r>
          </a:p>
          <a:p>
            <a:r>
              <a:rPr lang="es-ES" dirty="0"/>
              <a:t>📌 </a:t>
            </a:r>
            <a:r>
              <a:rPr lang="es-ES" i="1" dirty="0"/>
              <a:t>Ejemplo:</a:t>
            </a:r>
            <a:r>
              <a:rPr lang="es-ES" dirty="0"/>
              <a:t> Comparando los indicadores de calidad entre proyectos entregados, se puede identificar qué procesos, equipos o proveedores dieron mejores resultados y replicarlos en futuros desarrollos.</a:t>
            </a:r>
          </a:p>
          <a:p>
            <a:r>
              <a:rPr lang="es-ES" b="1" dirty="0"/>
              <a:t>✅ En resumen:</a:t>
            </a:r>
          </a:p>
          <a:p>
            <a:r>
              <a:rPr lang="es-ES" b="1" dirty="0"/>
              <a:t>"Un buen indicador no solo mide, también guía, alerta, enseña y mejora."</a:t>
            </a:r>
            <a:endParaRPr lang="es-ES" dirty="0"/>
          </a:p>
          <a:p>
            <a:r>
              <a:rPr lang="es-ES" dirty="0"/>
              <a:t>Esta es la razón por la que una organización moderna, como INACAR, debe construir un sistema robusto de indicadores: para gestionar con evidencia, no con intuición.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6741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7812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165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Para qué sirve un indicador?</a:t>
            </a:r>
          </a:p>
          <a:p>
            <a:r>
              <a:rPr lang="es-ES" b="1" dirty="0"/>
              <a:t>Un indicador no es solo un número o un gráfico. Es una herramienta viva que permite tomar decisiones fundamentadas.</a:t>
            </a:r>
            <a:r>
              <a:rPr lang="es-ES" dirty="0"/>
              <a:t> Veamos sus principales funciones:</a:t>
            </a:r>
          </a:p>
          <a:p>
            <a:r>
              <a:rPr lang="es-ES" b="1" dirty="0"/>
              <a:t>1. Seguimiento</a:t>
            </a:r>
          </a:p>
          <a:p>
            <a:r>
              <a:rPr lang="es-ES" dirty="0"/>
              <a:t>Un indicador permite observar la evolución de una actividad en el tiempo.</a:t>
            </a:r>
            <a:br>
              <a:rPr lang="es-ES" dirty="0"/>
            </a:br>
            <a:r>
              <a:rPr lang="es-ES" dirty="0"/>
              <a:t>👉 </a:t>
            </a:r>
            <a:r>
              <a:rPr lang="es-ES" b="1" dirty="0"/>
              <a:t>¿Por qué es importante?</a:t>
            </a:r>
            <a:r>
              <a:rPr lang="es-ES" dirty="0"/>
              <a:t> Porque da visibilidad: sabemos si vamos avanzando, estancándonos o retrocediendo.</a:t>
            </a:r>
          </a:p>
          <a:p>
            <a:r>
              <a:rPr lang="es-ES" dirty="0"/>
              <a:t>📌 </a:t>
            </a:r>
            <a:r>
              <a:rPr lang="es-ES" i="1" dirty="0"/>
              <a:t>Ejemplo:</a:t>
            </a:r>
            <a:r>
              <a:rPr lang="es-ES" dirty="0"/>
              <a:t> En INACAR, podemos hacer seguimiento al avance semanal de una obra frente al cronograma previsto. Si un proyecto debía estar al 50% y va en 35%, eso se detecta con un indicador de avance físico.</a:t>
            </a:r>
          </a:p>
          <a:p>
            <a:r>
              <a:rPr lang="es-ES" b="1" dirty="0"/>
              <a:t>2. Control</a:t>
            </a:r>
          </a:p>
          <a:p>
            <a:r>
              <a:rPr lang="es-ES" dirty="0"/>
              <a:t>Los indicadores permiten detectar desviaciones entre lo planeado y lo ejecutado.</a:t>
            </a:r>
            <a:br>
              <a:rPr lang="es-ES" dirty="0"/>
            </a:br>
            <a:r>
              <a:rPr lang="es-ES" dirty="0"/>
              <a:t>👉 </a:t>
            </a:r>
            <a:r>
              <a:rPr lang="es-ES" b="1" dirty="0"/>
              <a:t>¿Qué nos da esto?</a:t>
            </a:r>
            <a:r>
              <a:rPr lang="es-ES" dirty="0"/>
              <a:t> Capacidad de reacción oportuna. Nos avisan si algo se sale de lo esperado.</a:t>
            </a:r>
          </a:p>
          <a:p>
            <a:r>
              <a:rPr lang="es-ES" dirty="0"/>
              <a:t>📌 </a:t>
            </a:r>
            <a:r>
              <a:rPr lang="es-ES" i="1" dirty="0"/>
              <a:t>Ejemplo:</a:t>
            </a:r>
            <a:r>
              <a:rPr lang="es-ES" dirty="0"/>
              <a:t> Si el costo por metro cuadrado comienza a superar lo presupuestado, el indicador lo mostrará rápidamente y se puede investigar si hay problemas en compras, diseño o ejecución.</a:t>
            </a:r>
          </a:p>
          <a:p>
            <a:r>
              <a:rPr lang="es-ES" b="1" dirty="0"/>
              <a:t>3. Mejora continua</a:t>
            </a:r>
          </a:p>
          <a:p>
            <a:r>
              <a:rPr lang="es-ES" dirty="0"/>
              <a:t>Nos ayudan a identificar puntos débiles o ineficiencias.</a:t>
            </a:r>
            <a:br>
              <a:rPr lang="es-ES" dirty="0"/>
            </a:br>
            <a:r>
              <a:rPr lang="es-ES" dirty="0"/>
              <a:t>👉 </a:t>
            </a:r>
            <a:r>
              <a:rPr lang="es-ES" b="1" dirty="0"/>
              <a:t>Valor agregado:</a:t>
            </a:r>
            <a:r>
              <a:rPr lang="es-ES" dirty="0"/>
              <a:t> Los indicadores no solo alertan, también orientan acciones de mejora.</a:t>
            </a:r>
          </a:p>
          <a:p>
            <a:r>
              <a:rPr lang="es-ES" dirty="0"/>
              <a:t>📌 </a:t>
            </a:r>
            <a:r>
              <a:rPr lang="es-ES" i="1" dirty="0"/>
              <a:t>Ejemplo:</a:t>
            </a:r>
            <a:r>
              <a:rPr lang="es-ES" dirty="0"/>
              <a:t> Si un indicador de posventa muestra que los tiempos de respuesta son largos, se puede rediseñar el proceso, asignar más recursos o capacitar al personal para mejorar la atención.</a:t>
            </a:r>
          </a:p>
          <a:p>
            <a:r>
              <a:rPr lang="es-ES" b="1" dirty="0"/>
              <a:t>4. Aprendizaje</a:t>
            </a:r>
          </a:p>
          <a:p>
            <a:r>
              <a:rPr lang="es-ES" dirty="0"/>
              <a:t>Los indicadores permiten extraer lecciones de experiencias anteriores.</a:t>
            </a:r>
            <a:br>
              <a:rPr lang="es-ES" dirty="0"/>
            </a:br>
            <a:r>
              <a:rPr lang="es-ES" dirty="0"/>
              <a:t>👉 </a:t>
            </a:r>
            <a:r>
              <a:rPr lang="es-ES" b="1" dirty="0"/>
              <a:t>¿Cuál es el beneficio?</a:t>
            </a:r>
            <a:r>
              <a:rPr lang="es-ES" dirty="0"/>
              <a:t> Repetir lo que funciona y corregir lo que no.</a:t>
            </a:r>
          </a:p>
          <a:p>
            <a:r>
              <a:rPr lang="es-ES" dirty="0"/>
              <a:t>📌 </a:t>
            </a:r>
            <a:r>
              <a:rPr lang="es-ES" i="1" dirty="0"/>
              <a:t>Ejemplo:</a:t>
            </a:r>
            <a:r>
              <a:rPr lang="es-ES" dirty="0"/>
              <a:t> Comparando los indicadores de calidad entre proyectos entregados, se puede identificar qué procesos, equipos o proveedores dieron mejores resultados y replicarlos en futuros desarrollos.</a:t>
            </a:r>
          </a:p>
          <a:p>
            <a:r>
              <a:rPr lang="es-ES" b="1" dirty="0"/>
              <a:t>✅ En resumen:</a:t>
            </a:r>
          </a:p>
          <a:p>
            <a:r>
              <a:rPr lang="es-ES" b="1" dirty="0"/>
              <a:t>"Un buen indicador no solo mide, también guía, alerta, enseña y mejora."</a:t>
            </a:r>
            <a:endParaRPr lang="es-ES" dirty="0"/>
          </a:p>
          <a:p>
            <a:r>
              <a:rPr lang="es-ES" dirty="0"/>
              <a:t>Esta es la razón por la que una organización moderna, como INACAR, debe construir un sistema robusto de indicadores: para gestionar con evidencia, no con intuición.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9667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6491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Indicadores KPI y KRI</a:t>
            </a:r>
          </a:p>
          <a:p>
            <a:r>
              <a:rPr lang="es-ES" b="1" dirty="0"/>
              <a:t>Indicador</a:t>
            </a:r>
          </a:p>
          <a:p>
            <a:r>
              <a:rPr lang="es-ES" b="1" dirty="0" err="1"/>
              <a:t>DefiniciónKPI</a:t>
            </a:r>
            <a:r>
              <a:rPr lang="es-ES" b="1" dirty="0"/>
              <a:t> (Key Performance </a:t>
            </a:r>
            <a:r>
              <a:rPr lang="es-ES" b="1" dirty="0" err="1"/>
              <a:t>Indicator</a:t>
            </a:r>
            <a:r>
              <a:rPr lang="es-ES" b="1" dirty="0"/>
              <a:t>)</a:t>
            </a:r>
            <a:r>
              <a:rPr lang="es-ES" dirty="0"/>
              <a:t>Indicador clave de desempeño. Mide el nivel de cumplimiento de los </a:t>
            </a:r>
            <a:r>
              <a:rPr lang="es-ES" b="1" dirty="0"/>
              <a:t>objetivos estratégicos u operativos más críticos</a:t>
            </a:r>
            <a:r>
              <a:rPr lang="es-ES" dirty="0"/>
              <a:t>. Permite evaluar el progreso hacia metas concretas.</a:t>
            </a:r>
          </a:p>
          <a:p>
            <a:r>
              <a:rPr lang="es-ES" b="1" dirty="0"/>
              <a:t>KRI (Key </a:t>
            </a:r>
            <a:r>
              <a:rPr lang="es-ES" b="1" dirty="0" err="1"/>
              <a:t>Risk</a:t>
            </a:r>
            <a:r>
              <a:rPr lang="es-ES" b="1" dirty="0"/>
              <a:t> </a:t>
            </a:r>
            <a:r>
              <a:rPr lang="es-ES" b="1" dirty="0" err="1"/>
              <a:t>Indicator</a:t>
            </a:r>
            <a:r>
              <a:rPr lang="es-ES" b="1" dirty="0"/>
              <a:t>)</a:t>
            </a:r>
            <a:r>
              <a:rPr lang="es-ES" dirty="0"/>
              <a:t>Indicador clave de riesgo. Mide la </a:t>
            </a:r>
            <a:r>
              <a:rPr lang="es-ES" b="1" dirty="0"/>
              <a:t>exposición a riesgos</a:t>
            </a:r>
            <a:r>
              <a:rPr lang="es-ES" dirty="0"/>
              <a:t> que pueden obstaculizar el logro de objetivos. Permite anticipar amenazas y activar medidas preventivas.</a:t>
            </a:r>
          </a:p>
          <a:p>
            <a:r>
              <a:rPr lang="es-ES" b="1" dirty="0"/>
              <a:t>🧭 Diferencia clave:</a:t>
            </a:r>
          </a:p>
          <a:p>
            <a:pPr>
              <a:buFont typeface="Arial" panose="020B0604020202020204" pitchFamily="34" charset="0"/>
              <a:buChar char="•"/>
            </a:pPr>
            <a:r>
              <a:rPr lang="es-ES" b="1" dirty="0"/>
              <a:t>KPI</a:t>
            </a:r>
            <a:r>
              <a:rPr lang="es-ES" dirty="0"/>
              <a:t> → Se enfoca en lo que queremos </a:t>
            </a:r>
            <a:r>
              <a:rPr lang="es-ES" b="1" dirty="0"/>
              <a:t>lograr</a:t>
            </a:r>
            <a:r>
              <a:rPr lang="es-ES" dirty="0"/>
              <a:t>.</a:t>
            </a:r>
          </a:p>
          <a:p>
            <a:pPr>
              <a:buFont typeface="Arial" panose="020B0604020202020204" pitchFamily="34" charset="0"/>
              <a:buChar char="•"/>
            </a:pPr>
            <a:r>
              <a:rPr lang="es-ES" b="1" dirty="0"/>
              <a:t>KRI</a:t>
            </a:r>
            <a:r>
              <a:rPr lang="es-ES" dirty="0"/>
              <a:t> → Se enfoca en lo que debemos </a:t>
            </a:r>
            <a:r>
              <a:rPr lang="es-ES" b="1" dirty="0"/>
              <a:t>prevenir o vigilar</a:t>
            </a:r>
            <a:r>
              <a:rPr lang="es-ES" dirty="0"/>
              <a:t>.</a:t>
            </a:r>
          </a:p>
          <a:p>
            <a:r>
              <a:rPr lang="es-ES" b="1" dirty="0"/>
              <a:t>🏗️ Ejemplos en una empresa como INACAR:</a:t>
            </a:r>
          </a:p>
          <a:p>
            <a:pPr>
              <a:buFont typeface="Arial" panose="020B0604020202020204" pitchFamily="34" charset="0"/>
              <a:buChar char="•"/>
            </a:pPr>
            <a:r>
              <a:rPr lang="es-ES" b="1" dirty="0"/>
              <a:t>KPI:</a:t>
            </a:r>
            <a:br>
              <a:rPr lang="es-ES" dirty="0"/>
            </a:br>
            <a:r>
              <a:rPr lang="es-ES" dirty="0"/>
              <a:t>% de cumplimiento del cronograma de obra</a:t>
            </a:r>
            <a:br>
              <a:rPr lang="es-ES" dirty="0"/>
            </a:br>
            <a:r>
              <a:rPr lang="es-ES" dirty="0"/>
              <a:t>(Mide si se avanza según lo planeado)</a:t>
            </a:r>
          </a:p>
          <a:p>
            <a:pPr>
              <a:buFont typeface="Arial" panose="020B0604020202020204" pitchFamily="34" charset="0"/>
              <a:buChar char="•"/>
            </a:pPr>
            <a:r>
              <a:rPr lang="es-ES" b="1" dirty="0"/>
              <a:t>KRI:</a:t>
            </a:r>
            <a:br>
              <a:rPr lang="es-ES" dirty="0"/>
            </a:br>
            <a:r>
              <a:rPr lang="es-ES" dirty="0"/>
              <a:t>Número de incidentes críticos de seguridad en obra por mes</a:t>
            </a:r>
            <a:br>
              <a:rPr lang="es-ES" dirty="0"/>
            </a:br>
            <a:r>
              <a:rPr lang="es-ES" dirty="0"/>
              <a:t>(Advierte riesgos que pueden retrasar o afectar la operación)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8721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932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Cuándo usar KPI y cuándo usar OKR?</a:t>
            </a:r>
          </a:p>
          <a:p>
            <a:r>
              <a:rPr lang="es-ES" b="1" dirty="0" err="1"/>
              <a:t>AspectoKPI</a:t>
            </a:r>
            <a:r>
              <a:rPr lang="es-ES" b="1" dirty="0"/>
              <a:t> (Key Performance </a:t>
            </a:r>
            <a:r>
              <a:rPr lang="es-ES" b="1" dirty="0" err="1"/>
              <a:t>Indicator</a:t>
            </a:r>
            <a:r>
              <a:rPr lang="es-ES" b="1" dirty="0"/>
              <a:t>)OKR (</a:t>
            </a:r>
            <a:r>
              <a:rPr lang="es-ES" b="1" dirty="0" err="1"/>
              <a:t>Objectives</a:t>
            </a:r>
            <a:r>
              <a:rPr lang="es-ES" b="1" dirty="0"/>
              <a:t> and Key </a:t>
            </a:r>
            <a:r>
              <a:rPr lang="es-ES" b="1" dirty="0" err="1"/>
              <a:t>Results</a:t>
            </a:r>
            <a:r>
              <a:rPr lang="es-ES" b="1" dirty="0"/>
              <a:t>)</a:t>
            </a:r>
          </a:p>
          <a:p>
            <a:r>
              <a:rPr lang="es-ES" b="1" dirty="0" err="1"/>
              <a:t>Propósito</a:t>
            </a:r>
            <a:r>
              <a:rPr lang="es-ES" dirty="0" err="1"/>
              <a:t>Controlar</a:t>
            </a:r>
            <a:r>
              <a:rPr lang="es-ES" dirty="0"/>
              <a:t> y mejorar el rendimiento de procesos </a:t>
            </a:r>
            <a:r>
              <a:rPr lang="es-ES" dirty="0" err="1"/>
              <a:t>claveImpulsar</a:t>
            </a:r>
            <a:r>
              <a:rPr lang="es-ES" dirty="0"/>
              <a:t> el cambio, la innovación o la transformación</a:t>
            </a:r>
          </a:p>
          <a:p>
            <a:r>
              <a:rPr lang="es-ES" b="1" dirty="0" err="1"/>
              <a:t>Enfoque</a:t>
            </a:r>
            <a:r>
              <a:rPr lang="es-ES" dirty="0" err="1"/>
              <a:t>Medición</a:t>
            </a:r>
            <a:r>
              <a:rPr lang="es-ES" dirty="0"/>
              <a:t> continua y </a:t>
            </a:r>
            <a:r>
              <a:rPr lang="es-ES" dirty="0" err="1"/>
              <a:t>estableMetas</a:t>
            </a:r>
            <a:r>
              <a:rPr lang="es-ES" dirty="0"/>
              <a:t> ambiciosas de corto/mediano plazo</a:t>
            </a:r>
          </a:p>
          <a:p>
            <a:r>
              <a:rPr lang="es-ES" b="1" dirty="0"/>
              <a:t>Uso </a:t>
            </a:r>
            <a:r>
              <a:rPr lang="es-ES" b="1" dirty="0" err="1"/>
              <a:t>principal</a:t>
            </a:r>
            <a:r>
              <a:rPr lang="es-ES" dirty="0" err="1"/>
              <a:t>Seguimiento</a:t>
            </a:r>
            <a:r>
              <a:rPr lang="es-ES" dirty="0"/>
              <a:t> operativo y </a:t>
            </a:r>
            <a:r>
              <a:rPr lang="es-ES" dirty="0" err="1"/>
              <a:t>eficienciaAlineación</a:t>
            </a:r>
            <a:r>
              <a:rPr lang="es-ES" dirty="0"/>
              <a:t> estratégica y foco en resultados aspiracionales</a:t>
            </a:r>
          </a:p>
          <a:p>
            <a:r>
              <a:rPr lang="es-ES" b="1" dirty="0" err="1"/>
              <a:t>Periodicidad</a:t>
            </a:r>
            <a:r>
              <a:rPr lang="es-ES" dirty="0" err="1"/>
              <a:t>Revisión</a:t>
            </a:r>
            <a:r>
              <a:rPr lang="es-ES" dirty="0"/>
              <a:t> constante (mensual, trimestral)Ciclos definidos (trimestral, semestral)</a:t>
            </a:r>
          </a:p>
          <a:p>
            <a:r>
              <a:rPr lang="es-ES" b="1" dirty="0"/>
              <a:t>Ejemplo</a:t>
            </a:r>
            <a:r>
              <a:rPr lang="es-ES" dirty="0"/>
              <a:t>% de cumplimiento del </a:t>
            </a:r>
            <a:r>
              <a:rPr lang="es-ES" dirty="0" err="1"/>
              <a:t>presupuestoObjetivo</a:t>
            </a:r>
            <a:r>
              <a:rPr lang="es-ES" dirty="0"/>
              <a:t>: Mejorar la experiencia del cliente // KR: Aumentar el NPS en 15 puntos</a:t>
            </a:r>
          </a:p>
          <a:p>
            <a:endParaRPr lang="es-ES" b="1" dirty="0"/>
          </a:p>
          <a:p>
            <a:r>
              <a:rPr lang="es-ES" b="1" dirty="0"/>
              <a:t>Usa KPI cuando necesitas:</a:t>
            </a:r>
          </a:p>
          <a:p>
            <a:pPr>
              <a:buFont typeface="Arial" panose="020B0604020202020204" pitchFamily="34" charset="0"/>
              <a:buChar char="•"/>
            </a:pPr>
            <a:r>
              <a:rPr lang="es-ES" dirty="0"/>
              <a:t>Controlar procesos críticos del día a día.</a:t>
            </a:r>
          </a:p>
          <a:p>
            <a:pPr>
              <a:buFont typeface="Arial" panose="020B0604020202020204" pitchFamily="34" charset="0"/>
              <a:buChar char="•"/>
            </a:pPr>
            <a:r>
              <a:rPr lang="es-ES" dirty="0"/>
              <a:t>Medir desempeño de forma continua.</a:t>
            </a:r>
          </a:p>
          <a:p>
            <a:pPr>
              <a:buFont typeface="Arial" panose="020B0604020202020204" pitchFamily="34" charset="0"/>
              <a:buChar char="•"/>
            </a:pPr>
            <a:r>
              <a:rPr lang="es-ES" dirty="0"/>
              <a:t>Cumplir estándares, normas o metas establecidas.</a:t>
            </a:r>
          </a:p>
          <a:p>
            <a:endParaRPr lang="es-ES" b="1" dirty="0"/>
          </a:p>
          <a:p>
            <a:r>
              <a:rPr lang="es-ES" b="1" dirty="0"/>
              <a:t>Usa OKR cuando:</a:t>
            </a:r>
          </a:p>
          <a:p>
            <a:pPr>
              <a:buFont typeface="Arial" panose="020B0604020202020204" pitchFamily="34" charset="0"/>
              <a:buChar char="•"/>
            </a:pPr>
            <a:r>
              <a:rPr lang="es-ES" dirty="0"/>
              <a:t>Buscas transformar una realidad o innovar.</a:t>
            </a:r>
          </a:p>
          <a:p>
            <a:pPr>
              <a:buFont typeface="Arial" panose="020B0604020202020204" pitchFamily="34" charset="0"/>
              <a:buChar char="•"/>
            </a:pPr>
            <a:r>
              <a:rPr lang="es-ES" dirty="0"/>
              <a:t>Necesitas alinear equipos hacia objetivos estratégicos ambiciosos.</a:t>
            </a:r>
          </a:p>
          <a:p>
            <a:pPr>
              <a:buFont typeface="Arial" panose="020B0604020202020204" pitchFamily="34" charset="0"/>
              <a:buChar char="•"/>
            </a:pPr>
            <a:r>
              <a:rPr lang="es-ES" dirty="0"/>
              <a:t>Deseas inspirar compromiso, foco y colaboración.</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7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46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7</a:t>
            </a:fld>
            <a:endParaRPr lang="es-ES" noProof="0"/>
          </a:p>
        </p:txBody>
      </p:sp>
    </p:spTree>
    <p:extLst>
      <p:ext uri="{BB962C8B-B14F-4D97-AF65-F5344CB8AC3E}">
        <p14:creationId xmlns:p14="http://schemas.microsoft.com/office/powerpoint/2010/main" val="2490679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1463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5374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031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949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51319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6211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612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323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8528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88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ES" b="1" i="1" dirty="0"/>
              <a:t>Unidad 1.1 – Introducción a la Gestión de Indicadores</a:t>
            </a:r>
            <a:endParaRPr lang="es-ES" b="1" dirty="0"/>
          </a:p>
          <a:p>
            <a:r>
              <a:rPr lang="es-ES" dirty="0"/>
              <a:t>“Esta unidad introductoria tiene como propósito ayudarnos a </a:t>
            </a:r>
            <a:r>
              <a:rPr lang="es-ES" b="1" dirty="0"/>
              <a:t>comprender qué lugar ocupan los indicadores en la gestión moderna</a:t>
            </a:r>
            <a:r>
              <a:rPr lang="es-ES" dirty="0"/>
              <a:t> de las organizaciones. A lo largo de esta primera parte, vamos a ver cómo los indicadores no son solo ‘números en un tablero’, sino </a:t>
            </a:r>
            <a:r>
              <a:rPr lang="es-ES" b="1" dirty="0"/>
              <a:t>herramientas estratégicas</a:t>
            </a:r>
            <a:r>
              <a:rPr lang="es-ES" dirty="0"/>
              <a:t> que permiten planificar, hacer seguimiento y mejorar continuamente los procesos y los resultados de cualquier organización.</a:t>
            </a:r>
          </a:p>
          <a:p>
            <a:r>
              <a:rPr lang="es-ES" dirty="0"/>
              <a:t>Nos detendremos a reflexionar sobre por qué hoy en día, en un entorno tan cambiante y competitivo, </a:t>
            </a:r>
            <a:r>
              <a:rPr lang="es-ES" b="1" dirty="0"/>
              <a:t>gestionar con base en datos confiables y bien construidos ya no es una opción, sino una necesidad</a:t>
            </a:r>
            <a:r>
              <a:rPr lang="es-ES" dirty="0"/>
              <a:t>.</a:t>
            </a:r>
          </a:p>
          <a:p>
            <a:r>
              <a:rPr lang="es-ES" dirty="0"/>
              <a:t>Este bloque nos permitirá conectar tres dimensiones fundamentales:</a:t>
            </a:r>
          </a:p>
          <a:p>
            <a:pPr>
              <a:buFont typeface="Arial" panose="020B0604020202020204" pitchFamily="34" charset="0"/>
              <a:buChar char="•"/>
            </a:pPr>
            <a:r>
              <a:rPr lang="es-ES" dirty="0"/>
              <a:t>Primero, la </a:t>
            </a:r>
            <a:r>
              <a:rPr lang="es-ES" b="1" dirty="0"/>
              <a:t>planificación estratégica</a:t>
            </a:r>
            <a:r>
              <a:rPr lang="es-ES" dirty="0"/>
              <a:t>: cómo definimos lo que queremos lograr.</a:t>
            </a:r>
          </a:p>
          <a:p>
            <a:pPr>
              <a:buFont typeface="Arial" panose="020B0604020202020204" pitchFamily="34" charset="0"/>
              <a:buChar char="•"/>
            </a:pPr>
            <a:r>
              <a:rPr lang="es-ES" dirty="0"/>
              <a:t>Segundo, el </a:t>
            </a:r>
            <a:r>
              <a:rPr lang="es-ES" b="1" dirty="0"/>
              <a:t>seguimiento y control</a:t>
            </a:r>
            <a:r>
              <a:rPr lang="es-ES" dirty="0"/>
              <a:t>: cómo sabemos si lo estamos logrando.</a:t>
            </a:r>
          </a:p>
          <a:p>
            <a:pPr>
              <a:buFont typeface="Arial" panose="020B0604020202020204" pitchFamily="34" charset="0"/>
              <a:buChar char="•"/>
            </a:pPr>
            <a:r>
              <a:rPr lang="es-ES" dirty="0"/>
              <a:t>Y tercero, la </a:t>
            </a:r>
            <a:r>
              <a:rPr lang="es-ES" b="1" dirty="0"/>
              <a:t>mejora continua</a:t>
            </a:r>
            <a:r>
              <a:rPr lang="es-ES" dirty="0"/>
              <a:t>: cómo aprendemos, ajustamos y evolucionamos a partir de los resultados medidos.</a:t>
            </a:r>
          </a:p>
          <a:p>
            <a:r>
              <a:rPr lang="es-ES" dirty="0"/>
              <a:t>Nuestro objetivo general aquí es comprender </a:t>
            </a:r>
            <a:r>
              <a:rPr lang="es-ES" b="1" dirty="0"/>
              <a:t>el valor estratégico de los indicadores</a:t>
            </a:r>
            <a:r>
              <a:rPr lang="es-ES" dirty="0"/>
              <a:t>, no como una carga burocrática o un requerimiento documental, sino como </a:t>
            </a:r>
            <a:r>
              <a:rPr lang="es-ES" b="1" dirty="0"/>
              <a:t>una brújula que guía las decisiones inteligentes y oportunas</a:t>
            </a:r>
            <a:r>
              <a:rPr lang="es-ES" dirty="0"/>
              <a:t> en nuestras organizaciones.</a:t>
            </a:r>
          </a:p>
          <a:p>
            <a:r>
              <a:rPr lang="es-ES" dirty="0"/>
              <a:t>En resumen, esta unidad nos prepara para responder una pregunta fundamental: ¿cómo sabemos que estamos teniendo éxito… y cómo podemos demostrarlo?”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9038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Consideraciones básicas sobre la implementación de indicadores</a:t>
            </a:r>
          </a:p>
          <a:p>
            <a:r>
              <a:rPr lang="es-ES" b="1" dirty="0"/>
              <a:t>🎯 Objetivo del bloque</a:t>
            </a:r>
          </a:p>
          <a:p>
            <a:r>
              <a:rPr lang="es-ES" dirty="0"/>
              <a:t>Comprender los elementos clave a tener en cuenta </a:t>
            </a:r>
            <a:r>
              <a:rPr lang="es-ES" b="1" dirty="0"/>
              <a:t>antes de poner en marcha un sistema de indicadores</a:t>
            </a:r>
            <a:r>
              <a:rPr lang="es-ES" dirty="0"/>
              <a:t>, asegurando su utilidad, coherencia y sostenibilidad.</a:t>
            </a:r>
          </a:p>
          <a:p>
            <a:r>
              <a:rPr lang="es-ES" b="1" dirty="0"/>
              <a:t>📌 Contenidos clave</a:t>
            </a:r>
          </a:p>
          <a:p>
            <a:pPr>
              <a:buFont typeface="+mj-lt"/>
              <a:buAutoNum type="arabicPeriod"/>
            </a:pPr>
            <a:r>
              <a:rPr lang="es-ES" b="1" dirty="0"/>
              <a:t>Alineación estratégica</a:t>
            </a:r>
            <a:endParaRPr lang="es-ES" dirty="0"/>
          </a:p>
          <a:p>
            <a:pPr marL="742950" lvl="1" indent="-285750">
              <a:buFont typeface="+mj-lt"/>
              <a:buAutoNum type="arabicPeriod"/>
            </a:pPr>
            <a:r>
              <a:rPr lang="es-ES" dirty="0"/>
              <a:t>Todo indicador debe estar conectado con </a:t>
            </a:r>
            <a:r>
              <a:rPr lang="es-ES" b="1" dirty="0"/>
              <a:t>objetivos claros</a:t>
            </a:r>
            <a:r>
              <a:rPr lang="es-ES" dirty="0"/>
              <a:t> y </a:t>
            </a:r>
            <a:r>
              <a:rPr lang="es-ES" b="1" dirty="0"/>
              <a:t>alineados con la estrategia organizacional</a:t>
            </a:r>
            <a:r>
              <a:rPr lang="es-ES" dirty="0"/>
              <a:t>.</a:t>
            </a:r>
          </a:p>
          <a:p>
            <a:pPr marL="742950" lvl="1" indent="-285750">
              <a:buFont typeface="+mj-lt"/>
              <a:buAutoNum type="arabicPeriod"/>
            </a:pPr>
            <a:r>
              <a:rPr lang="es-ES" dirty="0"/>
              <a:t>Medir sin dirección clara puede generar esfuerzo sin valor.</a:t>
            </a:r>
          </a:p>
          <a:p>
            <a:pPr>
              <a:buFont typeface="+mj-lt"/>
              <a:buAutoNum type="arabicPeriod"/>
            </a:pPr>
            <a:r>
              <a:rPr lang="es-ES" b="1" dirty="0"/>
              <a:t>Calidad del indicador</a:t>
            </a:r>
            <a:endParaRPr lang="es-ES" dirty="0"/>
          </a:p>
          <a:p>
            <a:pPr marL="742950" lvl="1" indent="-285750">
              <a:buFont typeface="+mj-lt"/>
              <a:buAutoNum type="arabicPeriod"/>
            </a:pPr>
            <a:r>
              <a:rPr lang="es-ES" dirty="0"/>
              <a:t>Evaluar su </a:t>
            </a:r>
            <a:r>
              <a:rPr lang="es-ES" b="1" dirty="0"/>
              <a:t>viabilidad técnica</a:t>
            </a:r>
            <a:r>
              <a:rPr lang="es-ES" dirty="0"/>
              <a:t> (¿se puede medir?) y su </a:t>
            </a:r>
            <a:r>
              <a:rPr lang="es-ES" b="1" dirty="0"/>
              <a:t>aceptación organizacional</a:t>
            </a:r>
            <a:r>
              <a:rPr lang="es-ES" dirty="0"/>
              <a:t> (¿los actores lo entienden y aceptan?).</a:t>
            </a:r>
          </a:p>
          <a:p>
            <a:pPr marL="742950" lvl="1" indent="-285750">
              <a:buFont typeface="+mj-lt"/>
              <a:buAutoNum type="arabicPeriod"/>
            </a:pPr>
            <a:r>
              <a:rPr lang="es-ES" dirty="0"/>
              <a:t>Criterios como claridad, trazabilidad, economía y relevancia son fundamentales.</a:t>
            </a:r>
          </a:p>
          <a:p>
            <a:pPr>
              <a:buFont typeface="+mj-lt"/>
              <a:buAutoNum type="arabicPeriod"/>
            </a:pPr>
            <a:r>
              <a:rPr lang="es-ES" b="1" dirty="0"/>
              <a:t>Definición de condiciones operativas</a:t>
            </a:r>
            <a:endParaRPr lang="es-ES" dirty="0"/>
          </a:p>
          <a:p>
            <a:pPr marL="742950" lvl="1" indent="-285750">
              <a:buFont typeface="+mj-lt"/>
              <a:buAutoNum type="arabicPeriod"/>
            </a:pPr>
            <a:r>
              <a:rPr lang="es-ES" dirty="0"/>
              <a:t>Establecer:</a:t>
            </a:r>
          </a:p>
          <a:p>
            <a:pPr marL="1143000" lvl="2" indent="-228600">
              <a:buFont typeface="+mj-lt"/>
              <a:buAutoNum type="arabicPeriod"/>
            </a:pPr>
            <a:r>
              <a:rPr lang="es-ES" b="1" dirty="0"/>
              <a:t>Responsables de medición y análisis</a:t>
            </a:r>
            <a:endParaRPr lang="es-ES" dirty="0"/>
          </a:p>
          <a:p>
            <a:pPr marL="1143000" lvl="2" indent="-228600">
              <a:buFont typeface="+mj-lt"/>
              <a:buAutoNum type="arabicPeriod"/>
            </a:pPr>
            <a:r>
              <a:rPr lang="es-ES" b="1" dirty="0"/>
              <a:t>Periodicidad</a:t>
            </a:r>
            <a:r>
              <a:rPr lang="es-ES" dirty="0"/>
              <a:t> de reporte (diario, semanal, mensual, etc.)</a:t>
            </a:r>
          </a:p>
          <a:p>
            <a:pPr marL="1143000" lvl="2" indent="-228600">
              <a:buFont typeface="+mj-lt"/>
              <a:buAutoNum type="arabicPeriod"/>
            </a:pPr>
            <a:r>
              <a:rPr lang="es-ES" b="1" dirty="0"/>
              <a:t>Fuente confiable de datos</a:t>
            </a:r>
            <a:endParaRPr lang="es-ES" dirty="0"/>
          </a:p>
          <a:p>
            <a:pPr>
              <a:buFont typeface="+mj-lt"/>
              <a:buAutoNum type="arabicPeriod"/>
            </a:pPr>
            <a:r>
              <a:rPr lang="es-ES" b="1" dirty="0"/>
              <a:t>Participación de partes interesadas</a:t>
            </a:r>
            <a:endParaRPr lang="es-ES" dirty="0"/>
          </a:p>
          <a:p>
            <a:pPr marL="742950" lvl="1" indent="-285750">
              <a:buFont typeface="+mj-lt"/>
              <a:buAutoNum type="arabicPeriod"/>
            </a:pPr>
            <a:r>
              <a:rPr lang="es-ES" dirty="0"/>
              <a:t>Involucrar a:</a:t>
            </a:r>
          </a:p>
          <a:p>
            <a:pPr marL="1143000" lvl="2" indent="-228600">
              <a:buFont typeface="+mj-lt"/>
              <a:buAutoNum type="arabicPeriod"/>
            </a:pPr>
            <a:r>
              <a:rPr lang="es-ES" dirty="0"/>
              <a:t>Alta dirección (alineación y recursos)</a:t>
            </a:r>
          </a:p>
          <a:p>
            <a:pPr marL="1143000" lvl="2" indent="-228600">
              <a:buFont typeface="+mj-lt"/>
              <a:buAutoNum type="arabicPeriod"/>
            </a:pPr>
            <a:r>
              <a:rPr lang="es-ES" dirty="0"/>
              <a:t>Mandos medios (implementación y monitoreo)</a:t>
            </a:r>
          </a:p>
          <a:p>
            <a:pPr marL="1143000" lvl="2" indent="-228600">
              <a:buFont typeface="+mj-lt"/>
              <a:buAutoNum type="arabicPeriod"/>
            </a:pPr>
            <a:r>
              <a:rPr lang="es-ES" dirty="0"/>
              <a:t>Equipos operativos (recopilación, uso y retroalimentación)</a:t>
            </a:r>
          </a:p>
          <a:p>
            <a:pPr>
              <a:buFont typeface="+mj-lt"/>
              <a:buAutoNum type="arabicPeriod"/>
            </a:pPr>
            <a:r>
              <a:rPr lang="es-ES" b="1" dirty="0"/>
              <a:t>Riesgos comunes a evitar</a:t>
            </a:r>
            <a:endParaRPr lang="es-ES" dirty="0"/>
          </a:p>
          <a:p>
            <a:pPr marL="742950" lvl="1" indent="-285750">
              <a:buFont typeface="+mj-lt"/>
              <a:buAutoNum type="arabicPeriod"/>
            </a:pPr>
            <a:r>
              <a:rPr lang="es-ES" b="1" dirty="0"/>
              <a:t>Exceso de indicadores</a:t>
            </a:r>
            <a:r>
              <a:rPr lang="es-ES" dirty="0"/>
              <a:t> → satura, confunde, dispersa el foco.</a:t>
            </a:r>
          </a:p>
          <a:p>
            <a:pPr marL="742950" lvl="1" indent="-285750">
              <a:buFont typeface="+mj-lt"/>
              <a:buAutoNum type="arabicPeriod"/>
            </a:pPr>
            <a:r>
              <a:rPr lang="es-ES" b="1" dirty="0"/>
              <a:t>Duplicidad de métricas</a:t>
            </a:r>
            <a:r>
              <a:rPr lang="es-ES" dirty="0"/>
              <a:t> → consume recursos sin aportar valor.</a:t>
            </a:r>
          </a:p>
          <a:p>
            <a:pPr marL="742950" lvl="1" indent="-285750">
              <a:buFont typeface="+mj-lt"/>
              <a:buAutoNum type="arabicPeriod"/>
            </a:pPr>
            <a:r>
              <a:rPr lang="es-ES" b="1" dirty="0"/>
              <a:t>Indicadores sin utilidad práctica</a:t>
            </a:r>
            <a:r>
              <a:rPr lang="es-ES" dirty="0"/>
              <a:t> → no ayudan a tomar decisiones ni mejoran procesos.</a:t>
            </a:r>
          </a:p>
          <a:p>
            <a:r>
              <a:rPr lang="es-ES" b="1" dirty="0"/>
              <a:t>🏗️ Ejemplo aplicado en INACAR</a:t>
            </a:r>
          </a:p>
          <a:p>
            <a:r>
              <a:rPr lang="es-ES" dirty="0"/>
              <a:t>Antes de implementar un indicador de </a:t>
            </a:r>
            <a:r>
              <a:rPr lang="es-ES" b="1" dirty="0"/>
              <a:t>eficiencia energética</a:t>
            </a:r>
            <a:r>
              <a:rPr lang="es-ES" dirty="0"/>
              <a:t>, se deben considerar:</a:t>
            </a:r>
          </a:p>
          <a:p>
            <a:pPr>
              <a:buFont typeface="Arial" panose="020B0604020202020204" pitchFamily="34" charset="0"/>
              <a:buChar char="•"/>
            </a:pPr>
            <a:r>
              <a:rPr lang="es-ES" dirty="0"/>
              <a:t>¿Existe un </a:t>
            </a:r>
            <a:r>
              <a:rPr lang="es-ES" b="1" dirty="0"/>
              <a:t>medidor confiable</a:t>
            </a:r>
            <a:r>
              <a:rPr lang="es-ES" dirty="0"/>
              <a:t> de consumo eléctrico o térmico?</a:t>
            </a:r>
          </a:p>
          <a:p>
            <a:pPr>
              <a:buFont typeface="Arial" panose="020B0604020202020204" pitchFamily="34" charset="0"/>
              <a:buChar char="•"/>
            </a:pPr>
            <a:r>
              <a:rPr lang="es-ES" dirty="0"/>
              <a:t>¿Se cuenta con </a:t>
            </a:r>
            <a:r>
              <a:rPr lang="es-ES" b="1" dirty="0"/>
              <a:t>datos históricos</a:t>
            </a:r>
            <a:r>
              <a:rPr lang="es-ES" dirty="0"/>
              <a:t> para establecer una línea base?</a:t>
            </a:r>
          </a:p>
          <a:p>
            <a:pPr>
              <a:buFont typeface="Arial" panose="020B0604020202020204" pitchFamily="34" charset="0"/>
              <a:buChar char="•"/>
            </a:pPr>
            <a:r>
              <a:rPr lang="es-ES" dirty="0"/>
              <a:t>¿Está </a:t>
            </a:r>
            <a:r>
              <a:rPr lang="es-ES" b="1" dirty="0"/>
              <a:t>involucrada el área de sostenibilidad</a:t>
            </a:r>
            <a:r>
              <a:rPr lang="es-ES" dirty="0"/>
              <a:t> en la definición y seguimiento?</a:t>
            </a:r>
          </a:p>
          <a:p>
            <a:pPr>
              <a:buFont typeface="Arial" panose="020B0604020202020204" pitchFamily="34" charset="0"/>
              <a:buChar char="•"/>
            </a:pPr>
            <a:r>
              <a:rPr lang="es-ES" dirty="0"/>
              <a:t>¿El indicador tiene una </a:t>
            </a:r>
            <a:r>
              <a:rPr lang="es-ES" b="1" dirty="0"/>
              <a:t>meta clara</a:t>
            </a:r>
            <a:r>
              <a:rPr lang="es-ES" dirty="0"/>
              <a:t> y está ligado a una mejora concreta (por ejemplo, reducción del 10% del consumo mensual)?</a:t>
            </a:r>
          </a:p>
          <a:p>
            <a:r>
              <a:rPr lang="es-ES" b="1" dirty="0"/>
              <a:t>🔍 Conclusión</a:t>
            </a:r>
          </a:p>
          <a:p>
            <a:r>
              <a:rPr lang="es-ES" dirty="0"/>
              <a:t>Un sistema de indicadores eficaz </a:t>
            </a:r>
            <a:r>
              <a:rPr lang="es-ES" b="1" dirty="0"/>
              <a:t>no comienza con la medición</a:t>
            </a:r>
            <a:r>
              <a:rPr lang="es-ES" dirty="0"/>
              <a:t>, sino con </a:t>
            </a:r>
            <a:r>
              <a:rPr lang="es-ES" b="1" dirty="0"/>
              <a:t>una reflexión estratégica, técnica y cultural</a:t>
            </a:r>
            <a:r>
              <a:rPr lang="es-ES" dirty="0"/>
              <a:t>. Implementar bien desde el inicio garantiza que los indicadores </a:t>
            </a:r>
            <a:r>
              <a:rPr lang="es-ES" b="1" dirty="0"/>
              <a:t>realmente impulsen el desempeño y la mejora continua</a:t>
            </a:r>
            <a:r>
              <a:rPr lang="es-ES" dirty="0"/>
              <a:t>.</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211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Establecimiento de la estructura y funciones</a:t>
            </a:r>
          </a:p>
          <a:p>
            <a:r>
              <a:rPr lang="es-ES" b="1" dirty="0"/>
              <a:t>🎯 Objetivo del bloque</a:t>
            </a:r>
          </a:p>
          <a:p>
            <a:r>
              <a:rPr lang="es-ES" dirty="0"/>
              <a:t>Identificar </a:t>
            </a:r>
            <a:r>
              <a:rPr lang="es-ES" b="1" dirty="0"/>
              <a:t>quiénes participan</a:t>
            </a:r>
            <a:r>
              <a:rPr lang="es-ES" dirty="0"/>
              <a:t> en el proceso de implementación de indicadores y </a:t>
            </a:r>
            <a:r>
              <a:rPr lang="es-ES" b="1" dirty="0"/>
              <a:t>cómo se organiza</a:t>
            </a:r>
            <a:r>
              <a:rPr lang="es-ES" dirty="0"/>
              <a:t> eficazmente el sistema dentro de la organización.</a:t>
            </a:r>
          </a:p>
          <a:p>
            <a:r>
              <a:rPr lang="es-ES" b="1" dirty="0"/>
              <a:t>🏗️ Contenidos clave</a:t>
            </a:r>
          </a:p>
          <a:p>
            <a:r>
              <a:rPr lang="es-ES" b="1" dirty="0"/>
              <a:t>1. Creación de un comité o equipo de indicadores</a:t>
            </a:r>
          </a:p>
          <a:p>
            <a:pPr>
              <a:buFont typeface="Arial" panose="020B0604020202020204" pitchFamily="34" charset="0"/>
              <a:buChar char="•"/>
            </a:pPr>
            <a:r>
              <a:rPr lang="es-ES" dirty="0"/>
              <a:t>Se recomienda conformar un </a:t>
            </a:r>
            <a:r>
              <a:rPr lang="es-ES" b="1" dirty="0"/>
              <a:t>comité multidisciplinario</a:t>
            </a:r>
            <a:r>
              <a:rPr lang="es-ES" dirty="0"/>
              <a:t>, con representación de las principales áreas.</a:t>
            </a:r>
          </a:p>
          <a:p>
            <a:pPr>
              <a:buFont typeface="Arial" panose="020B0604020202020204" pitchFamily="34" charset="0"/>
              <a:buChar char="•"/>
            </a:pPr>
            <a:r>
              <a:rPr lang="es-ES" dirty="0"/>
              <a:t>Este equipo puede llamarse:</a:t>
            </a:r>
            <a:br>
              <a:rPr lang="es-ES" dirty="0"/>
            </a:br>
            <a:r>
              <a:rPr lang="es-ES" dirty="0"/>
              <a:t>👉 </a:t>
            </a:r>
            <a:r>
              <a:rPr lang="es-ES" i="1" dirty="0"/>
              <a:t>Comité de Indicadores</a:t>
            </a:r>
            <a:br>
              <a:rPr lang="es-ES" dirty="0"/>
            </a:br>
            <a:r>
              <a:rPr lang="es-ES" dirty="0"/>
              <a:t>👉 </a:t>
            </a:r>
            <a:r>
              <a:rPr lang="es-ES" i="1" dirty="0"/>
              <a:t>Equipo de Monitoreo y Evaluación</a:t>
            </a:r>
            <a:br>
              <a:rPr lang="es-ES" dirty="0"/>
            </a:br>
            <a:r>
              <a:rPr lang="es-ES" dirty="0"/>
              <a:t>👉 </a:t>
            </a:r>
            <a:r>
              <a:rPr lang="es-ES" i="1" dirty="0"/>
              <a:t>Unidad de Gestión por Resultados</a:t>
            </a:r>
            <a:endParaRPr lang="es-ES" dirty="0"/>
          </a:p>
          <a:p>
            <a:r>
              <a:rPr lang="es-ES" b="1" dirty="0"/>
              <a:t>Rol del comité:</a:t>
            </a:r>
          </a:p>
          <a:p>
            <a:pPr>
              <a:buFont typeface="Arial" panose="020B0604020202020204" pitchFamily="34" charset="0"/>
              <a:buChar char="•"/>
            </a:pPr>
            <a:r>
              <a:rPr lang="es-ES" dirty="0"/>
              <a:t>Definir la estructura general del sistema.</a:t>
            </a:r>
          </a:p>
          <a:p>
            <a:pPr>
              <a:buFont typeface="Arial" panose="020B0604020202020204" pitchFamily="34" charset="0"/>
              <a:buChar char="•"/>
            </a:pPr>
            <a:r>
              <a:rPr lang="es-ES" dirty="0"/>
              <a:t>Validar los indicadores propuestos.</a:t>
            </a:r>
          </a:p>
          <a:p>
            <a:pPr>
              <a:buFont typeface="Arial" panose="020B0604020202020204" pitchFamily="34" charset="0"/>
              <a:buChar char="•"/>
            </a:pPr>
            <a:r>
              <a:rPr lang="es-ES" dirty="0"/>
              <a:t>Asegurar la alineación con los objetivos estratégicos.</a:t>
            </a:r>
          </a:p>
          <a:p>
            <a:pPr>
              <a:buFont typeface="Arial" panose="020B0604020202020204" pitchFamily="34" charset="0"/>
              <a:buChar char="•"/>
            </a:pPr>
            <a:r>
              <a:rPr lang="es-ES" dirty="0"/>
              <a:t>Coordinar la capacitación y cultura de medición.</a:t>
            </a:r>
          </a:p>
          <a:p>
            <a:pPr marL="0" lvl="0" indent="0" algn="l" rtl="0">
              <a:spcBef>
                <a:spcPts val="0"/>
              </a:spcBef>
              <a:spcAft>
                <a:spcPts val="0"/>
              </a:spcAft>
              <a:buNone/>
            </a:pPr>
            <a:endParaRPr lang="es-ES" dirty="0"/>
          </a:p>
          <a:p>
            <a:pPr marL="0" lvl="0" indent="0" algn="l" rtl="0">
              <a:spcBef>
                <a:spcPts val="0"/>
              </a:spcBef>
              <a:spcAft>
                <a:spcPts val="0"/>
              </a:spcAft>
              <a:buNone/>
            </a:pPr>
            <a:endParaRPr lang="es-CO" dirty="0"/>
          </a:p>
          <a:p>
            <a:pPr marL="0" lvl="0" indent="0" algn="l" rtl="0">
              <a:spcBef>
                <a:spcPts val="0"/>
              </a:spcBef>
              <a:spcAft>
                <a:spcPts val="0"/>
              </a:spcAft>
              <a:buNone/>
            </a:pPr>
            <a:r>
              <a:rPr lang="es-ES" dirty="0"/>
              <a:t>Función Descripción </a:t>
            </a:r>
          </a:p>
          <a:p>
            <a:pPr marL="0" lvl="0" indent="0" algn="l" rtl="0">
              <a:spcBef>
                <a:spcPts val="0"/>
              </a:spcBef>
              <a:spcAft>
                <a:spcPts val="0"/>
              </a:spcAft>
              <a:buNone/>
            </a:pPr>
            <a:r>
              <a:rPr lang="es-ES" b="1" dirty="0"/>
              <a:t>Diseño</a:t>
            </a:r>
            <a:r>
              <a:rPr lang="es-ES" dirty="0"/>
              <a:t> Proponer indicadores relevantes, útiles y alineados. </a:t>
            </a:r>
          </a:p>
          <a:p>
            <a:pPr marL="0" lvl="0" indent="0" algn="l" rtl="0">
              <a:spcBef>
                <a:spcPts val="0"/>
              </a:spcBef>
              <a:spcAft>
                <a:spcPts val="0"/>
              </a:spcAft>
              <a:buNone/>
            </a:pPr>
            <a:r>
              <a:rPr lang="es-ES" b="1" dirty="0"/>
              <a:t>Validación</a:t>
            </a:r>
            <a:r>
              <a:rPr lang="es-ES" dirty="0"/>
              <a:t> Confirmar que los indicadores sean técnicamente viables y estratégicamente coherentes. </a:t>
            </a:r>
          </a:p>
          <a:p>
            <a:pPr marL="0" lvl="0" indent="0" algn="l" rtl="0">
              <a:spcBef>
                <a:spcPts val="0"/>
              </a:spcBef>
              <a:spcAft>
                <a:spcPts val="0"/>
              </a:spcAft>
              <a:buNone/>
            </a:pPr>
            <a:r>
              <a:rPr lang="es-ES" b="1" dirty="0"/>
              <a:t>Recolección de datos</a:t>
            </a:r>
            <a:r>
              <a:rPr lang="es-ES" dirty="0"/>
              <a:t> Establecer mecanismos y frecuencias para capturar información precisa. </a:t>
            </a:r>
          </a:p>
          <a:p>
            <a:pPr marL="0" lvl="0" indent="0" algn="l" rtl="0">
              <a:spcBef>
                <a:spcPts val="0"/>
              </a:spcBef>
              <a:spcAft>
                <a:spcPts val="0"/>
              </a:spcAft>
              <a:buNone/>
            </a:pPr>
            <a:r>
              <a:rPr lang="es-ES" b="1" dirty="0"/>
              <a:t>Análisis</a:t>
            </a:r>
            <a:r>
              <a:rPr lang="es-ES" dirty="0"/>
              <a:t> Interpretar datos para generar conclusiones y recomendaciones. </a:t>
            </a:r>
          </a:p>
          <a:p>
            <a:pPr marL="0" lvl="0" indent="0" algn="l" rtl="0">
              <a:spcBef>
                <a:spcPts val="0"/>
              </a:spcBef>
              <a:spcAft>
                <a:spcPts val="0"/>
              </a:spcAft>
              <a:buNone/>
            </a:pPr>
            <a:r>
              <a:rPr lang="es-ES" b="1" dirty="0"/>
              <a:t>Reporte</a:t>
            </a:r>
            <a:r>
              <a:rPr lang="es-ES" dirty="0"/>
              <a:t> Presentar resultados de forma clara, útil y periódica (tableros, informes, presentaciones). </a:t>
            </a:r>
          </a:p>
          <a:p>
            <a:pPr marL="0" lvl="0" indent="0" algn="l" rtl="0">
              <a:spcBef>
                <a:spcPts val="0"/>
              </a:spcBef>
              <a:spcAft>
                <a:spcPts val="0"/>
              </a:spcAft>
              <a:buNone/>
            </a:pPr>
            <a:r>
              <a:rPr lang="es-ES" b="1" dirty="0"/>
              <a:t>Mejora</a:t>
            </a:r>
            <a:r>
              <a:rPr lang="es-ES" dirty="0"/>
              <a:t> Retroalimentar procesos, redefinir indicadores o metas cuando sea necesario. </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r>
              <a:rPr lang="es-ES" b="1" dirty="0"/>
              <a:t>Roles dentro del sistema</a:t>
            </a:r>
          </a:p>
          <a:p>
            <a:pPr>
              <a:buFont typeface="Arial" panose="020B0604020202020204" pitchFamily="34" charset="0"/>
              <a:buChar char="•"/>
            </a:pPr>
            <a:r>
              <a:rPr lang="es-ES" b="1" dirty="0"/>
              <a:t>Alta dirección / Líderes:</a:t>
            </a:r>
            <a:endParaRPr lang="es-ES" dirty="0"/>
          </a:p>
          <a:p>
            <a:pPr marL="742950" lvl="1" indent="-285750">
              <a:buFont typeface="Arial" panose="020B0604020202020204" pitchFamily="34" charset="0"/>
              <a:buChar char="•"/>
            </a:pPr>
            <a:r>
              <a:rPr lang="es-ES" dirty="0"/>
              <a:t>Impulsan la iniciativa, asignan recursos, dan legitimidad al sistema.</a:t>
            </a:r>
          </a:p>
          <a:p>
            <a:pPr marL="742950" lvl="1" indent="-285750">
              <a:buFont typeface="Arial" panose="020B0604020202020204" pitchFamily="34" charset="0"/>
              <a:buChar char="•"/>
            </a:pPr>
            <a:r>
              <a:rPr lang="es-ES" dirty="0"/>
              <a:t>Usan los resultados para decisiones estratégicas.</a:t>
            </a:r>
          </a:p>
          <a:p>
            <a:pPr>
              <a:buFont typeface="Arial" panose="020B0604020202020204" pitchFamily="34" charset="0"/>
              <a:buChar char="•"/>
            </a:pPr>
            <a:r>
              <a:rPr lang="es-ES" b="1" dirty="0"/>
              <a:t>Responsables de procesos:</a:t>
            </a:r>
            <a:endParaRPr lang="es-ES" dirty="0"/>
          </a:p>
          <a:p>
            <a:pPr marL="742950" lvl="1" indent="-285750">
              <a:buFont typeface="Arial" panose="020B0604020202020204" pitchFamily="34" charset="0"/>
              <a:buChar char="•"/>
            </a:pPr>
            <a:r>
              <a:rPr lang="es-ES" dirty="0"/>
              <a:t>Diseñan y validan indicadores específicos de su área.</a:t>
            </a:r>
          </a:p>
          <a:p>
            <a:pPr marL="742950" lvl="1" indent="-285750">
              <a:buFont typeface="Arial" panose="020B0604020202020204" pitchFamily="34" charset="0"/>
              <a:buChar char="•"/>
            </a:pPr>
            <a:r>
              <a:rPr lang="es-ES" dirty="0"/>
              <a:t>Aseguran la calidad de los datos y su interpretación.</a:t>
            </a:r>
          </a:p>
          <a:p>
            <a:pPr>
              <a:buFont typeface="Arial" panose="020B0604020202020204" pitchFamily="34" charset="0"/>
              <a:buChar char="•"/>
            </a:pPr>
            <a:r>
              <a:rPr lang="es-ES" b="1" dirty="0"/>
              <a:t>Usuarios del tablero / Equipos operativos:</a:t>
            </a:r>
            <a:endParaRPr lang="es-ES" dirty="0"/>
          </a:p>
          <a:p>
            <a:pPr marL="742950" lvl="1" indent="-285750">
              <a:buFont typeface="Arial" panose="020B0604020202020204" pitchFamily="34" charset="0"/>
              <a:buChar char="•"/>
            </a:pPr>
            <a:r>
              <a:rPr lang="es-ES" dirty="0"/>
              <a:t>Registran datos.</a:t>
            </a:r>
          </a:p>
          <a:p>
            <a:pPr marL="742950" lvl="1" indent="-285750">
              <a:buFont typeface="Arial" panose="020B0604020202020204" pitchFamily="34" charset="0"/>
              <a:buChar char="•"/>
            </a:pPr>
            <a:r>
              <a:rPr lang="es-ES" dirty="0"/>
              <a:t>Consultan indicadores para orientar acciones.</a:t>
            </a:r>
          </a:p>
          <a:p>
            <a:pPr marL="742950" lvl="1" indent="-285750">
              <a:buFont typeface="Arial" panose="020B0604020202020204" pitchFamily="34" charset="0"/>
              <a:buChar char="•"/>
            </a:pPr>
            <a:r>
              <a:rPr lang="es-ES" dirty="0"/>
              <a:t>Retroalimentan sobre su utilidad y aplicabilidad.</a:t>
            </a:r>
          </a:p>
          <a:p>
            <a:r>
              <a:rPr lang="es-ES" b="1" dirty="0"/>
              <a:t>4. ✅ Importancia de asignar responsables por indicador</a:t>
            </a:r>
          </a:p>
          <a:p>
            <a:pPr>
              <a:buFont typeface="Arial" panose="020B0604020202020204" pitchFamily="34" charset="0"/>
              <a:buChar char="•"/>
            </a:pPr>
            <a:r>
              <a:rPr lang="es-ES" dirty="0"/>
              <a:t>Cada indicador debe tener un </a:t>
            </a:r>
            <a:r>
              <a:rPr lang="es-ES" b="1" dirty="0"/>
              <a:t>dueño o responsable directo</a:t>
            </a:r>
            <a:r>
              <a:rPr lang="es-ES" dirty="0"/>
              <a:t>.</a:t>
            </a:r>
          </a:p>
          <a:p>
            <a:pPr>
              <a:buFont typeface="Arial" panose="020B0604020202020204" pitchFamily="34" charset="0"/>
              <a:buChar char="•"/>
            </a:pPr>
            <a:r>
              <a:rPr lang="es-ES" dirty="0"/>
              <a:t>Este rol asegura:</a:t>
            </a:r>
          </a:p>
          <a:p>
            <a:pPr marL="742950" lvl="1" indent="-285750">
              <a:buFont typeface="Arial" panose="020B0604020202020204" pitchFamily="34" charset="0"/>
              <a:buChar char="•"/>
            </a:pPr>
            <a:r>
              <a:rPr lang="es-ES" dirty="0"/>
              <a:t>Integridad y confiabilidad del dato.</a:t>
            </a:r>
          </a:p>
          <a:p>
            <a:pPr marL="742950" lvl="1" indent="-285750">
              <a:buFont typeface="Arial" panose="020B0604020202020204" pitchFamily="34" charset="0"/>
              <a:buChar char="•"/>
            </a:pPr>
            <a:r>
              <a:rPr lang="es-ES" dirty="0"/>
              <a:t>Seguimiento puntual.</a:t>
            </a:r>
          </a:p>
          <a:p>
            <a:pPr marL="742950" lvl="1" indent="-285750">
              <a:buFont typeface="Arial" panose="020B0604020202020204" pitchFamily="34" charset="0"/>
              <a:buChar char="•"/>
            </a:pPr>
            <a:r>
              <a:rPr lang="es-ES" dirty="0"/>
              <a:t>Mejora continua del indicador en caso de desviaciones o problemas.</a:t>
            </a:r>
          </a:p>
          <a:p>
            <a:r>
              <a:rPr lang="es-ES" b="1" dirty="0"/>
              <a:t>🧠 Conclusión</a:t>
            </a:r>
          </a:p>
          <a:p>
            <a:r>
              <a:rPr lang="es-ES" dirty="0"/>
              <a:t>Un sistema de indicadores no se sostiene solo por tecnología, sino por una </a:t>
            </a:r>
            <a:r>
              <a:rPr lang="es-ES" b="1" dirty="0"/>
              <a:t>estructura humana organizada y comprometida</a:t>
            </a:r>
            <a:r>
              <a:rPr lang="es-ES" dirty="0"/>
              <a:t>. Definir roles y responsabilidades desde el inicio garantiza </a:t>
            </a:r>
            <a:r>
              <a:rPr lang="es-ES" b="1" dirty="0"/>
              <a:t>coherencia, sostenibilidad y utilidad</a:t>
            </a:r>
            <a:r>
              <a:rPr lang="es-ES" dirty="0"/>
              <a:t> en la medición.</a:t>
            </a:r>
          </a:p>
          <a:p>
            <a:r>
              <a:rPr lang="es-ES" dirty="0"/>
              <a:t>¿Te gustaría que este contenido se convierta en una plantilla organizativa editable o en un esquema visual tipo organigrama?</a:t>
            </a:r>
          </a:p>
          <a:p>
            <a:pPr marL="0" lvl="0" indent="0" algn="l" rtl="0">
              <a:spcBef>
                <a:spcPts val="0"/>
              </a:spcBef>
              <a:spcAft>
                <a:spcPts val="0"/>
              </a:spcAft>
              <a:buNone/>
            </a:pPr>
            <a:endParaRPr lang="es-CO" dirty="0"/>
          </a:p>
          <a:p>
            <a:pPr marL="0" lvl="0" indent="0" algn="l" rtl="0">
              <a:spcBef>
                <a:spcPts val="0"/>
              </a:spcBef>
              <a:spcAft>
                <a:spcPts val="0"/>
              </a:spcAft>
              <a:buNone/>
            </a:pPr>
            <a:endParaRPr lang="es-CO" dirty="0"/>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7287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Ejemplo aplicado: INACAR – Roles y funciones con indicadores</a:t>
            </a:r>
          </a:p>
          <a:p>
            <a:r>
              <a:rPr lang="es-ES" b="1" dirty="0" err="1"/>
              <a:t>RolFunción</a:t>
            </a:r>
            <a:r>
              <a:rPr lang="es-ES" b="1" dirty="0"/>
              <a:t> con </a:t>
            </a:r>
            <a:r>
              <a:rPr lang="es-ES" b="1" dirty="0" err="1"/>
              <a:t>IndicadoresJefe</a:t>
            </a:r>
            <a:r>
              <a:rPr lang="es-ES" b="1" dirty="0"/>
              <a:t> de Obra</a:t>
            </a:r>
            <a:r>
              <a:rPr lang="es-ES" dirty="0"/>
              <a:t>- Reporta avances físicos y tiempos de ejecución. </a:t>
            </a:r>
            <a:br>
              <a:rPr lang="es-ES" dirty="0"/>
            </a:br>
            <a:r>
              <a:rPr lang="es-ES" dirty="0"/>
              <a:t>- Identifica desviaciones en </a:t>
            </a:r>
            <a:r>
              <a:rPr lang="es-ES" dirty="0" err="1"/>
              <a:t>cronogramas.</a:t>
            </a:r>
            <a:r>
              <a:rPr lang="es-ES" b="1" dirty="0" err="1"/>
              <a:t>Dirección</a:t>
            </a:r>
            <a:r>
              <a:rPr lang="es-ES" b="1" dirty="0"/>
              <a:t> de Proyectos</a:t>
            </a:r>
            <a:r>
              <a:rPr lang="es-ES" dirty="0"/>
              <a:t>- Valida la información recibida.</a:t>
            </a:r>
            <a:br>
              <a:rPr lang="es-ES" dirty="0"/>
            </a:br>
            <a:r>
              <a:rPr lang="es-ES" dirty="0"/>
              <a:t>- Utiliza los indicadores para tomar decisiones tácticas y </a:t>
            </a:r>
            <a:r>
              <a:rPr lang="es-ES" dirty="0" err="1"/>
              <a:t>estratégicas.</a:t>
            </a:r>
            <a:r>
              <a:rPr lang="es-ES" b="1" dirty="0" err="1"/>
              <a:t>Analista</a:t>
            </a:r>
            <a:r>
              <a:rPr lang="es-ES" b="1" dirty="0"/>
              <a:t> de Datos</a:t>
            </a:r>
            <a:r>
              <a:rPr lang="es-ES" dirty="0"/>
              <a:t>- Recopila datos de distintas fuentes.</a:t>
            </a:r>
            <a:br>
              <a:rPr lang="es-ES" dirty="0"/>
            </a:br>
            <a:r>
              <a:rPr lang="es-ES" dirty="0"/>
              <a:t>- Diseña visualizaciones (</a:t>
            </a:r>
            <a:r>
              <a:rPr lang="es-ES" dirty="0" err="1"/>
              <a:t>dashboards</a:t>
            </a:r>
            <a:r>
              <a:rPr lang="es-ES" dirty="0"/>
              <a:t>) para seguimiento y </a:t>
            </a:r>
            <a:r>
              <a:rPr lang="es-ES" dirty="0" err="1"/>
              <a:t>análisis.</a:t>
            </a:r>
            <a:r>
              <a:rPr lang="es-ES" b="1" dirty="0" err="1"/>
              <a:t>Gerente</a:t>
            </a:r>
            <a:r>
              <a:rPr lang="es-ES" b="1" dirty="0"/>
              <a:t> General</a:t>
            </a:r>
            <a:r>
              <a:rPr lang="es-ES" dirty="0"/>
              <a:t>- Supervisa indicadores clave (KPI/KRI).</a:t>
            </a:r>
            <a:br>
              <a:rPr lang="es-ES" dirty="0"/>
            </a:br>
            <a:r>
              <a:rPr lang="es-ES" dirty="0"/>
              <a:t>- Revisa reportes para evaluar cumplimiento de </a:t>
            </a:r>
            <a:r>
              <a:rPr lang="es-ES" dirty="0" err="1"/>
              <a:t>metas.</a:t>
            </a:r>
            <a:r>
              <a:rPr lang="es-ES" b="1" dirty="0" err="1"/>
              <a:t>Área</a:t>
            </a:r>
            <a:r>
              <a:rPr lang="es-ES" b="1" dirty="0"/>
              <a:t> de Calidad</a:t>
            </a:r>
            <a:r>
              <a:rPr lang="es-ES" dirty="0"/>
              <a:t>- Monitorea indicadores de no conformidades, satisfacción y retrabajos.</a:t>
            </a:r>
            <a:br>
              <a:rPr lang="es-ES" dirty="0"/>
            </a:br>
            <a:r>
              <a:rPr lang="es-ES" dirty="0"/>
              <a:t>- Retroalimenta </a:t>
            </a:r>
            <a:r>
              <a:rPr lang="es-ES" dirty="0" err="1"/>
              <a:t>procesos.</a:t>
            </a:r>
            <a:r>
              <a:rPr lang="es-ES" b="1" dirty="0" err="1"/>
              <a:t>Administración</a:t>
            </a:r>
            <a:r>
              <a:rPr lang="es-ES" b="1" dirty="0"/>
              <a:t> y Finanzas</a:t>
            </a:r>
            <a:r>
              <a:rPr lang="es-ES" dirty="0"/>
              <a:t>- Controla indicadores financieros (rentabilidad, costos por m², flujo de caja).</a:t>
            </a:r>
            <a:br>
              <a:rPr lang="es-ES" dirty="0"/>
            </a:br>
            <a:r>
              <a:rPr lang="es-ES" dirty="0"/>
              <a:t>- Aporta análisis económico para decisiones.</a:t>
            </a:r>
          </a:p>
          <a:p>
            <a:r>
              <a:rPr lang="es-ES" b="1" dirty="0"/>
              <a:t>🧠 Comentario clave:</a:t>
            </a:r>
          </a:p>
          <a:p>
            <a:r>
              <a:rPr lang="es-ES" dirty="0"/>
              <a:t>Este tipo de asignación clara de roles en INACAR facilita la </a:t>
            </a:r>
            <a:r>
              <a:rPr lang="es-ES" b="1" dirty="0"/>
              <a:t>responsabilidad compartida</a:t>
            </a:r>
            <a:r>
              <a:rPr lang="es-ES" dirty="0"/>
              <a:t>, el </a:t>
            </a:r>
            <a:r>
              <a:rPr lang="es-ES" b="1" dirty="0"/>
              <a:t>flujo confiable de información</a:t>
            </a:r>
            <a:r>
              <a:rPr lang="es-ES" dirty="0"/>
              <a:t> y el </a:t>
            </a:r>
            <a:r>
              <a:rPr lang="es-ES" b="1" dirty="0"/>
              <a:t>uso efectivo de los indicadores</a:t>
            </a:r>
            <a:r>
              <a:rPr lang="es-ES" dirty="0"/>
              <a:t> en todos los niveles.</a:t>
            </a:r>
          </a:p>
          <a:p>
            <a:r>
              <a:rPr lang="es-ES" dirty="0"/>
              <a:t>¿Deseas que prepare esta información en un formato de presentación, ficha interna o diagrama visual para uso en capacitaciones?</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447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Alternativas de Tableros de Indicadores</a:t>
            </a:r>
          </a:p>
          <a:p>
            <a:r>
              <a:rPr lang="es-ES" b="1" dirty="0"/>
              <a:t>Objetivo:</a:t>
            </a:r>
            <a:br>
              <a:rPr lang="es-ES" dirty="0"/>
            </a:br>
            <a:r>
              <a:rPr lang="es-ES" dirty="0"/>
              <a:t>Conocer las diferentes formas en que puede organizarse la información para el seguimiento y la toma de decisiones, según el nivel de gestión.</a:t>
            </a:r>
          </a:p>
          <a:p>
            <a:r>
              <a:rPr lang="es-ES" b="1" dirty="0"/>
              <a:t>📊 Tipos de Tableros</a:t>
            </a:r>
          </a:p>
          <a:p>
            <a:r>
              <a:rPr lang="es-ES" b="1" dirty="0"/>
              <a:t>Tipo de </a:t>
            </a:r>
            <a:r>
              <a:rPr lang="es-ES" b="1" dirty="0" err="1"/>
              <a:t>TableroEnfoqueUsuarios</a:t>
            </a:r>
            <a:r>
              <a:rPr lang="es-ES" b="1" dirty="0"/>
              <a:t> </a:t>
            </a:r>
            <a:r>
              <a:rPr lang="es-ES" b="1" dirty="0" err="1"/>
              <a:t>PrincipalesEjemplo</a:t>
            </a:r>
            <a:r>
              <a:rPr lang="es-ES" b="1" dirty="0"/>
              <a:t> en </a:t>
            </a:r>
            <a:r>
              <a:rPr lang="es-ES" b="1" dirty="0" err="1"/>
              <a:t>INACAREstratégico</a:t>
            </a:r>
            <a:r>
              <a:rPr lang="es-ES" dirty="0" err="1"/>
              <a:t>Alineado</a:t>
            </a:r>
            <a:r>
              <a:rPr lang="es-ES" dirty="0"/>
              <a:t> con los objetivos de largo </a:t>
            </a:r>
            <a:r>
              <a:rPr lang="es-ES" dirty="0" err="1"/>
              <a:t>plazoAlta</a:t>
            </a:r>
            <a:r>
              <a:rPr lang="es-ES" dirty="0"/>
              <a:t> dirección / comité </a:t>
            </a:r>
            <a:r>
              <a:rPr lang="es-ES" dirty="0" err="1"/>
              <a:t>ejecutivoRentabilidad</a:t>
            </a:r>
            <a:r>
              <a:rPr lang="es-ES" dirty="0"/>
              <a:t> global por proyecto, satisfacción del cliente, impacto </a:t>
            </a:r>
            <a:r>
              <a:rPr lang="es-ES" dirty="0" err="1"/>
              <a:t>ambiental.</a:t>
            </a:r>
            <a:r>
              <a:rPr lang="es-ES" b="1" dirty="0" err="1"/>
              <a:t>Táctico</a:t>
            </a:r>
            <a:r>
              <a:rPr lang="es-ES" dirty="0" err="1"/>
              <a:t>Monitorea</a:t>
            </a:r>
            <a:r>
              <a:rPr lang="es-ES" dirty="0"/>
              <a:t> procesos </a:t>
            </a:r>
            <a:r>
              <a:rPr lang="es-ES" dirty="0" err="1"/>
              <a:t>claveGerencias</a:t>
            </a:r>
            <a:r>
              <a:rPr lang="es-ES" dirty="0"/>
              <a:t>, mandos </a:t>
            </a:r>
            <a:r>
              <a:rPr lang="es-ES" dirty="0" err="1"/>
              <a:t>mediosAvance</a:t>
            </a:r>
            <a:r>
              <a:rPr lang="es-ES" dirty="0"/>
              <a:t> físico vs. programado en obras, cumplimiento de contratos, gestión de </a:t>
            </a:r>
            <a:r>
              <a:rPr lang="es-ES" dirty="0" err="1"/>
              <a:t>compras.</a:t>
            </a:r>
            <a:r>
              <a:rPr lang="es-ES" b="1" dirty="0" err="1"/>
              <a:t>Operativo</a:t>
            </a:r>
            <a:r>
              <a:rPr lang="es-ES" dirty="0" err="1"/>
              <a:t>Datos</a:t>
            </a:r>
            <a:r>
              <a:rPr lang="es-ES" dirty="0"/>
              <a:t> frecuentes para la </a:t>
            </a:r>
            <a:r>
              <a:rPr lang="es-ES" dirty="0" err="1"/>
              <a:t>supervisiónJefes</a:t>
            </a:r>
            <a:r>
              <a:rPr lang="es-ES" dirty="0"/>
              <a:t> de área, </a:t>
            </a:r>
            <a:r>
              <a:rPr lang="es-ES" dirty="0" err="1"/>
              <a:t>supervisoresRetrasos</a:t>
            </a:r>
            <a:r>
              <a:rPr lang="es-ES" dirty="0"/>
              <a:t> diarios, control de calidad en campo, incidentes de seguridad.</a:t>
            </a:r>
          </a:p>
          <a:p>
            <a:r>
              <a:rPr lang="es-ES" b="1" dirty="0"/>
              <a:t>🗺️ Visual sugerida: Mapa de Tableros por Nivel de Gestión</a:t>
            </a:r>
          </a:p>
          <a:p>
            <a:r>
              <a:rPr lang="es-ES" dirty="0" err="1"/>
              <a:t>diff</a:t>
            </a:r>
            <a:endParaRPr lang="es-ES" dirty="0"/>
          </a:p>
          <a:p>
            <a:r>
              <a:rPr lang="es-ES" dirty="0" err="1"/>
              <a:t>CopyEdit</a:t>
            </a:r>
            <a:endParaRPr lang="es-ES" dirty="0"/>
          </a:p>
          <a:p>
            <a:pPr rtl="0"/>
            <a:r>
              <a:rPr lang="es-ES" dirty="0"/>
              <a:t>+--------------------+ </a:t>
            </a:r>
          </a:p>
          <a:p>
            <a:pPr rtl="0"/>
            <a:r>
              <a:rPr lang="es-ES" dirty="0"/>
              <a:t>| Dirección (CEO) | | Tablero | | Estratégico </a:t>
            </a:r>
          </a:p>
          <a:p>
            <a:pPr rtl="0"/>
            <a:r>
              <a:rPr lang="es-ES" dirty="0"/>
              <a:t>| +--------------------+ ▲ </a:t>
            </a:r>
          </a:p>
          <a:p>
            <a:pPr rtl="0"/>
            <a:r>
              <a:rPr lang="es-ES" dirty="0"/>
              <a:t>│ +--------------------+</a:t>
            </a:r>
          </a:p>
          <a:p>
            <a:pPr rtl="0"/>
            <a:r>
              <a:rPr lang="es-ES" dirty="0"/>
              <a:t> | Gerencia de Área | | Tablero | | Táctico</a:t>
            </a:r>
          </a:p>
          <a:p>
            <a:pPr rtl="0"/>
            <a:r>
              <a:rPr lang="es-ES" dirty="0"/>
              <a:t> | +--------------------+ ▲ </a:t>
            </a:r>
          </a:p>
          <a:p>
            <a:pPr rtl="0"/>
            <a:r>
              <a:rPr lang="es-ES" dirty="0"/>
              <a:t>│ +--------------------+ </a:t>
            </a:r>
          </a:p>
          <a:p>
            <a:pPr rtl="0"/>
            <a:r>
              <a:rPr lang="es-ES" dirty="0"/>
              <a:t>| Jefatura / | | Supervisión diaria | | Tablero | | Operativo |</a:t>
            </a:r>
          </a:p>
          <a:p>
            <a:pPr rtl="0"/>
            <a:r>
              <a:rPr lang="es-ES" dirty="0"/>
              <a:t> +--------------------+ </a:t>
            </a:r>
          </a:p>
          <a:p>
            <a:pPr rtl="0"/>
            <a:endParaRPr lang="es-ES" dirty="0"/>
          </a:p>
          <a:p>
            <a:r>
              <a:rPr lang="es-ES" b="1" dirty="0"/>
              <a:t>💡 Consejo Práctico:</a:t>
            </a:r>
          </a:p>
          <a:p>
            <a:r>
              <a:rPr lang="es-ES" dirty="0"/>
              <a:t>Puedes integrar todos estos tableros en una </a:t>
            </a:r>
            <a:r>
              <a:rPr lang="es-ES" b="1" dirty="0"/>
              <a:t>herramienta tipo BI</a:t>
            </a:r>
            <a:r>
              <a:rPr lang="es-ES" dirty="0"/>
              <a:t> (como </a:t>
            </a:r>
            <a:r>
              <a:rPr lang="es-ES" dirty="0" err="1"/>
              <a:t>Power</a:t>
            </a:r>
            <a:r>
              <a:rPr lang="es-ES" dirty="0"/>
              <a:t> BI, </a:t>
            </a:r>
            <a:r>
              <a:rPr lang="es-ES" dirty="0" err="1"/>
              <a:t>Tableau</a:t>
            </a:r>
            <a:r>
              <a:rPr lang="es-ES" dirty="0"/>
              <a:t> o Google Data Studio) con accesos diferenciados según el rol del usuario.</a:t>
            </a:r>
          </a:p>
          <a:p>
            <a:r>
              <a:rPr lang="es-ES" dirty="0"/>
              <a:t>¿Quieres que elabore un ejemplo gráfico completo con datos ficticios para cada tablero?</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0343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Visuales comunes en tableros:</a:t>
            </a:r>
          </a:p>
          <a:p>
            <a:r>
              <a:rPr lang="es-ES" dirty="0"/>
              <a:t>Para comunicar de forma efectiva, es clave usar visualizaciones apropiadas. Aquí algunos tipos comunes:</a:t>
            </a:r>
          </a:p>
          <a:p>
            <a:r>
              <a:rPr lang="es-ES" b="1" dirty="0" err="1"/>
              <a:t>VisualUso</a:t>
            </a:r>
            <a:r>
              <a:rPr lang="es-ES" b="1" dirty="0"/>
              <a:t> </a:t>
            </a:r>
            <a:r>
              <a:rPr lang="es-ES" b="1" dirty="0" err="1"/>
              <a:t>principalTabla</a:t>
            </a:r>
            <a:r>
              <a:rPr lang="es-ES" b="1" dirty="0"/>
              <a:t> comparativa </a:t>
            </a:r>
            <a:r>
              <a:rPr lang="es-ES" b="1" dirty="0" err="1"/>
              <a:t>mensual</a:t>
            </a:r>
            <a:r>
              <a:rPr lang="es-ES" dirty="0" err="1"/>
              <a:t>Mostrar</a:t>
            </a:r>
            <a:r>
              <a:rPr lang="es-ES" dirty="0"/>
              <a:t> variación por periodo y entre proyectos o </a:t>
            </a:r>
            <a:r>
              <a:rPr lang="es-ES" dirty="0" err="1"/>
              <a:t>áreas.</a:t>
            </a:r>
            <a:r>
              <a:rPr lang="es-ES" b="1" dirty="0" err="1"/>
              <a:t>Semáforo</a:t>
            </a:r>
            <a:r>
              <a:rPr lang="es-ES" b="1" dirty="0"/>
              <a:t> (Verde–Amarillo–Rojo)</a:t>
            </a:r>
            <a:r>
              <a:rPr lang="es-ES" dirty="0"/>
              <a:t>Representar el nivel de cumplimiento respecto a la meta. Ejemplo: semáforo de </a:t>
            </a:r>
            <a:r>
              <a:rPr lang="es-ES" dirty="0" err="1"/>
              <a:t>productividad.</a:t>
            </a:r>
            <a:r>
              <a:rPr lang="es-ES" b="1" dirty="0" err="1"/>
              <a:t>Gráfico</a:t>
            </a:r>
            <a:r>
              <a:rPr lang="es-ES" b="1" dirty="0"/>
              <a:t> de </a:t>
            </a:r>
            <a:r>
              <a:rPr lang="es-ES" b="1" dirty="0" err="1"/>
              <a:t>barras</a:t>
            </a:r>
            <a:r>
              <a:rPr lang="es-ES" dirty="0" err="1"/>
              <a:t>Comparar</a:t>
            </a:r>
            <a:r>
              <a:rPr lang="es-ES" dirty="0"/>
              <a:t> valores entre categorías (ej.: obras, regiones).</a:t>
            </a:r>
            <a:r>
              <a:rPr lang="es-ES" b="1" dirty="0"/>
              <a:t>Gráfico de </a:t>
            </a:r>
            <a:r>
              <a:rPr lang="es-ES" b="1" dirty="0" err="1"/>
              <a:t>líneas</a:t>
            </a:r>
            <a:r>
              <a:rPr lang="es-ES" dirty="0" err="1"/>
              <a:t>Observar</a:t>
            </a:r>
            <a:r>
              <a:rPr lang="es-ES" dirty="0"/>
              <a:t> tendencias históricas o evolución de un </a:t>
            </a:r>
            <a:r>
              <a:rPr lang="es-ES" dirty="0" err="1"/>
              <a:t>indicador.</a:t>
            </a:r>
            <a:r>
              <a:rPr lang="es-ES" b="1" dirty="0" err="1"/>
              <a:t>Gráfico</a:t>
            </a:r>
            <a:r>
              <a:rPr lang="es-ES" b="1" dirty="0"/>
              <a:t> de pastel (torta)</a:t>
            </a:r>
            <a:r>
              <a:rPr lang="es-ES" dirty="0"/>
              <a:t>Mostrar proporciones (ej.: distribución del presupuesto).</a:t>
            </a:r>
          </a:p>
          <a:p>
            <a:pPr lvl="1"/>
            <a:endParaRPr lang="es-ES" dirty="0"/>
          </a:p>
          <a:p>
            <a:pPr lvl="1"/>
            <a:endParaRPr lang="es-ES" dirty="0"/>
          </a:p>
          <a:p>
            <a:pPr lvl="1"/>
            <a:endParaRPr lang="es-ES" dirty="0"/>
          </a:p>
          <a:p>
            <a:endParaRPr lang="es-ES" dirty="0"/>
          </a:p>
          <a:p>
            <a:r>
              <a:rPr lang="es-ES" b="1" dirty="0"/>
              <a:t>📌 Ejemplo de ficha de indicador para INACAR</a:t>
            </a:r>
          </a:p>
          <a:p>
            <a:r>
              <a:rPr lang="es-ES" dirty="0" err="1"/>
              <a:t>CampoValorNombre</a:t>
            </a:r>
            <a:r>
              <a:rPr lang="es-ES" dirty="0"/>
              <a:t>% de cumplimiento del cronograma de </a:t>
            </a:r>
            <a:r>
              <a:rPr lang="es-ES" dirty="0" err="1"/>
              <a:t>obraFórmula</a:t>
            </a:r>
            <a:r>
              <a:rPr lang="es-ES" dirty="0"/>
              <a:t>(Avance real / Avance programado) x 100FrecuenciaSemanalUnidadPorcentaje (%)Línea base82%Meta95%ResponsableJefe de </a:t>
            </a:r>
            <a:r>
              <a:rPr lang="es-ES" dirty="0" err="1"/>
              <a:t>obraFuente</a:t>
            </a:r>
            <a:r>
              <a:rPr lang="es-ES" dirty="0"/>
              <a:t> de </a:t>
            </a:r>
            <a:r>
              <a:rPr lang="es-ES" dirty="0" err="1"/>
              <a:t>datosReporte</a:t>
            </a:r>
            <a:r>
              <a:rPr lang="es-ES" dirty="0"/>
              <a:t> de avance diario + sistema de planificación (MSP)</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5478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Carga de los datos de indicadores</a:t>
            </a:r>
          </a:p>
          <a:p>
            <a:r>
              <a:rPr lang="es-ES" b="1" dirty="0"/>
              <a:t>🎯 Objetivo</a:t>
            </a:r>
          </a:p>
          <a:p>
            <a:r>
              <a:rPr lang="es-ES" dirty="0"/>
              <a:t>Establecer cómo, cuándo y con qué herramientas se ingresan los datos de los indicadores, asegurando la actualización oportuna, precisa y coherente del sistema de medición.</a:t>
            </a:r>
          </a:p>
          <a:p>
            <a:r>
              <a:rPr lang="es-ES" b="1" dirty="0"/>
              <a:t>🛠️ Contenidos clave</a:t>
            </a:r>
          </a:p>
          <a:p>
            <a:r>
              <a:rPr lang="es-ES" b="1" dirty="0"/>
              <a:t>1. Procesos de recolección</a:t>
            </a:r>
          </a:p>
          <a:p>
            <a:pPr>
              <a:buFont typeface="Arial" panose="020B0604020202020204" pitchFamily="34" charset="0"/>
              <a:buChar char="•"/>
            </a:pPr>
            <a:r>
              <a:rPr lang="es-ES" b="1" dirty="0"/>
              <a:t>Manual:</a:t>
            </a:r>
            <a:r>
              <a:rPr lang="es-ES" dirty="0"/>
              <a:t> Requiere intervención humana directa (ej.: ingreso en Excel).</a:t>
            </a:r>
          </a:p>
          <a:p>
            <a:pPr>
              <a:buFont typeface="Arial" panose="020B0604020202020204" pitchFamily="34" charset="0"/>
              <a:buChar char="•"/>
            </a:pPr>
            <a:r>
              <a:rPr lang="es-ES" b="1" dirty="0"/>
              <a:t>Semiautomático:</a:t>
            </a:r>
            <a:r>
              <a:rPr lang="es-ES" dirty="0"/>
              <a:t> Recolecta desde otras fuentes con revisión humana.</a:t>
            </a:r>
          </a:p>
          <a:p>
            <a:pPr>
              <a:buFont typeface="Arial" panose="020B0604020202020204" pitchFamily="34" charset="0"/>
              <a:buChar char="•"/>
            </a:pPr>
            <a:r>
              <a:rPr lang="es-ES" b="1" dirty="0"/>
              <a:t>Automatizado:</a:t>
            </a:r>
            <a:r>
              <a:rPr lang="es-ES" dirty="0"/>
              <a:t> Los datos se capturan directamente desde sensores o software (por ejemplo, </a:t>
            </a:r>
            <a:r>
              <a:rPr lang="es-ES" dirty="0" err="1"/>
              <a:t>IoT</a:t>
            </a:r>
            <a:r>
              <a:rPr lang="es-ES" dirty="0"/>
              <a:t> o ERP).</a:t>
            </a:r>
          </a:p>
          <a:p>
            <a:r>
              <a:rPr lang="es-ES" b="1" dirty="0"/>
              <a:t>2. Herramientas utilizadas</a:t>
            </a:r>
          </a:p>
          <a:p>
            <a:pPr>
              <a:buFont typeface="Arial" panose="020B0604020202020204" pitchFamily="34" charset="0"/>
              <a:buChar char="•"/>
            </a:pPr>
            <a:r>
              <a:rPr lang="es-ES" b="1" dirty="0"/>
              <a:t>Hojas de cálculo compartidas (Excel, Google </a:t>
            </a:r>
            <a:r>
              <a:rPr lang="es-ES" b="1" dirty="0" err="1"/>
              <a:t>Sheets</a:t>
            </a:r>
            <a:r>
              <a:rPr lang="es-ES" b="1" dirty="0"/>
              <a:t>)</a:t>
            </a:r>
            <a:endParaRPr lang="es-ES" dirty="0"/>
          </a:p>
          <a:p>
            <a:pPr>
              <a:buFont typeface="Arial" panose="020B0604020202020204" pitchFamily="34" charset="0"/>
              <a:buChar char="•"/>
            </a:pPr>
            <a:r>
              <a:rPr lang="es-ES" b="1" dirty="0"/>
              <a:t>Formularios digitales (Google </a:t>
            </a:r>
            <a:r>
              <a:rPr lang="es-ES" b="1" dirty="0" err="1"/>
              <a:t>Forms</a:t>
            </a:r>
            <a:r>
              <a:rPr lang="es-ES" b="1" dirty="0"/>
              <a:t>, Microsoft </a:t>
            </a:r>
            <a:r>
              <a:rPr lang="es-ES" b="1" dirty="0" err="1"/>
              <a:t>Forms</a:t>
            </a:r>
            <a:r>
              <a:rPr lang="es-ES" b="1" dirty="0"/>
              <a:t>)</a:t>
            </a:r>
            <a:endParaRPr lang="es-ES" dirty="0"/>
          </a:p>
          <a:p>
            <a:pPr>
              <a:buFont typeface="Arial" panose="020B0604020202020204" pitchFamily="34" charset="0"/>
              <a:buChar char="•"/>
            </a:pPr>
            <a:r>
              <a:rPr lang="es-ES" b="1" dirty="0"/>
              <a:t>Sistemas de gestión de proyectos (MS Project, Primavera)</a:t>
            </a:r>
            <a:endParaRPr lang="es-ES" dirty="0"/>
          </a:p>
          <a:p>
            <a:pPr>
              <a:buFont typeface="Arial" panose="020B0604020202020204" pitchFamily="34" charset="0"/>
              <a:buChar char="•"/>
            </a:pPr>
            <a:r>
              <a:rPr lang="es-ES" b="1" dirty="0"/>
              <a:t>Software de BI (</a:t>
            </a:r>
            <a:r>
              <a:rPr lang="es-ES" b="1" dirty="0" err="1"/>
              <a:t>Power</a:t>
            </a:r>
            <a:r>
              <a:rPr lang="es-ES" b="1" dirty="0"/>
              <a:t> BI, </a:t>
            </a:r>
            <a:r>
              <a:rPr lang="es-ES" b="1" dirty="0" err="1"/>
              <a:t>Tableau</a:t>
            </a:r>
            <a:r>
              <a:rPr lang="es-ES" b="1" dirty="0"/>
              <a:t>, </a:t>
            </a:r>
            <a:r>
              <a:rPr lang="es-ES" b="1" dirty="0" err="1"/>
              <a:t>Qlik</a:t>
            </a:r>
            <a:r>
              <a:rPr lang="es-ES" b="1" dirty="0"/>
              <a:t>)</a:t>
            </a:r>
            <a:endParaRPr lang="es-ES" dirty="0"/>
          </a:p>
          <a:p>
            <a:pPr>
              <a:buFont typeface="Arial" panose="020B0604020202020204" pitchFamily="34" charset="0"/>
              <a:buChar char="•"/>
            </a:pPr>
            <a:r>
              <a:rPr lang="es-ES" b="1" dirty="0"/>
              <a:t>Sensores / dispositivos </a:t>
            </a:r>
            <a:r>
              <a:rPr lang="es-ES" b="1" dirty="0" err="1"/>
              <a:t>IoT</a:t>
            </a:r>
            <a:r>
              <a:rPr lang="es-ES" dirty="0"/>
              <a:t> (ej. monitoreo ambiental o de energía)</a:t>
            </a:r>
          </a:p>
          <a:p>
            <a:r>
              <a:rPr lang="es-ES" b="1" dirty="0"/>
              <a:t>3. Calendario de carga</a:t>
            </a:r>
          </a:p>
          <a:p>
            <a:r>
              <a:rPr lang="es-ES" dirty="0"/>
              <a:t>Es vital establecer una </a:t>
            </a:r>
            <a:r>
              <a:rPr lang="es-ES" b="1" dirty="0"/>
              <a:t>frecuencia definida</a:t>
            </a:r>
            <a:r>
              <a:rPr lang="es-ES" dirty="0"/>
              <a:t> y un </a:t>
            </a:r>
            <a:r>
              <a:rPr lang="es-ES" b="1" dirty="0"/>
              <a:t>responsable claro</a:t>
            </a:r>
            <a:r>
              <a:rPr lang="es-ES" dirty="0"/>
              <a:t>:</a:t>
            </a:r>
          </a:p>
          <a:p>
            <a:r>
              <a:rPr lang="es-ES" dirty="0" err="1"/>
              <a:t>FrecuenciaIndicadores</a:t>
            </a:r>
            <a:r>
              <a:rPr lang="es-ES" dirty="0"/>
              <a:t> </a:t>
            </a:r>
            <a:r>
              <a:rPr lang="es-ES" dirty="0" err="1"/>
              <a:t>típicosEjemplo</a:t>
            </a:r>
            <a:r>
              <a:rPr lang="es-ES" dirty="0"/>
              <a:t> en </a:t>
            </a:r>
            <a:r>
              <a:rPr lang="es-ES" dirty="0" err="1"/>
              <a:t>INACARDiariaProducción</a:t>
            </a:r>
            <a:r>
              <a:rPr lang="es-ES" dirty="0"/>
              <a:t>, asistencia, incidentes de </a:t>
            </a:r>
            <a:r>
              <a:rPr lang="es-ES" dirty="0" err="1"/>
              <a:t>seguridadRegistro</a:t>
            </a:r>
            <a:r>
              <a:rPr lang="es-ES" dirty="0"/>
              <a:t> de horas hombre en </a:t>
            </a:r>
            <a:r>
              <a:rPr lang="es-ES" dirty="0" err="1"/>
              <a:t>campoSemanalAvance</a:t>
            </a:r>
            <a:r>
              <a:rPr lang="es-ES" dirty="0"/>
              <a:t> de obra, entregas% de avance actualizado los </a:t>
            </a:r>
            <a:r>
              <a:rPr lang="es-ES" dirty="0" err="1"/>
              <a:t>viernesMensualCostos</a:t>
            </a:r>
            <a:r>
              <a:rPr lang="es-ES" dirty="0"/>
              <a:t>, satisfacción del cliente, </a:t>
            </a:r>
            <a:r>
              <a:rPr lang="es-ES" dirty="0" err="1"/>
              <a:t>consumoCosto</a:t>
            </a:r>
            <a:r>
              <a:rPr lang="es-ES" dirty="0"/>
              <a:t> por m² comparado contra presupuesto</a:t>
            </a:r>
          </a:p>
          <a:p>
            <a:r>
              <a:rPr lang="es-ES" b="1" dirty="0"/>
              <a:t>4. Validación y consistencia de datos</a:t>
            </a:r>
          </a:p>
          <a:p>
            <a:pPr>
              <a:buFont typeface="Arial" panose="020B0604020202020204" pitchFamily="34" charset="0"/>
              <a:buChar char="•"/>
            </a:pPr>
            <a:r>
              <a:rPr lang="es-ES" dirty="0"/>
              <a:t>Revisión cruzada con reportes fuente.</a:t>
            </a:r>
          </a:p>
          <a:p>
            <a:pPr>
              <a:buFont typeface="Arial" panose="020B0604020202020204" pitchFamily="34" charset="0"/>
              <a:buChar char="•"/>
            </a:pPr>
            <a:r>
              <a:rPr lang="es-ES" dirty="0"/>
              <a:t>Controles de formato y rangos válidos.</a:t>
            </a:r>
          </a:p>
          <a:p>
            <a:pPr>
              <a:buFont typeface="Arial" panose="020B0604020202020204" pitchFamily="34" charset="0"/>
              <a:buChar char="•"/>
            </a:pPr>
            <a:r>
              <a:rPr lang="es-ES" dirty="0"/>
              <a:t>Alertas por valores fuera de tolerancia.</a:t>
            </a:r>
          </a:p>
          <a:p>
            <a:pPr>
              <a:buFont typeface="Arial" panose="020B0604020202020204" pitchFamily="34" charset="0"/>
              <a:buChar char="•"/>
            </a:pPr>
            <a:r>
              <a:rPr lang="es-ES" dirty="0"/>
              <a:t>Auditorías periódicas de carga.</a:t>
            </a:r>
          </a:p>
          <a:p>
            <a:r>
              <a:rPr lang="es-ES" dirty="0"/>
              <a:t>📌 </a:t>
            </a:r>
            <a:r>
              <a:rPr lang="es-ES" i="1" dirty="0"/>
              <a:t>Ejemplo aplicado en INACAR:</a:t>
            </a:r>
            <a:br>
              <a:rPr lang="es-ES" dirty="0"/>
            </a:br>
            <a:r>
              <a:rPr lang="es-ES" i="1" dirty="0"/>
              <a:t>El supervisor de campo actualiza cada viernes el % de avance de obra en una plantilla compartida de Excel. Luego, el analista de datos revisa la coherencia con el cronograma base y consolida en el tablero general de proyectos.</a:t>
            </a:r>
            <a:endParaRPr lang="es-ES" dirty="0"/>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82694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dirty="0"/>
              <a:t>Seguimiento de Indicadores</a:t>
            </a:r>
          </a:p>
          <a:p>
            <a:r>
              <a:rPr lang="es-ES" b="1" dirty="0"/>
              <a:t>🎯 Objetivo</a:t>
            </a:r>
          </a:p>
          <a:p>
            <a:r>
              <a:rPr lang="es-ES" dirty="0"/>
              <a:t>Asegurar que los indicadores no solo sean medidos, sino que impulsen decisiones, correcciones y aprendizajes en la organización.</a:t>
            </a:r>
          </a:p>
          <a:p>
            <a:r>
              <a:rPr lang="es-ES" b="1" dirty="0"/>
              <a:t>🛠️ Contenidos Clave</a:t>
            </a:r>
          </a:p>
          <a:p>
            <a:r>
              <a:rPr lang="es-ES" b="1" dirty="0"/>
              <a:t>1. ✅ Reuniones periódicas de seguimiento</a:t>
            </a:r>
          </a:p>
          <a:p>
            <a:pPr>
              <a:buFont typeface="Arial" panose="020B0604020202020204" pitchFamily="34" charset="0"/>
              <a:buChar char="•"/>
            </a:pPr>
            <a:r>
              <a:rPr lang="es-ES" b="1" dirty="0"/>
              <a:t>Frecuencia:</a:t>
            </a:r>
            <a:r>
              <a:rPr lang="es-ES" dirty="0"/>
              <a:t> Semanales, quincenales o mensuales según el nivel del indicador.</a:t>
            </a:r>
          </a:p>
          <a:p>
            <a:pPr>
              <a:buFont typeface="Arial" panose="020B0604020202020204" pitchFamily="34" charset="0"/>
              <a:buChar char="•"/>
            </a:pPr>
            <a:r>
              <a:rPr lang="es-ES" b="1" dirty="0"/>
              <a:t>Participantes:</a:t>
            </a:r>
            <a:r>
              <a:rPr lang="es-ES" dirty="0"/>
              <a:t> Responsables de indicadores, líderes de área, analistas.</a:t>
            </a:r>
          </a:p>
          <a:p>
            <a:pPr>
              <a:buFont typeface="Arial" panose="020B0604020202020204" pitchFamily="34" charset="0"/>
              <a:buChar char="•"/>
            </a:pPr>
            <a:r>
              <a:rPr lang="es-ES" b="1" dirty="0"/>
              <a:t>Objetivo:</a:t>
            </a:r>
            <a:r>
              <a:rPr lang="es-ES" dirty="0"/>
              <a:t> Revisar resultados, detectar desviaciones, tomar decisiones.</a:t>
            </a:r>
          </a:p>
          <a:p>
            <a:r>
              <a:rPr lang="es-ES" b="1" dirty="0"/>
              <a:t>2. 📈 Análisis de tendencias y variaciones</a:t>
            </a:r>
          </a:p>
          <a:p>
            <a:pPr>
              <a:buFont typeface="Arial" panose="020B0604020202020204" pitchFamily="34" charset="0"/>
              <a:buChar char="•"/>
            </a:pPr>
            <a:r>
              <a:rPr lang="es-ES" dirty="0"/>
              <a:t>Comparar con:</a:t>
            </a:r>
          </a:p>
          <a:p>
            <a:pPr marL="742950" lvl="1" indent="-285750">
              <a:buFont typeface="Arial" panose="020B0604020202020204" pitchFamily="34" charset="0"/>
              <a:buChar char="•"/>
            </a:pPr>
            <a:r>
              <a:rPr lang="es-ES" dirty="0"/>
              <a:t>Línea base</a:t>
            </a:r>
          </a:p>
          <a:p>
            <a:pPr marL="742950" lvl="1" indent="-285750">
              <a:buFont typeface="Arial" panose="020B0604020202020204" pitchFamily="34" charset="0"/>
              <a:buChar char="•"/>
            </a:pPr>
            <a:r>
              <a:rPr lang="es-ES" dirty="0"/>
              <a:t>Meta</a:t>
            </a:r>
          </a:p>
          <a:p>
            <a:pPr marL="742950" lvl="1" indent="-285750">
              <a:buFont typeface="Arial" panose="020B0604020202020204" pitchFamily="34" charset="0"/>
              <a:buChar char="•"/>
            </a:pPr>
            <a:r>
              <a:rPr lang="es-ES" dirty="0"/>
              <a:t>Periodos anteriores</a:t>
            </a:r>
          </a:p>
          <a:p>
            <a:pPr>
              <a:buFont typeface="Arial" panose="020B0604020202020204" pitchFamily="34" charset="0"/>
              <a:buChar char="•"/>
            </a:pPr>
            <a:r>
              <a:rPr lang="es-ES" dirty="0"/>
              <a:t>Identificar patrones o anomalías (crecimiento sostenido, caídas abruptas, estancamiento).</a:t>
            </a:r>
          </a:p>
          <a:p>
            <a:r>
              <a:rPr lang="es-ES" b="1" dirty="0"/>
              <a:t>3. 🔧 Acciones correctivas</a:t>
            </a:r>
          </a:p>
          <a:p>
            <a:pPr>
              <a:buFont typeface="Arial" panose="020B0604020202020204" pitchFamily="34" charset="0"/>
              <a:buChar char="•"/>
            </a:pPr>
            <a:r>
              <a:rPr lang="es-ES" dirty="0"/>
              <a:t>Establecer medidas frente a resultados no deseados.</a:t>
            </a:r>
          </a:p>
          <a:p>
            <a:pPr>
              <a:buFont typeface="Arial" panose="020B0604020202020204" pitchFamily="34" charset="0"/>
              <a:buChar char="•"/>
            </a:pPr>
            <a:r>
              <a:rPr lang="es-ES" dirty="0"/>
              <a:t>Documentar responsables, fechas y recursos.</a:t>
            </a:r>
          </a:p>
          <a:p>
            <a:pPr>
              <a:buFont typeface="Arial" panose="020B0604020202020204" pitchFamily="34" charset="0"/>
              <a:buChar char="•"/>
            </a:pPr>
            <a:r>
              <a:rPr lang="es-ES" dirty="0"/>
              <a:t>Hacer seguimiento a la ejecución y resultados de estas acciones.</a:t>
            </a:r>
          </a:p>
          <a:p>
            <a:r>
              <a:rPr lang="es-ES" b="1" dirty="0"/>
              <a:t>4. 📋 Auditoría de indicadores</a:t>
            </a:r>
          </a:p>
          <a:p>
            <a:pPr>
              <a:buFont typeface="Arial" panose="020B0604020202020204" pitchFamily="34" charset="0"/>
              <a:buChar char="•"/>
            </a:pPr>
            <a:r>
              <a:rPr lang="es-ES" dirty="0"/>
              <a:t>Verificar:</a:t>
            </a:r>
          </a:p>
          <a:p>
            <a:pPr marL="742950" lvl="1" indent="-285750">
              <a:buFont typeface="Arial" panose="020B0604020202020204" pitchFamily="34" charset="0"/>
              <a:buChar char="•"/>
            </a:pPr>
            <a:r>
              <a:rPr lang="es-ES" dirty="0"/>
              <a:t>Calidad del dato (fuente confiable, consistencia).</a:t>
            </a:r>
          </a:p>
          <a:p>
            <a:pPr marL="742950" lvl="1" indent="-285750">
              <a:buFont typeface="Arial" panose="020B0604020202020204" pitchFamily="34" charset="0"/>
              <a:buChar char="•"/>
            </a:pPr>
            <a:r>
              <a:rPr lang="es-ES" dirty="0"/>
              <a:t>Frecuencia y puntualidad de carga.</a:t>
            </a:r>
          </a:p>
          <a:p>
            <a:pPr marL="742950" lvl="1" indent="-285750">
              <a:buFont typeface="Arial" panose="020B0604020202020204" pitchFamily="34" charset="0"/>
              <a:buChar char="•"/>
            </a:pPr>
            <a:r>
              <a:rPr lang="es-ES" dirty="0"/>
              <a:t>Uso real del indicador en la toma de decisiones.</a:t>
            </a:r>
          </a:p>
          <a:p>
            <a:pPr>
              <a:buFont typeface="Arial" panose="020B0604020202020204" pitchFamily="34" charset="0"/>
              <a:buChar char="•"/>
            </a:pPr>
            <a:r>
              <a:rPr lang="es-ES" dirty="0"/>
              <a:t>Identificar indicadores inactivos o sin utilidad práctica.</a:t>
            </a:r>
          </a:p>
          <a:p>
            <a:r>
              <a:rPr lang="es-ES" b="1" dirty="0"/>
              <a:t>📄 Recomendación práctica</a:t>
            </a:r>
          </a:p>
          <a:p>
            <a:r>
              <a:rPr lang="es-ES" dirty="0"/>
              <a:t>Usar una </a:t>
            </a:r>
            <a:r>
              <a:rPr lang="es-ES" b="1" dirty="0"/>
              <a:t>"Acta de Seguimiento de Indicadores"</a:t>
            </a:r>
            <a:r>
              <a:rPr lang="es-ES" dirty="0"/>
              <a:t>, que incluya:</a:t>
            </a:r>
          </a:p>
          <a:p>
            <a:r>
              <a:rPr lang="es-ES" dirty="0" err="1"/>
              <a:t>IndicadorResultado</a:t>
            </a:r>
            <a:r>
              <a:rPr lang="es-ES" dirty="0"/>
              <a:t> </a:t>
            </a:r>
            <a:r>
              <a:rPr lang="es-ES" dirty="0" err="1"/>
              <a:t>actualMetaAnálisisDecisión</a:t>
            </a:r>
            <a:r>
              <a:rPr lang="es-ES" dirty="0"/>
              <a:t> o acción </a:t>
            </a:r>
            <a:r>
              <a:rPr lang="es-ES" dirty="0" err="1"/>
              <a:t>tomadaResponsableFecha</a:t>
            </a:r>
            <a:r>
              <a:rPr lang="es-ES" dirty="0"/>
              <a:t> </a:t>
            </a:r>
            <a:r>
              <a:rPr lang="es-ES" dirty="0" err="1"/>
              <a:t>compromisoEjemplo</a:t>
            </a:r>
            <a:r>
              <a:rPr lang="es-ES" dirty="0"/>
              <a:t>: % avance obra72%80%Atraso por </a:t>
            </a:r>
            <a:r>
              <a:rPr lang="es-ES" dirty="0" err="1"/>
              <a:t>lluviaReprogramar</a:t>
            </a:r>
            <a:r>
              <a:rPr lang="es-ES" dirty="0"/>
              <a:t> tareas </a:t>
            </a:r>
            <a:r>
              <a:rPr lang="es-ES" dirty="0" err="1"/>
              <a:t>críticasJefe</a:t>
            </a:r>
            <a:r>
              <a:rPr lang="es-ES" dirty="0"/>
              <a:t> de obra12-jun</a:t>
            </a:r>
          </a:p>
          <a:p>
            <a:r>
              <a:rPr lang="es-ES" dirty="0"/>
              <a:t>📌 </a:t>
            </a:r>
            <a:r>
              <a:rPr lang="es-ES" i="1" dirty="0"/>
              <a:t>Recordatorio: Un sistema de indicadores vivo no termina con la medición, comienza con la acción.</a:t>
            </a:r>
            <a:endParaRPr lang="es-ES" dirty="0"/>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661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08204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18361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950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b="1" i="1" dirty="0"/>
              <a:t>Actividades para la Unidad 1.1</a:t>
            </a:r>
            <a:endParaRPr lang="es-ES" b="1" dirty="0"/>
          </a:p>
          <a:p>
            <a:r>
              <a:rPr lang="es-ES" dirty="0"/>
              <a:t>“En esta unidad no solo trabajaremos con conceptos teóricos, sino que vamos a poner en práctica lo aprendido desde el primer momento. Por eso hemos planteado tres actividades clave, diseñadas para fomentar la reflexión, la colaboración y la aplicación real del conocimiento.</a:t>
            </a:r>
          </a:p>
          <a:p>
            <a:r>
              <a:rPr lang="es-ES" dirty="0"/>
              <a:t>🔹 </a:t>
            </a:r>
            <a:r>
              <a:rPr lang="es-ES" b="1" dirty="0"/>
              <a:t>Taller práctico: Identificación y clasificación de indicadores</a:t>
            </a:r>
            <a:br>
              <a:rPr lang="es-ES" dirty="0"/>
            </a:br>
            <a:r>
              <a:rPr lang="es-ES" dirty="0"/>
              <a:t>En este ejercicio, vamos a simular una organización —puede ser una empresa, una institución pública o una ONG— y ustedes tendrán que </a:t>
            </a:r>
            <a:r>
              <a:rPr lang="es-ES" b="1" dirty="0"/>
              <a:t>identificar posibles indicadores que respondan a diferentes niveles</a:t>
            </a:r>
            <a:r>
              <a:rPr lang="es-ES" dirty="0"/>
              <a:t>: estratégicos, tácticos y operativos.</a:t>
            </a:r>
            <a:br>
              <a:rPr lang="es-ES" dirty="0"/>
            </a:br>
            <a:r>
              <a:rPr lang="es-ES" dirty="0"/>
              <a:t>El reto será clasificarlos correctamente y justificar por qué se ubican en cada categoría. Esto nos permitirá </a:t>
            </a:r>
            <a:r>
              <a:rPr lang="es-ES" b="1" dirty="0"/>
              <a:t>ver qué tan alineados estamos entre lo que se quiere medir y los niveles de decisión</a:t>
            </a:r>
            <a:r>
              <a:rPr lang="es-ES" dirty="0"/>
              <a:t>.</a:t>
            </a:r>
          </a:p>
          <a:p>
            <a:r>
              <a:rPr lang="es-ES" dirty="0"/>
              <a:t>🔹 </a:t>
            </a:r>
            <a:r>
              <a:rPr lang="es-ES" b="1" dirty="0"/>
              <a:t>Dinámica grupal: Mapa sistémico simple</a:t>
            </a:r>
            <a:br>
              <a:rPr lang="es-ES" dirty="0"/>
            </a:br>
            <a:r>
              <a:rPr lang="es-ES" dirty="0"/>
              <a:t>Aquí vamos a trabajar con el </a:t>
            </a:r>
            <a:r>
              <a:rPr lang="es-ES" b="1" dirty="0"/>
              <a:t>enfoque sistémico</a:t>
            </a:r>
            <a:r>
              <a:rPr lang="es-ES" dirty="0"/>
              <a:t>. En grupos, van a elaborar un esquema sencillo de una organización como sistema —identificando entradas, procesos, salidas y retroalimentaciones—.</a:t>
            </a:r>
            <a:br>
              <a:rPr lang="es-ES" dirty="0"/>
            </a:br>
            <a:r>
              <a:rPr lang="es-ES" dirty="0"/>
              <a:t>La clave es ubicar </a:t>
            </a:r>
            <a:r>
              <a:rPr lang="es-ES" b="1" dirty="0"/>
              <a:t>dónde tiene sentido medir</a:t>
            </a:r>
            <a:r>
              <a:rPr lang="es-ES" dirty="0"/>
              <a:t>, es decir, </a:t>
            </a:r>
            <a:r>
              <a:rPr lang="es-ES" b="1" dirty="0"/>
              <a:t>en qué puntos estratégicos se deben ubicar los indicadores</a:t>
            </a:r>
            <a:r>
              <a:rPr lang="es-ES" dirty="0"/>
              <a:t> para que el sistema funcione bien. Esta dinámica busca reforzar la idea de que </a:t>
            </a:r>
            <a:r>
              <a:rPr lang="es-ES" b="1" dirty="0"/>
              <a:t>todo está interconectado</a:t>
            </a:r>
            <a:r>
              <a:rPr lang="es-ES" dirty="0"/>
              <a:t>, y que un buen indicador en un punto puede anticipar problemas o éxitos en otro.</a:t>
            </a:r>
          </a:p>
          <a:p>
            <a:pPr marL="158750" indent="0">
              <a:buNone/>
            </a:pPr>
            <a:r>
              <a:rPr lang="es-ES" dirty="0"/>
              <a:t>🔹</a:t>
            </a:r>
            <a:r>
              <a:rPr lang="es-ES" b="1" dirty="0" err="1"/>
              <a:t>studio</a:t>
            </a:r>
            <a:r>
              <a:rPr lang="es-ES" b="1" dirty="0"/>
              <a:t> de caso: Buenas prácticas</a:t>
            </a:r>
            <a:br>
              <a:rPr lang="es-ES" dirty="0"/>
            </a:br>
            <a:r>
              <a:rPr lang="es-ES" dirty="0"/>
              <a:t>Finalmente, analizaremos un caso real o documentado donde se haya implementado exitosamente un sistema de indicadores. Vamos a descomponerlo: ¿qué hicieron bien?, ¿qué factores facilitaron el éxito?, ¿qué aprendizajes podemos aplicar?</a:t>
            </a:r>
            <a:br>
              <a:rPr lang="es-ES" dirty="0"/>
            </a:br>
            <a:r>
              <a:rPr lang="es-ES" dirty="0"/>
              <a:t>Este análisis les permitirá contrastar lo que venimos aprendiendo con una situación real, y </a:t>
            </a:r>
            <a:r>
              <a:rPr lang="es-ES" b="1" dirty="0"/>
              <a:t>ver cómo los indicadores influyen en la toma de decisiones, en la mejora continua y en la sostenibilidad organizacional</a:t>
            </a:r>
            <a:r>
              <a:rPr lang="es-ES" dirty="0"/>
              <a:t>.</a:t>
            </a:r>
          </a:p>
          <a:p>
            <a:r>
              <a:rPr lang="es-ES" dirty="0"/>
              <a:t>Estas actividades están diseñadas no solo para entender los indicadores, sino para </a:t>
            </a:r>
            <a:r>
              <a:rPr lang="es-ES" b="1" dirty="0"/>
              <a:t>aprender a pensar con ellos</a:t>
            </a:r>
            <a:r>
              <a:rPr lang="es-ES" dirty="0"/>
              <a:t>. Los invito a participar activamente, a cuestionar, a compartir sus experiencias y sobre todo, a conectar esto con sus realidades laborales.”</a:t>
            </a:r>
          </a:p>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399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3320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5135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696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6964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724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9639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58084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995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877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21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426521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3763796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a:spLocks noGrp="1"/>
          </p:cNvSpPr>
          <p:nvPr>
            <p:ph type="pic" idx="2"/>
          </p:nvPr>
        </p:nvSpPr>
        <p:spPr>
          <a:xfrm>
            <a:off x="5183188" y="987425"/>
            <a:ext cx="6172200" cy="4873625"/>
          </a:xfrm>
          <a:prstGeom prst="rect">
            <a:avLst/>
          </a:prstGeom>
          <a:noFill/>
          <a:ln>
            <a:noFill/>
          </a:ln>
        </p:spPr>
      </p:sp>
      <p:sp>
        <p:nvSpPr>
          <p:cNvPr id="64" name="Google Shape;6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adlet.com/adiaz88/clon-de-acerca-de-nosotros-mf70xnkn7vxg7wew"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2.wdp"/></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4.png"/><Relationship Id="rId7"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3.jpeg"/><Relationship Id="rId12"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diagramColors" Target="../diagrams/colors1.xml"/><Relationship Id="rId5" Type="http://schemas.openxmlformats.org/officeDocument/2006/relationships/image" Target="../media/image6.png"/><Relationship Id="rId10" Type="http://schemas.openxmlformats.org/officeDocument/2006/relationships/diagramQuickStyle" Target="../diagrams/quickStyle1.xml"/><Relationship Id="rId4" Type="http://schemas.openxmlformats.org/officeDocument/2006/relationships/image" Target="../media/image5.png"/><Relationship Id="rId9"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1.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9.wdp"/><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44.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padlet.com/adiaz88/evaluaci-n-de-indicadores-inacar-3wg8mwjsi9f3mmt0" TargetMode="Externa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6.svg"/><Relationship Id="rId11" Type="http://schemas.openxmlformats.org/officeDocument/2006/relationships/image" Target="../media/image5.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sv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9.jpe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6.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8.gi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6.svg"/><Relationship Id="rId11" Type="http://schemas.openxmlformats.org/officeDocument/2006/relationships/image" Target="../media/image5.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18.wdp"/></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19.wdp"/></Relationships>
</file>

<file path=ppt/slides/_rels/slide73.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21.wdp"/></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8" Type="http://schemas.openxmlformats.org/officeDocument/2006/relationships/hyperlink" Target="https://raw.githubusercontent.com/adiacla/calificador_indicadores_gestion/refs/heads/main/dataset/presupuesto.csv" TargetMode="External"/><Relationship Id="rId3" Type="http://schemas.openxmlformats.org/officeDocument/2006/relationships/image" Target="../media/image4.png"/><Relationship Id="rId7" Type="http://schemas.openxmlformats.org/officeDocument/2006/relationships/hyperlink" Target="https://raw.githubusercontent.com/adiacla/calificador_indicadores_gestion/refs/heads/main/dataset/satisfaccion.csv"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raw.githubusercontent.com/adiacla/calificador_indicadores_gestion/refs/heads/main/dataset/calidad.csv" TargetMode="External"/><Relationship Id="rId11" Type="http://schemas.openxmlformats.org/officeDocument/2006/relationships/image" Target="../media/image7.png"/><Relationship Id="rId5" Type="http://schemas.openxmlformats.org/officeDocument/2006/relationships/hyperlink" Target="https://raw.githubusercontent.com/adiacla/calificador_indicadores_gestion/refs/heads/main/dataset/avance_obra.csv" TargetMode="External"/><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raw.githubusercontent.com/adiacla/calificador_indicadores_gestion/refs/heads/main/dataset/tiempo_entrega.cs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1" y="-5627"/>
            <a:ext cx="12192001"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9399366" y="375748"/>
            <a:ext cx="2274956" cy="812972"/>
          </a:xfrm>
          <a:prstGeom prst="rect">
            <a:avLst/>
          </a:prstGeom>
          <a:noFill/>
          <a:ln>
            <a:noFill/>
          </a:ln>
        </p:spPr>
      </p:pic>
      <p:sp>
        <p:nvSpPr>
          <p:cNvPr id="86" name="Google Shape;86;p1"/>
          <p:cNvSpPr txBox="1"/>
          <p:nvPr/>
        </p:nvSpPr>
        <p:spPr>
          <a:xfrm>
            <a:off x="6762749" y="2522220"/>
            <a:ext cx="5592787" cy="35618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600" b="1" i="0" dirty="0">
                <a:solidFill>
                  <a:schemeClr val="bg1"/>
                </a:solidFill>
                <a:effectLst/>
                <a:latin typeface="Calibri" panose="020F0502020204030204" pitchFamily="34" charset="0"/>
                <a:cs typeface="Calibri" panose="020F0502020204030204" pitchFamily="34" charset="0"/>
              </a:rPr>
              <a:t>Gestión Estratégica y </a:t>
            </a:r>
          </a:p>
          <a:p>
            <a:pPr marL="0" lvl="0" indent="0" algn="l" rtl="0">
              <a:spcBef>
                <a:spcPts val="0"/>
              </a:spcBef>
              <a:spcAft>
                <a:spcPts val="0"/>
              </a:spcAft>
              <a:buNone/>
            </a:pPr>
            <a:r>
              <a:rPr lang="es-ES" sz="3600" b="1" i="0" dirty="0">
                <a:solidFill>
                  <a:schemeClr val="bg1"/>
                </a:solidFill>
                <a:effectLst/>
                <a:latin typeface="Calibri" panose="020F0502020204030204" pitchFamily="34" charset="0"/>
                <a:cs typeface="Calibri" panose="020F0502020204030204" pitchFamily="34" charset="0"/>
              </a:rPr>
              <a:t>Efectiva de Indicadores de </a:t>
            </a:r>
          </a:p>
          <a:p>
            <a:pPr marL="0" lvl="0" indent="0" algn="l" rtl="0">
              <a:spcBef>
                <a:spcPts val="0"/>
              </a:spcBef>
              <a:spcAft>
                <a:spcPts val="0"/>
              </a:spcAft>
              <a:buNone/>
            </a:pPr>
            <a:r>
              <a:rPr lang="es-ES" sz="3600" b="1" i="0" dirty="0">
                <a:solidFill>
                  <a:schemeClr val="bg1"/>
                </a:solidFill>
                <a:effectLst/>
                <a:latin typeface="Calibri" panose="020F0502020204030204" pitchFamily="34" charset="0"/>
                <a:cs typeface="Calibri" panose="020F0502020204030204" pitchFamily="34" charset="0"/>
              </a:rPr>
              <a:t>Desempeño Organizacional</a:t>
            </a:r>
          </a:p>
          <a:p>
            <a:pPr marL="0" lvl="0" indent="0" algn="l" rtl="0">
              <a:spcBef>
                <a:spcPts val="0"/>
              </a:spcBef>
              <a:spcAft>
                <a:spcPts val="0"/>
              </a:spcAft>
              <a:buNone/>
            </a:pPr>
            <a:endParaRPr lang="es-CO" sz="2800" b="1" dirty="0">
              <a:solidFill>
                <a:schemeClr val="bg1"/>
              </a:solidFill>
              <a:latin typeface="Calibri" panose="020F0502020204030204" pitchFamily="34" charset="0"/>
              <a:ea typeface="Spartan"/>
              <a:cs typeface="Calibri" panose="020F0502020204030204" pitchFamily="34" charset="0"/>
              <a:sym typeface="Poppins"/>
            </a:endParaRPr>
          </a:p>
          <a:p>
            <a:pPr marL="0" lvl="0" indent="0" algn="l" rtl="0">
              <a:spcBef>
                <a:spcPts val="0"/>
              </a:spcBef>
              <a:spcAft>
                <a:spcPts val="0"/>
              </a:spcAft>
              <a:buNone/>
            </a:pPr>
            <a:endParaRPr lang="es-CO" sz="2800" b="1" dirty="0">
              <a:solidFill>
                <a:schemeClr val="bg1"/>
              </a:solidFill>
              <a:latin typeface="Calibri" panose="020F0502020204030204" pitchFamily="34" charset="0"/>
              <a:ea typeface="Spartan"/>
              <a:cs typeface="Calibri" panose="020F0502020204030204" pitchFamily="34" charset="0"/>
              <a:sym typeface="Poppins"/>
            </a:endParaRPr>
          </a:p>
          <a:p>
            <a:pPr marL="0" lvl="0" indent="0" algn="l" rtl="0">
              <a:spcBef>
                <a:spcPts val="0"/>
              </a:spcBef>
              <a:spcAft>
                <a:spcPts val="0"/>
              </a:spcAft>
              <a:buNone/>
            </a:pPr>
            <a:r>
              <a:rPr lang="es-CO" sz="2800" b="1" dirty="0">
                <a:solidFill>
                  <a:schemeClr val="bg1"/>
                </a:solidFill>
                <a:latin typeface="Calibri" panose="020F0502020204030204" pitchFamily="34" charset="0"/>
                <a:ea typeface="Spartan"/>
                <a:cs typeface="Calibri" panose="020F0502020204030204" pitchFamily="34" charset="0"/>
                <a:sym typeface="Poppins"/>
              </a:rPr>
              <a:t>Por Alfredo Díaz</a:t>
            </a:r>
            <a:endParaRPr sz="3200" dirty="0">
              <a:solidFill>
                <a:schemeClr val="bg1"/>
              </a:solidFill>
              <a:latin typeface="Calibri" panose="020F0502020204030204" pitchFamily="34" charset="0"/>
              <a:ea typeface="Spartan"/>
              <a:cs typeface="Calibri" panose="020F0502020204030204" pitchFamily="34" charset="0"/>
              <a:sym typeface="Spartan"/>
            </a:endParaRPr>
          </a:p>
        </p:txBody>
      </p:sp>
      <p:pic>
        <p:nvPicPr>
          <p:cNvPr id="4" name="Imagen 3">
            <a:extLst>
              <a:ext uri="{FF2B5EF4-FFF2-40B4-BE49-F238E27FC236}">
                <a16:creationId xmlns:a16="http://schemas.microsoft.com/office/drawing/2014/main" id="{B870F10A-95A1-D818-8AFB-F98A0D267230}"/>
              </a:ext>
            </a:extLst>
          </p:cNvPr>
          <p:cNvPicPr>
            <a:picLocks noChangeAspect="1"/>
          </p:cNvPicPr>
          <p:nvPr/>
        </p:nvPicPr>
        <p:blipFill>
          <a:blip r:embed="rId5"/>
          <a:stretch>
            <a:fillRect/>
          </a:stretch>
        </p:blipFill>
        <p:spPr>
          <a:xfrm>
            <a:off x="10777538" y="1333909"/>
            <a:ext cx="942975" cy="828675"/>
          </a:xfrm>
          <a:prstGeom prst="rect">
            <a:avLst/>
          </a:prstGeom>
        </p:spPr>
      </p:pic>
      <p:sp>
        <p:nvSpPr>
          <p:cNvPr id="3" name="CuadroTexto 2">
            <a:hlinkClick r:id="rId6"/>
            <a:extLst>
              <a:ext uri="{FF2B5EF4-FFF2-40B4-BE49-F238E27FC236}">
                <a16:creationId xmlns:a16="http://schemas.microsoft.com/office/drawing/2014/main" id="{5103E482-4BDD-1A2C-5D40-CFA3549A61AE}"/>
              </a:ext>
            </a:extLst>
          </p:cNvPr>
          <p:cNvSpPr txBox="1"/>
          <p:nvPr/>
        </p:nvSpPr>
        <p:spPr>
          <a:xfrm>
            <a:off x="345233" y="6209990"/>
            <a:ext cx="6176864" cy="307777"/>
          </a:xfrm>
          <a:prstGeom prst="rect">
            <a:avLst/>
          </a:prstGeom>
          <a:noFill/>
        </p:spPr>
        <p:txBody>
          <a:bodyPr wrap="square">
            <a:spAutoFit/>
          </a:bodyPr>
          <a:lstStyle/>
          <a:p>
            <a:r>
              <a:rPr lang="es-CO" dirty="0"/>
              <a:t>https://padlet.com/adiaz88/clon-de-acerca-de-nosotros-mf70xnkn7vxg7wew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dirty="0"/>
              <a:t>La gestión en las organizaciones </a:t>
            </a:r>
            <a:br>
              <a:rPr lang="es-ES" dirty="0"/>
            </a:br>
            <a:r>
              <a:rPr lang="es-ES" dirty="0"/>
              <a:t>modernas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b="1" dirty="0"/>
              <a:t>¿Qué es la gestión organizacional moderna?</a:t>
            </a:r>
            <a:endParaRPr lang="es-ES" dirty="0"/>
          </a:p>
          <a:p>
            <a:pPr>
              <a:buFont typeface="Arial" panose="020B0604020202020204" pitchFamily="34" charset="0"/>
              <a:buChar char="•"/>
            </a:pPr>
            <a:r>
              <a:rPr lang="es-ES" dirty="0"/>
              <a:t>Proceso sistemático para alcanzar objetivos organizacionales.</a:t>
            </a:r>
          </a:p>
          <a:p>
            <a:pPr>
              <a:buFont typeface="Arial" panose="020B0604020202020204" pitchFamily="34" charset="0"/>
              <a:buChar char="•"/>
            </a:pPr>
            <a:r>
              <a:rPr lang="es-ES" dirty="0"/>
              <a:t>Requiere coordinación eficiente de recursos humanos, financieros y tecnológicos.</a:t>
            </a:r>
          </a:p>
          <a:p>
            <a:pPr>
              <a:buFont typeface="Arial" panose="020B0604020202020204" pitchFamily="34" charset="0"/>
              <a:buChar char="•"/>
            </a:pPr>
            <a:r>
              <a:rPr lang="es-ES" dirty="0"/>
              <a:t>Alineada con la estrategia y el entorno dinámico.</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3F2EB3C7-62E5-661B-6E3F-7FA99EBE636B}"/>
              </a:ext>
            </a:extLst>
          </p:cNvPr>
          <p:cNvPicPr>
            <a:picLocks noChangeAspect="1"/>
          </p:cNvPicPr>
          <p:nvPr/>
        </p:nvPicPr>
        <p:blipFill>
          <a:blip r:embed="rId7"/>
          <a:stretch>
            <a:fillRect/>
          </a:stretch>
        </p:blipFill>
        <p:spPr>
          <a:xfrm>
            <a:off x="10644860" y="427507"/>
            <a:ext cx="942975" cy="828675"/>
          </a:xfrm>
          <a:prstGeom prst="rect">
            <a:avLst/>
          </a:prstGeom>
        </p:spPr>
      </p:pic>
      <p:pic>
        <p:nvPicPr>
          <p:cNvPr id="23554" name="Picture 2" descr="Las organizaciones modernas, según sus autores">
            <a:extLst>
              <a:ext uri="{FF2B5EF4-FFF2-40B4-BE49-F238E27FC236}">
                <a16:creationId xmlns:a16="http://schemas.microsoft.com/office/drawing/2014/main" id="{B9997B55-08E2-557A-6B4A-12624E87E66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556" b="97185" l="7000" r="90000">
                        <a14:foregroundMark x1="60167" y1="4148" x2="13750" y2="13926"/>
                        <a14:foregroundMark x1="13750" y1="13926" x2="2667" y2="38074"/>
                        <a14:foregroundMark x1="2667" y1="38074" x2="10417" y2="91259"/>
                        <a14:foregroundMark x1="10417" y1="91259" x2="37667" y2="96889"/>
                        <a14:foregroundMark x1="37667" y1="96889" x2="78583" y2="92148"/>
                        <a14:foregroundMark x1="78583" y1="92148" x2="91167" y2="81778"/>
                        <a14:foregroundMark x1="91167" y1="81778" x2="95083" y2="41630"/>
                        <a14:foregroundMark x1="95083" y1="41630" x2="67333" y2="10815"/>
                        <a14:foregroundMark x1="67333" y1="10815" x2="57333" y2="7556"/>
                        <a14:foregroundMark x1="12250" y1="21926" x2="7500" y2="30370"/>
                        <a14:foregroundMark x1="7500" y1="30370" x2="8500" y2="68889"/>
                        <a14:foregroundMark x1="8500" y1="68889" x2="18250" y2="92148"/>
                        <a14:foregroundMark x1="18250" y1="92148" x2="53000" y2="97333"/>
                        <a14:foregroundMark x1="53000" y1="97333" x2="44333" y2="21333"/>
                        <a14:foregroundMark x1="44333" y1="21333" x2="28667" y2="15556"/>
                        <a14:foregroundMark x1="28667" y1="15556" x2="7083" y2="31111"/>
                        <a14:foregroundMark x1="27917" y1="22667" x2="20917" y2="49630"/>
                        <a14:foregroundMark x1="20917" y1="49630" x2="35500" y2="92296"/>
                        <a14:foregroundMark x1="35500" y1="92296" x2="46083" y2="71556"/>
                        <a14:foregroundMark x1="46083" y1="71556" x2="40083" y2="36000"/>
                        <a14:foregroundMark x1="40083" y1="36000" x2="36417" y2="31111"/>
                        <a14:foregroundMark x1="17500" y1="25333" x2="11250" y2="49630"/>
                        <a14:foregroundMark x1="11250" y1="49630" x2="16500" y2="27852"/>
                        <a14:foregroundMark x1="80500" y1="21037" x2="55417" y2="17778"/>
                        <a14:foregroundMark x1="55417" y1="17778" x2="51583" y2="44444"/>
                        <a14:foregroundMark x1="51583" y1="44444" x2="65833" y2="69185"/>
                        <a14:foregroundMark x1="65833" y1="69185" x2="82333" y2="65185"/>
                        <a14:foregroundMark x1="82333" y1="65185" x2="86500" y2="39852"/>
                        <a14:foregroundMark x1="86500" y1="39852" x2="73750" y2="19704"/>
                        <a14:foregroundMark x1="73750" y1="19704" x2="71000" y2="19407"/>
                        <a14:foregroundMark x1="85750" y1="35407" x2="78750" y2="17630"/>
                        <a14:foregroundMark x1="78750" y1="17630" x2="68667" y2="11852"/>
                        <a14:foregroundMark x1="81000" y1="94370" x2="24583" y2="97185"/>
                        <a14:foregroundMark x1="24583" y1="97185" x2="15083" y2="92593"/>
                      </a14:backgroundRemoval>
                    </a14:imgEffect>
                  </a14:imgLayer>
                </a14:imgProps>
              </a:ext>
              <a:ext uri="{28A0092B-C50C-407E-A947-70E740481C1C}">
                <a14:useLocalDpi xmlns:a14="http://schemas.microsoft.com/office/drawing/2010/main" val="0"/>
              </a:ext>
            </a:extLst>
          </a:blip>
          <a:srcRect/>
          <a:stretch>
            <a:fillRect/>
          </a:stretch>
        </p:blipFill>
        <p:spPr bwMode="auto">
          <a:xfrm>
            <a:off x="8784541" y="4442936"/>
            <a:ext cx="3407459" cy="191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162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dirty="0"/>
              <a:t>Elija un solo indicador</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a:bodyPr>
          <a:lstStyle/>
          <a:p>
            <a:pPr marL="114300" indent="0">
              <a:buNone/>
            </a:pPr>
            <a:r>
              <a:rPr lang="es-ES" dirty="0"/>
              <a:t>Calcule el indicador usando los datos proporcionados (en Excel o </a:t>
            </a:r>
            <a:r>
              <a:rPr lang="es-ES" dirty="0" err="1"/>
              <a:t>Power</a:t>
            </a:r>
            <a:r>
              <a:rPr lang="es-ES" dirty="0"/>
              <a:t> BI).</a:t>
            </a:r>
          </a:p>
          <a:p>
            <a:pPr marL="114300" indent="0">
              <a:buNone/>
            </a:pPr>
            <a:r>
              <a:rPr lang="es-ES" dirty="0"/>
              <a:t>Visualice los resultados mediante una tabla dinámica o </a:t>
            </a:r>
            <a:r>
              <a:rPr lang="es-ES" dirty="0" err="1"/>
              <a:t>dashboard</a:t>
            </a:r>
            <a:r>
              <a:rPr lang="es-ES" dirty="0"/>
              <a:t> sencillo.</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3548468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r>
              <a:rPr lang="es-ES" b="1" dirty="0"/>
              <a:t>Conceptos clave de gestión organizacional</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b="1" dirty="0"/>
              <a:t>Componentes esenciales:</a:t>
            </a:r>
            <a:endParaRPr lang="es-ES" dirty="0"/>
          </a:p>
          <a:p>
            <a:pPr>
              <a:buFont typeface="Arial" panose="020B0604020202020204" pitchFamily="34" charset="0"/>
              <a:buChar char="•"/>
            </a:pPr>
            <a:r>
              <a:rPr lang="es-ES" b="1" dirty="0"/>
              <a:t>Planeación:</a:t>
            </a:r>
            <a:r>
              <a:rPr lang="es-ES" dirty="0"/>
              <a:t> Definir metas y estrategias.</a:t>
            </a:r>
          </a:p>
          <a:p>
            <a:pPr>
              <a:buFont typeface="Arial" panose="020B0604020202020204" pitchFamily="34" charset="0"/>
              <a:buChar char="•"/>
            </a:pPr>
            <a:r>
              <a:rPr lang="es-ES" b="1" dirty="0"/>
              <a:t>Organización:</a:t>
            </a:r>
            <a:r>
              <a:rPr lang="es-ES" dirty="0"/>
              <a:t> Asignar tareas y recursos.</a:t>
            </a:r>
          </a:p>
          <a:p>
            <a:pPr>
              <a:buFont typeface="Arial" panose="020B0604020202020204" pitchFamily="34" charset="0"/>
              <a:buChar char="•"/>
            </a:pPr>
            <a:r>
              <a:rPr lang="es-ES" b="1" dirty="0"/>
              <a:t>Dirección:</a:t>
            </a:r>
            <a:r>
              <a:rPr lang="es-ES" dirty="0"/>
              <a:t> Liderar y motivar al equipo.</a:t>
            </a:r>
          </a:p>
          <a:p>
            <a:pPr>
              <a:buFont typeface="Arial" panose="020B0604020202020204" pitchFamily="34" charset="0"/>
              <a:buChar char="•"/>
            </a:pPr>
            <a:r>
              <a:rPr lang="es-ES" b="1" dirty="0"/>
              <a:t>Control:</a:t>
            </a:r>
            <a:r>
              <a:rPr lang="es-ES" dirty="0"/>
              <a:t> Monitorear y corregir desviaciones.</a:t>
            </a:r>
          </a:p>
          <a:p>
            <a:pPr marL="114300" indent="0">
              <a:buNone/>
            </a:pPr>
            <a:endParaRPr lang="es-ES" i="1" dirty="0"/>
          </a:p>
          <a:p>
            <a:pPr marL="114300" indent="0">
              <a:buNone/>
            </a:pPr>
            <a:r>
              <a:rPr lang="es-ES" i="1" dirty="0"/>
              <a:t>La gestión moderna es adaptativa, centrada en el cliente y orientada a resultados.</a:t>
            </a:r>
            <a:endParaRPr lang="es-ES" dirty="0"/>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10" name="Imagen 9">
            <a:extLst>
              <a:ext uri="{FF2B5EF4-FFF2-40B4-BE49-F238E27FC236}">
                <a16:creationId xmlns:a16="http://schemas.microsoft.com/office/drawing/2014/main" id="{84413B4B-2402-A7AC-4064-22974B55D9E6}"/>
              </a:ext>
            </a:extLst>
          </p:cNvPr>
          <p:cNvPicPr>
            <a:picLocks noChangeAspect="1"/>
          </p:cNvPicPr>
          <p:nvPr/>
        </p:nvPicPr>
        <p:blipFill>
          <a:blip r:embed="rId7"/>
          <a:stretch>
            <a:fillRect/>
          </a:stretch>
        </p:blipFill>
        <p:spPr>
          <a:xfrm>
            <a:off x="10515327" y="399944"/>
            <a:ext cx="942975" cy="828675"/>
          </a:xfrm>
          <a:prstGeom prst="rect">
            <a:avLst/>
          </a:prstGeom>
        </p:spPr>
      </p:pic>
      <p:pic>
        <p:nvPicPr>
          <p:cNvPr id="24578" name="Picture 2" descr="Proceso administrativo: planeación, organización, dirección y control - My  Skills">
            <a:extLst>
              <a:ext uri="{FF2B5EF4-FFF2-40B4-BE49-F238E27FC236}">
                <a16:creationId xmlns:a16="http://schemas.microsoft.com/office/drawing/2014/main" id="{B694FE7F-7F5F-C576-1F53-C3DF24116A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34" b="94479" l="5247" r="95679">
                        <a14:foregroundMark x1="65432" y1="14110" x2="48457" y2="1840"/>
                        <a14:foregroundMark x1="48457" y1="1840" x2="35494" y2="16564"/>
                        <a14:foregroundMark x1="35494" y1="16564" x2="53704" y2="27914"/>
                        <a14:foregroundMark x1="53704" y1="27914" x2="67901" y2="15951"/>
                        <a14:foregroundMark x1="67901" y1="15951" x2="67901" y2="14110"/>
                        <a14:foregroundMark x1="60494" y1="81288" x2="75617" y2="68098"/>
                        <a14:foregroundMark x1="75617" y1="68098" x2="71914" y2="46012"/>
                        <a14:foregroundMark x1="71914" y1="46012" x2="83642" y2="34049"/>
                        <a14:foregroundMark x1="83642" y1="34049" x2="98457" y2="38344"/>
                        <a14:foregroundMark x1="98457" y1="38344" x2="91667" y2="64417"/>
                        <a14:foregroundMark x1="91667" y1="64417" x2="61420" y2="96626"/>
                        <a14:foregroundMark x1="61420" y1="96626" x2="37654" y2="94479"/>
                        <a14:foregroundMark x1="37654" y1="94479" x2="41049" y2="77914"/>
                        <a14:foregroundMark x1="41049" y1="77914" x2="61420" y2="77301"/>
                        <a14:foregroundMark x1="61420" y1="77301" x2="65432" y2="81288"/>
                        <a14:foregroundMark x1="21914" y1="37423" x2="2469" y2="38037"/>
                        <a14:foregroundMark x1="2469" y1="38037" x2="7716" y2="66258"/>
                        <a14:foregroundMark x1="7716" y1="66258" x2="26235" y2="69018"/>
                        <a14:foregroundMark x1="26235" y1="69018" x2="28086" y2="51840"/>
                        <a14:foregroundMark x1="28086" y1="51840" x2="18210" y2="37423"/>
                        <a14:foregroundMark x1="18210" y1="37423" x2="18210" y2="37423"/>
                        <a14:foregroundMark x1="61111" y1="39264" x2="37346" y2="38650"/>
                        <a14:foregroundMark x1="37346" y1="38650" x2="29938" y2="54601"/>
                        <a14:foregroundMark x1="29938" y1="54601" x2="46914" y2="70859"/>
                        <a14:foregroundMark x1="46914" y1="70859" x2="67593" y2="51840"/>
                        <a14:foregroundMark x1="67593" y1="51840" x2="50617" y2="34969"/>
                        <a14:foregroundMark x1="50617" y1="34969" x2="34568" y2="44172"/>
                        <a14:foregroundMark x1="34568" y1="44172" x2="34568" y2="44172"/>
                        <a14:foregroundMark x1="58951" y1="35583" x2="39506" y2="34663"/>
                        <a14:foregroundMark x1="39506" y1="34663" x2="30864" y2="54601"/>
                        <a14:foregroundMark x1="30864" y1="54601" x2="38580" y2="72086"/>
                        <a14:foregroundMark x1="38580" y1="72086" x2="67284" y2="72393"/>
                        <a14:foregroundMark x1="67284" y1="72393" x2="68827" y2="42945"/>
                        <a14:foregroundMark x1="68827" y1="42945" x2="54630" y2="33436"/>
                        <a14:foregroundMark x1="54630" y1="33436" x2="53395" y2="33436"/>
                        <a14:foregroundMark x1="8025" y1="39877" x2="5247" y2="61350"/>
                        <a14:foregroundMark x1="5247" y1="61350" x2="24074" y2="61350"/>
                        <a14:foregroundMark x1="24074" y1="61350" x2="22531" y2="39877"/>
                        <a14:foregroundMark x1="22531" y1="39877" x2="9877" y2="36810"/>
                        <a14:foregroundMark x1="53395" y1="23620" x2="30247" y2="24540"/>
                        <a14:foregroundMark x1="30247" y1="24540" x2="18519" y2="38037"/>
                        <a14:foregroundMark x1="18519" y1="38037" x2="36420" y2="55215"/>
                        <a14:foregroundMark x1="36420" y1="55215" x2="54321" y2="41718"/>
                        <a14:foregroundMark x1="54321" y1="41718" x2="51852" y2="24233"/>
                        <a14:foregroundMark x1="51852" y1="24233" x2="50309" y2="23006"/>
                        <a14:foregroundMark x1="91358" y1="38650" x2="93210" y2="62577"/>
                        <a14:foregroundMark x1="93210" y1="62577" x2="85802" y2="45092"/>
                        <a14:foregroundMark x1="85802" y1="45092" x2="89506" y2="38037"/>
                        <a14:foregroundMark x1="95679" y1="42331" x2="93827" y2="41104"/>
                      </a14:backgroundRemoval>
                    </a14:imgEffect>
                  </a14:imgLayer>
                </a14:imgProps>
              </a:ext>
              <a:ext uri="{28A0092B-C50C-407E-A947-70E740481C1C}">
                <a14:useLocalDpi xmlns:a14="http://schemas.microsoft.com/office/drawing/2010/main" val="0"/>
              </a:ext>
            </a:extLst>
          </a:blip>
          <a:srcRect/>
          <a:stretch>
            <a:fillRect/>
          </a:stretch>
        </p:blipFill>
        <p:spPr bwMode="auto">
          <a:xfrm>
            <a:off x="8486469" y="1634096"/>
            <a:ext cx="30861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17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Nuevos retos de la gestión</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b="1" dirty="0"/>
              <a:t>Contexto de transformación constante</a:t>
            </a:r>
            <a:endParaRPr lang="es-ES" dirty="0"/>
          </a:p>
          <a:p>
            <a:pPr>
              <a:buFont typeface="Arial" panose="020B0604020202020204" pitchFamily="34" charset="0"/>
              <a:buChar char="•"/>
            </a:pPr>
            <a:r>
              <a:rPr lang="es-ES" dirty="0"/>
              <a:t>Agilidad organizacional: capacidad de adaptarse rápidamente.</a:t>
            </a:r>
          </a:p>
          <a:p>
            <a:pPr>
              <a:buFont typeface="Arial" panose="020B0604020202020204" pitchFamily="34" charset="0"/>
              <a:buChar char="•"/>
            </a:pPr>
            <a:r>
              <a:rPr lang="es-ES" dirty="0"/>
              <a:t>Innovación: como valor y motor estratégico.</a:t>
            </a:r>
          </a:p>
          <a:p>
            <a:pPr>
              <a:buFont typeface="Arial" panose="020B0604020202020204" pitchFamily="34" charset="0"/>
              <a:buChar char="•"/>
            </a:pPr>
            <a:r>
              <a:rPr lang="es-ES" dirty="0"/>
              <a:t>Sostenibilidad: eje transversal en decisiones y procesos.</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10" name="Imagen 9">
            <a:extLst>
              <a:ext uri="{FF2B5EF4-FFF2-40B4-BE49-F238E27FC236}">
                <a16:creationId xmlns:a16="http://schemas.microsoft.com/office/drawing/2014/main" id="{BF8D1FDC-F9E7-32C3-D8DD-83056B2017FD}"/>
              </a:ext>
            </a:extLst>
          </p:cNvPr>
          <p:cNvPicPr>
            <a:picLocks noChangeAspect="1"/>
          </p:cNvPicPr>
          <p:nvPr/>
        </p:nvPicPr>
        <p:blipFill>
          <a:blip r:embed="rId7"/>
          <a:stretch>
            <a:fillRect/>
          </a:stretch>
        </p:blipFill>
        <p:spPr>
          <a:xfrm>
            <a:off x="10515327" y="335531"/>
            <a:ext cx="942975" cy="828675"/>
          </a:xfrm>
          <a:prstGeom prst="rect">
            <a:avLst/>
          </a:prstGeom>
        </p:spPr>
      </p:pic>
      <p:pic>
        <p:nvPicPr>
          <p:cNvPr id="25602" name="Picture 2" descr="El cambio empresarial con un modelo Canvas - Ciudad Emprende">
            <a:extLst>
              <a:ext uri="{FF2B5EF4-FFF2-40B4-BE49-F238E27FC236}">
                <a16:creationId xmlns:a16="http://schemas.microsoft.com/office/drawing/2014/main" id="{C619395C-874D-555C-6CDA-73E4A0C9E83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8742" l="9434" r="94340">
                        <a14:foregroundMark x1="15094" y1="7547" x2="9119" y2="98742"/>
                        <a14:foregroundMark x1="9119" y1="98742" x2="64465" y2="98742"/>
                        <a14:foregroundMark x1="64465" y1="98742" x2="91824" y2="89937"/>
                        <a14:foregroundMark x1="91824" y1="89937" x2="94969" y2="57862"/>
                        <a14:foregroundMark x1="94969" y1="57862" x2="78931" y2="5031"/>
                        <a14:foregroundMark x1="78931" y1="5031" x2="51572" y2="12579"/>
                        <a14:foregroundMark x1="51572" y1="12579" x2="22327" y2="7547"/>
                        <a14:foregroundMark x1="22327" y1="7547" x2="34591" y2="7547"/>
                        <a14:foregroundMark x1="34591" y1="7547" x2="47799" y2="5660"/>
                        <a14:foregroundMark x1="47799" y1="5660" x2="60692" y2="15723"/>
                        <a14:foregroundMark x1="29874" y1="11950" x2="13522" y2="20126"/>
                        <a14:foregroundMark x1="13522" y1="20126" x2="13522" y2="52830"/>
                        <a14:foregroundMark x1="13522" y1="52830" x2="19182" y2="80503"/>
                        <a14:foregroundMark x1="19182" y1="80503" x2="37736" y2="96855"/>
                        <a14:foregroundMark x1="37736" y1="96855" x2="50943" y2="98113"/>
                        <a14:foregroundMark x1="50943" y1="98113" x2="66352" y2="97484"/>
                        <a14:foregroundMark x1="66352" y1="97484" x2="78302" y2="88679"/>
                        <a14:foregroundMark x1="78302" y1="88679" x2="84277" y2="60377"/>
                        <a14:foregroundMark x1="84277" y1="60377" x2="78931" y2="27673"/>
                        <a14:foregroundMark x1="78931" y1="27673" x2="21384" y2="13208"/>
                        <a14:foregroundMark x1="40252" y1="35849" x2="28931" y2="61635"/>
                        <a14:foregroundMark x1="28931" y1="61635" x2="23585" y2="88679"/>
                        <a14:foregroundMark x1="23585" y1="88679" x2="50629" y2="98113"/>
                        <a14:foregroundMark x1="50629" y1="98113" x2="71384" y2="91824"/>
                        <a14:foregroundMark x1="71384" y1="91824" x2="81447" y2="73585"/>
                        <a14:foregroundMark x1="81447" y1="73585" x2="70440" y2="56604"/>
                        <a14:foregroundMark x1="70440" y1="56604" x2="63836" y2="32075"/>
                        <a14:foregroundMark x1="63836" y1="32075" x2="49686" y2="33333"/>
                        <a14:foregroundMark x1="49686" y1="33333" x2="36792" y2="44654"/>
                        <a14:foregroundMark x1="36792" y1="44654" x2="35849" y2="39623"/>
                        <a14:foregroundMark x1="61321" y1="15094" x2="77044" y2="22642"/>
                        <a14:foregroundMark x1="77044" y1="22642" x2="61950" y2="13208"/>
                        <a14:foregroundMark x1="61950" y1="13208" x2="60692" y2="19497"/>
                        <a14:foregroundMark x1="29245" y1="25157" x2="16981" y2="32075"/>
                        <a14:foregroundMark x1="16981" y1="32075" x2="16352" y2="65409"/>
                        <a14:foregroundMark x1="16352" y1="65409" x2="32075" y2="73585"/>
                        <a14:foregroundMark x1="32075" y1="73585" x2="38679" y2="47170"/>
                        <a14:foregroundMark x1="38679" y1="47170" x2="27358" y2="18868"/>
                        <a14:foregroundMark x1="27358" y1="18868" x2="26415" y2="20126"/>
                        <a14:foregroundMark x1="79245" y1="5660" x2="91195" y2="15094"/>
                        <a14:foregroundMark x1="91195" y1="15094" x2="94340" y2="86792"/>
                        <a14:foregroundMark x1="94340" y1="86792" x2="88994" y2="96226"/>
                        <a14:foregroundMark x1="81761" y1="1887" x2="90252" y2="23270"/>
                        <a14:foregroundMark x1="90252" y1="23270" x2="90566" y2="23270"/>
                        <a14:foregroundMark x1="81761" y1="5031" x2="90881" y2="28302"/>
                        <a14:foregroundMark x1="88994" y1="11950" x2="89937" y2="16352"/>
                        <a14:foregroundMark x1="91509" y1="25157" x2="81761" y2="1887"/>
                        <a14:foregroundMark x1="81761" y1="1887" x2="80503" y2="0"/>
                        <a14:foregroundMark x1="21069" y1="5031" x2="10692" y2="72956"/>
                        <a14:foregroundMark x1="10692" y1="72956" x2="11950" y2="98113"/>
                        <a14:foregroundMark x1="11950" y1="98113" x2="12893" y2="98742"/>
                        <a14:foregroundMark x1="84906" y1="6289" x2="92453" y2="42767"/>
                        <a14:foregroundMark x1="92453" y1="42767" x2="91824" y2="98742"/>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763425" y="4144818"/>
            <a:ext cx="4085020" cy="204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36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6699145" y="5946815"/>
            <a:ext cx="5518109" cy="2032172"/>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De la intuición al dato</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r>
              <a:rPr lang="es-ES" b="1" dirty="0"/>
              <a:t>Evolución en la toma de decisiones</a:t>
            </a:r>
            <a:br>
              <a:rPr lang="es-ES" dirty="0"/>
            </a:br>
            <a:r>
              <a:rPr lang="es-ES" dirty="0"/>
              <a:t>Antes:</a:t>
            </a:r>
          </a:p>
          <a:p>
            <a:pPr>
              <a:buFont typeface="Arial" panose="020B0604020202020204" pitchFamily="34" charset="0"/>
              <a:buChar char="•"/>
            </a:pPr>
            <a:r>
              <a:rPr lang="es-ES" dirty="0"/>
              <a:t>Basada en experiencia, intuición y autoridad.</a:t>
            </a:r>
            <a:br>
              <a:rPr lang="es-ES" dirty="0"/>
            </a:br>
            <a:r>
              <a:rPr lang="es-ES" dirty="0"/>
              <a:t>Ahora:</a:t>
            </a:r>
          </a:p>
          <a:p>
            <a:pPr>
              <a:buFont typeface="Arial" panose="020B0604020202020204" pitchFamily="34" charset="0"/>
              <a:buChar char="•"/>
            </a:pPr>
            <a:r>
              <a:rPr lang="es-ES" dirty="0"/>
              <a:t>Basada en </a:t>
            </a:r>
            <a:r>
              <a:rPr lang="es-ES" b="1" dirty="0"/>
              <a:t>datos objetivos</a:t>
            </a:r>
            <a:r>
              <a:rPr lang="es-ES" dirty="0"/>
              <a:t>, análisis, medición de desempeño.</a:t>
            </a:r>
          </a:p>
          <a:p>
            <a:r>
              <a:rPr lang="es-ES" i="1" dirty="0"/>
              <a:t>Indicadores = brújula para decisiones informadas.</a:t>
            </a:r>
            <a:endParaRPr lang="es-ES" dirty="0"/>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478502D2-A58A-FE2B-7B86-56E2EC892B58}"/>
              </a:ext>
            </a:extLst>
          </p:cNvPr>
          <p:cNvPicPr>
            <a:picLocks noChangeAspect="1"/>
          </p:cNvPicPr>
          <p:nvPr/>
        </p:nvPicPr>
        <p:blipFill>
          <a:blip r:embed="rId7"/>
          <a:stretch>
            <a:fillRect/>
          </a:stretch>
        </p:blipFill>
        <p:spPr>
          <a:xfrm>
            <a:off x="10515327" y="399944"/>
            <a:ext cx="942975" cy="828675"/>
          </a:xfrm>
          <a:prstGeom prst="rect">
            <a:avLst/>
          </a:prstGeom>
        </p:spPr>
      </p:pic>
      <p:pic>
        <p:nvPicPr>
          <p:cNvPr id="26626" name="Picture 2" descr="Data vs Intuición - by Facundo Basilico - Escalando Latam">
            <a:extLst>
              <a:ext uri="{FF2B5EF4-FFF2-40B4-BE49-F238E27FC236}">
                <a16:creationId xmlns:a16="http://schemas.microsoft.com/office/drawing/2014/main" id="{3E0193C7-EBEA-3B2E-BF8D-8FE752201A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380" y="4738126"/>
            <a:ext cx="5520344" cy="180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79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CO" dirty="0"/>
              <a:t>Comparativo de enfoques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E964DB0C-CDA2-B985-119E-ECD9997FA64C}"/>
              </a:ext>
            </a:extLst>
          </p:cNvPr>
          <p:cNvGraphicFramePr>
            <a:graphicFrameLocks noGrp="1"/>
          </p:cNvGraphicFramePr>
          <p:nvPr>
            <p:extLst>
              <p:ext uri="{D42A27DB-BD31-4B8C-83A1-F6EECF244321}">
                <p14:modId xmlns:p14="http://schemas.microsoft.com/office/powerpoint/2010/main" val="4073914090"/>
              </p:ext>
            </p:extLst>
          </p:nvPr>
        </p:nvGraphicFramePr>
        <p:xfrm>
          <a:off x="838200" y="1687959"/>
          <a:ext cx="10515600" cy="2560320"/>
        </p:xfrm>
        <a:graphic>
          <a:graphicData uri="http://schemas.openxmlformats.org/drawingml/2006/table">
            <a:tbl>
              <a:tblPr>
                <a:tableStyleId>{5DA37D80-6434-44D0-A028-1B22A696006F}</a:tableStyleId>
              </a:tblPr>
              <a:tblGrid>
                <a:gridCol w="3505200">
                  <a:extLst>
                    <a:ext uri="{9D8B030D-6E8A-4147-A177-3AD203B41FA5}">
                      <a16:colId xmlns:a16="http://schemas.microsoft.com/office/drawing/2014/main" val="1924025672"/>
                    </a:ext>
                  </a:extLst>
                </a:gridCol>
                <a:gridCol w="3505200">
                  <a:extLst>
                    <a:ext uri="{9D8B030D-6E8A-4147-A177-3AD203B41FA5}">
                      <a16:colId xmlns:a16="http://schemas.microsoft.com/office/drawing/2014/main" val="2323946162"/>
                    </a:ext>
                  </a:extLst>
                </a:gridCol>
                <a:gridCol w="3505200">
                  <a:extLst>
                    <a:ext uri="{9D8B030D-6E8A-4147-A177-3AD203B41FA5}">
                      <a16:colId xmlns:a16="http://schemas.microsoft.com/office/drawing/2014/main" val="993199359"/>
                    </a:ext>
                  </a:extLst>
                </a:gridCol>
              </a:tblGrid>
              <a:tr h="0">
                <a:tc>
                  <a:txBody>
                    <a:bodyPr/>
                    <a:lstStyle/>
                    <a:p>
                      <a:endParaRPr lang="es-CO" sz="2400"/>
                    </a:p>
                  </a:txBody>
                  <a:tcPr anchor="ctr">
                    <a:solidFill>
                      <a:srgbClr val="FF9A00"/>
                    </a:solidFill>
                  </a:tcPr>
                </a:tc>
                <a:tc>
                  <a:txBody>
                    <a:bodyPr/>
                    <a:lstStyle/>
                    <a:p>
                      <a:r>
                        <a:rPr lang="es-CO" sz="2400"/>
                        <a:t>Enfoque tradicional</a:t>
                      </a:r>
                    </a:p>
                  </a:txBody>
                  <a:tcPr anchor="ctr">
                    <a:solidFill>
                      <a:srgbClr val="FF9A00"/>
                    </a:solidFill>
                  </a:tcPr>
                </a:tc>
                <a:tc>
                  <a:txBody>
                    <a:bodyPr/>
                    <a:lstStyle/>
                    <a:p>
                      <a:r>
                        <a:rPr lang="es-ES" sz="2400" dirty="0"/>
                        <a:t>Enfoque moderno basado en datos</a:t>
                      </a:r>
                    </a:p>
                  </a:txBody>
                  <a:tcPr anchor="ctr">
                    <a:solidFill>
                      <a:srgbClr val="FF9A00"/>
                    </a:solidFill>
                  </a:tcPr>
                </a:tc>
                <a:extLst>
                  <a:ext uri="{0D108BD9-81ED-4DB2-BD59-A6C34878D82A}">
                    <a16:rowId xmlns:a16="http://schemas.microsoft.com/office/drawing/2014/main" val="3705474602"/>
                  </a:ext>
                </a:extLst>
              </a:tr>
              <a:tr h="0">
                <a:tc>
                  <a:txBody>
                    <a:bodyPr/>
                    <a:lstStyle/>
                    <a:p>
                      <a:r>
                        <a:rPr lang="es-CO" sz="2400"/>
                        <a:t>Base</a:t>
                      </a:r>
                    </a:p>
                  </a:txBody>
                  <a:tcPr anchor="ctr"/>
                </a:tc>
                <a:tc>
                  <a:txBody>
                    <a:bodyPr/>
                    <a:lstStyle/>
                    <a:p>
                      <a:r>
                        <a:rPr lang="es-CO" sz="2400" dirty="0"/>
                        <a:t>Intuición / Experiencia</a:t>
                      </a:r>
                    </a:p>
                  </a:txBody>
                  <a:tcPr anchor="ctr"/>
                </a:tc>
                <a:tc>
                  <a:txBody>
                    <a:bodyPr/>
                    <a:lstStyle/>
                    <a:p>
                      <a:r>
                        <a:rPr lang="es-CO" sz="2400"/>
                        <a:t>Información y análisis</a:t>
                      </a:r>
                    </a:p>
                  </a:txBody>
                  <a:tcPr anchor="ctr"/>
                </a:tc>
                <a:extLst>
                  <a:ext uri="{0D108BD9-81ED-4DB2-BD59-A6C34878D82A}">
                    <a16:rowId xmlns:a16="http://schemas.microsoft.com/office/drawing/2014/main" val="4009152217"/>
                  </a:ext>
                </a:extLst>
              </a:tr>
              <a:tr h="0">
                <a:tc>
                  <a:txBody>
                    <a:bodyPr/>
                    <a:lstStyle/>
                    <a:p>
                      <a:r>
                        <a:rPr lang="es-CO" sz="2400"/>
                        <a:t>Decisiones</a:t>
                      </a:r>
                    </a:p>
                  </a:txBody>
                  <a:tcPr anchor="ctr"/>
                </a:tc>
                <a:tc>
                  <a:txBody>
                    <a:bodyPr/>
                    <a:lstStyle/>
                    <a:p>
                      <a:r>
                        <a:rPr lang="es-CO" sz="2400" dirty="0"/>
                        <a:t>Reactivas</a:t>
                      </a:r>
                    </a:p>
                  </a:txBody>
                  <a:tcPr anchor="ctr"/>
                </a:tc>
                <a:tc>
                  <a:txBody>
                    <a:bodyPr/>
                    <a:lstStyle/>
                    <a:p>
                      <a:r>
                        <a:rPr lang="es-CO" sz="2400"/>
                        <a:t>Proactivas y estratégicas</a:t>
                      </a:r>
                    </a:p>
                  </a:txBody>
                  <a:tcPr anchor="ctr"/>
                </a:tc>
                <a:extLst>
                  <a:ext uri="{0D108BD9-81ED-4DB2-BD59-A6C34878D82A}">
                    <a16:rowId xmlns:a16="http://schemas.microsoft.com/office/drawing/2014/main" val="3735333344"/>
                  </a:ext>
                </a:extLst>
              </a:tr>
              <a:tr h="0">
                <a:tc>
                  <a:txBody>
                    <a:bodyPr/>
                    <a:lstStyle/>
                    <a:p>
                      <a:r>
                        <a:rPr lang="es-CO" sz="2400"/>
                        <a:t>Evaluación</a:t>
                      </a:r>
                    </a:p>
                  </a:txBody>
                  <a:tcPr anchor="ctr"/>
                </a:tc>
                <a:tc>
                  <a:txBody>
                    <a:bodyPr/>
                    <a:lstStyle/>
                    <a:p>
                      <a:r>
                        <a:rPr lang="es-CO" sz="2400"/>
                        <a:t>Subjetiva</a:t>
                      </a:r>
                    </a:p>
                  </a:txBody>
                  <a:tcPr anchor="ctr"/>
                </a:tc>
                <a:tc>
                  <a:txBody>
                    <a:bodyPr/>
                    <a:lstStyle/>
                    <a:p>
                      <a:r>
                        <a:rPr lang="es-CO" sz="2400" dirty="0"/>
                        <a:t>Medible y verificable</a:t>
                      </a:r>
                    </a:p>
                  </a:txBody>
                  <a:tcPr anchor="ctr"/>
                </a:tc>
                <a:extLst>
                  <a:ext uri="{0D108BD9-81ED-4DB2-BD59-A6C34878D82A}">
                    <a16:rowId xmlns:a16="http://schemas.microsoft.com/office/drawing/2014/main" val="1685857190"/>
                  </a:ext>
                </a:extLst>
              </a:tr>
            </a:tbl>
          </a:graphicData>
        </a:graphic>
      </p:graphicFrame>
      <p:pic>
        <p:nvPicPr>
          <p:cNvPr id="11" name="Imagen 10">
            <a:extLst>
              <a:ext uri="{FF2B5EF4-FFF2-40B4-BE49-F238E27FC236}">
                <a16:creationId xmlns:a16="http://schemas.microsoft.com/office/drawing/2014/main" id="{FBC807E9-FF07-2296-CF5A-67E36C168A3B}"/>
              </a:ext>
            </a:extLst>
          </p:cNvPr>
          <p:cNvPicPr>
            <a:picLocks noChangeAspect="1"/>
          </p:cNvPicPr>
          <p:nvPr/>
        </p:nvPicPr>
        <p:blipFill>
          <a:blip r:embed="rId7"/>
          <a:stretch>
            <a:fillRect/>
          </a:stretch>
        </p:blipFill>
        <p:spPr>
          <a:xfrm>
            <a:off x="10515327" y="362528"/>
            <a:ext cx="942975" cy="828675"/>
          </a:xfrm>
          <a:prstGeom prst="rect">
            <a:avLst/>
          </a:prstGeom>
        </p:spPr>
      </p:pic>
      <p:pic>
        <p:nvPicPr>
          <p:cNvPr id="27650" name="Picture 2" descr="Las mejores empresas serán de datos… y de intuición">
            <a:extLst>
              <a:ext uri="{FF2B5EF4-FFF2-40B4-BE49-F238E27FC236}">
                <a16:creationId xmlns:a16="http://schemas.microsoft.com/office/drawing/2014/main" id="{607CB5EB-783C-CF2B-9560-D8385A67A0A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91808" y="4434057"/>
            <a:ext cx="2895006" cy="192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044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rgbClr val="EC7016">
                <a:shade val="45000"/>
                <a:satMod val="135000"/>
              </a:srgb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dirty="0"/>
              <a:t>Bloque: Enfoque sistémico de la gestión</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838200" y="1825624"/>
            <a:ext cx="7316755" cy="4695946"/>
          </a:xfrm>
        </p:spPr>
        <p:txBody>
          <a:bodyPr>
            <a:normAutofit/>
          </a:bodyPr>
          <a:lstStyle/>
          <a:p>
            <a:pPr marL="114300" indent="0">
              <a:buNone/>
            </a:pPr>
            <a:r>
              <a:rPr lang="es-ES" sz="3200" b="1" dirty="0"/>
              <a:t>1. Enfoque sistémico de gestión</a:t>
            </a:r>
          </a:p>
          <a:p>
            <a:pPr marL="114300" indent="0">
              <a:buNone/>
            </a:pPr>
            <a:endParaRPr lang="es-ES" b="1" dirty="0"/>
          </a:p>
          <a:p>
            <a:pPr marL="114300" indent="0">
              <a:buNone/>
            </a:pPr>
            <a:r>
              <a:rPr lang="es-ES" sz="3200" b="1" dirty="0"/>
              <a:t>¿Qué es un sistema?</a:t>
            </a:r>
          </a:p>
          <a:p>
            <a:pPr marL="114300" indent="0">
              <a:buNone/>
            </a:pPr>
            <a:r>
              <a:rPr lang="es-ES" dirty="0"/>
              <a:t>Un </a:t>
            </a:r>
            <a:r>
              <a:rPr lang="es-ES" b="1" dirty="0"/>
              <a:t>sistema</a:t>
            </a:r>
            <a:r>
              <a:rPr lang="es-ES" dirty="0"/>
              <a:t> es un conjunto de elementos interrelacionados que trabajan juntos para lograr un objetivo común.</a:t>
            </a:r>
            <a:br>
              <a:rPr lang="es-ES" dirty="0"/>
            </a:br>
            <a:r>
              <a:rPr lang="es-ES" dirty="0"/>
              <a:t>En el contexto organizacional, una empresa funciona como un sistema compuesto por </a:t>
            </a:r>
            <a:r>
              <a:rPr lang="es-ES" b="1" dirty="0"/>
              <a:t>personas, procesos, recursos y estructuras</a:t>
            </a:r>
            <a:r>
              <a:rPr lang="es-ES" dirty="0"/>
              <a:t> que interactúan constantemente.</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28674" name="Picture 2" descr="Tecnología de procesos">
            <a:extLst>
              <a:ext uri="{FF2B5EF4-FFF2-40B4-BE49-F238E27FC236}">
                <a16:creationId xmlns:a16="http://schemas.microsoft.com/office/drawing/2014/main" id="{F685D856-1BF6-517B-64B0-B3DC9BADE11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455" b="99394" l="3607" r="99016">
                        <a14:foregroundMark x1="42951" y1="28485" x2="5902" y2="28485"/>
                        <a14:foregroundMark x1="5902" y1="28485" x2="4590" y2="66667"/>
                        <a14:foregroundMark x1="4590" y1="66667" x2="18361" y2="87273"/>
                        <a14:foregroundMark x1="18361" y1="87273" x2="31803" y2="89697"/>
                        <a14:foregroundMark x1="31803" y1="89697" x2="60328" y2="89091"/>
                        <a14:foregroundMark x1="60328" y1="89091" x2="88525" y2="90909"/>
                        <a14:foregroundMark x1="88525" y1="90909" x2="98361" y2="65455"/>
                        <a14:foregroundMark x1="98361" y1="65455" x2="90492" y2="35152"/>
                        <a14:foregroundMark x1="83378" y1="23431" x2="75410" y2="10303"/>
                        <a14:foregroundMark x1="90492" y1="35152" x2="83448" y2="23547"/>
                        <a14:foregroundMark x1="75410" y1="10303" x2="60000" y2="6061"/>
                        <a14:foregroundMark x1="60000" y1="6061" x2="43607" y2="30909"/>
                        <a14:foregroundMark x1="43607" y1="30909" x2="38361" y2="33939"/>
                        <a14:foregroundMark x1="35738" y1="27273" x2="14754" y2="47879"/>
                        <a14:foregroundMark x1="14754" y1="47879" x2="24918" y2="78182"/>
                        <a14:foregroundMark x1="24918" y1="78182" x2="70820" y2="95758"/>
                        <a14:foregroundMark x1="70820" y1="95758" x2="82951" y2="90909"/>
                        <a14:foregroundMark x1="82951" y1="90909" x2="87541" y2="68485"/>
                        <a14:foregroundMark x1="87541" y1="68485" x2="74754" y2="24848"/>
                        <a14:foregroundMark x1="74754" y1="24848" x2="50492" y2="23030"/>
                        <a14:foregroundMark x1="50492" y1="23030" x2="33443" y2="33333"/>
                        <a14:foregroundMark x1="33443" y1="33333" x2="33443" y2="33333"/>
                        <a14:foregroundMark x1="62951" y1="33939" x2="50164" y2="69697"/>
                        <a14:foregroundMark x1="50164" y1="69697" x2="36393" y2="63636"/>
                        <a14:foregroundMark x1="36393" y1="63636" x2="34754" y2="40606"/>
                        <a14:foregroundMark x1="34754" y1="40606" x2="51148" y2="21212"/>
                        <a14:foregroundMark x1="51148" y1="21212" x2="54098" y2="21212"/>
                        <a14:foregroundMark x1="81412" y1="13215" x2="64918" y2="5455"/>
                        <a14:foregroundMark x1="82951" y1="13939" x2="81538" y2="13274"/>
                        <a14:foregroundMark x1="64918" y1="5455" x2="76066" y2="24848"/>
                        <a14:foregroundMark x1="76066" y1="24848" x2="76721" y2="9091"/>
                        <a14:foregroundMark x1="17705" y1="84848" x2="32131" y2="98182"/>
                        <a14:foregroundMark x1="32131" y1="98182" x2="64918" y2="84848"/>
                        <a14:foregroundMark x1="64918" y1="84848" x2="23279" y2="95758"/>
                        <a14:foregroundMark x1="23279" y1="95758" x2="23279" y2="95758"/>
                        <a14:foregroundMark x1="4262" y1="46667" x2="3607" y2="86667"/>
                        <a14:foregroundMark x1="93770" y1="55758" x2="90164" y2="89697"/>
                        <a14:foregroundMark x1="90164" y1="89697" x2="90164" y2="64848"/>
                        <a14:foregroundMark x1="90164" y1="64848" x2="93115" y2="61212"/>
                        <a14:foregroundMark x1="95410" y1="58182" x2="99344" y2="66061"/>
                        <a14:foregroundMark x1="66557" y1="95152" x2="43279" y2="87879"/>
                        <a14:foregroundMark x1="43279" y1="87879" x2="31148" y2="92727"/>
                        <a14:foregroundMark x1="31148" y1="92727" x2="46885" y2="94545"/>
                        <a14:foregroundMark x1="46885" y1="94545" x2="64590" y2="90303"/>
                        <a14:foregroundMark x1="64590" y1="90303" x2="62951" y2="89697"/>
                        <a14:foregroundMark x1="51803" y1="88485" x2="35410" y2="89091"/>
                        <a14:foregroundMark x1="62951" y1="85455" x2="34754" y2="89091"/>
                        <a14:foregroundMark x1="34754" y1="89091" x2="35082" y2="99394"/>
                        <a14:backgroundMark x1="82951" y1="21212" x2="79344" y2="1818"/>
                      </a14:backgroundRemoval>
                    </a14:imgEffect>
                  </a14:imgLayer>
                </a14:imgProps>
              </a:ext>
              <a:ext uri="{28A0092B-C50C-407E-A947-70E740481C1C}">
                <a14:useLocalDpi xmlns:a14="http://schemas.microsoft.com/office/drawing/2010/main" val="0"/>
              </a:ext>
            </a:extLst>
          </a:blip>
          <a:srcRect/>
          <a:stretch>
            <a:fillRect/>
          </a:stretch>
        </p:blipFill>
        <p:spPr bwMode="auto">
          <a:xfrm>
            <a:off x="8154955" y="3090255"/>
            <a:ext cx="4005083" cy="216668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6D0648B-87B1-3D2C-B80C-6DA2B462AA74}"/>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92714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1. Enfoque sistémico de gestión</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332774" y="1690688"/>
            <a:ext cx="7567659" cy="4539884"/>
          </a:xfrm>
        </p:spPr>
        <p:txBody>
          <a:bodyPr>
            <a:normAutofit fontScale="92500"/>
          </a:bodyPr>
          <a:lstStyle/>
          <a:p>
            <a:pPr marL="114300" indent="0">
              <a:buNone/>
            </a:pPr>
            <a:r>
              <a:rPr lang="es-ES" b="1" dirty="0"/>
              <a:t>Concepto aplicado a organizaciones</a:t>
            </a:r>
          </a:p>
          <a:p>
            <a:r>
              <a:rPr lang="es-ES" dirty="0"/>
              <a:t>Una organización como INACAR:</a:t>
            </a:r>
          </a:p>
          <a:p>
            <a:pPr>
              <a:buFont typeface="Arial" panose="020B0604020202020204" pitchFamily="34" charset="0"/>
              <a:buChar char="•"/>
            </a:pPr>
            <a:r>
              <a:rPr lang="es-ES" dirty="0"/>
              <a:t>Tiene </a:t>
            </a:r>
            <a:r>
              <a:rPr lang="es-ES" b="1" dirty="0"/>
              <a:t>entradas</a:t>
            </a:r>
            <a:r>
              <a:rPr lang="es-ES" dirty="0"/>
              <a:t> (recursos humanos, materiales, información, capital).</a:t>
            </a:r>
          </a:p>
          <a:p>
            <a:pPr>
              <a:buFont typeface="Arial" panose="020B0604020202020204" pitchFamily="34" charset="0"/>
              <a:buChar char="•"/>
            </a:pPr>
            <a:r>
              <a:rPr lang="es-ES" dirty="0"/>
              <a:t>Realiza </a:t>
            </a:r>
            <a:r>
              <a:rPr lang="es-ES" b="1" dirty="0"/>
              <a:t>procesos</a:t>
            </a:r>
            <a:r>
              <a:rPr lang="es-ES" dirty="0"/>
              <a:t> (diseño, construcción, gestión, ventas).</a:t>
            </a:r>
          </a:p>
          <a:p>
            <a:pPr>
              <a:buFont typeface="Arial" panose="020B0604020202020204" pitchFamily="34" charset="0"/>
              <a:buChar char="•"/>
            </a:pPr>
            <a:r>
              <a:rPr lang="es-ES" dirty="0"/>
              <a:t>Genera </a:t>
            </a:r>
            <a:r>
              <a:rPr lang="es-ES" b="1" dirty="0"/>
              <a:t>salidas</a:t>
            </a:r>
            <a:r>
              <a:rPr lang="es-ES" dirty="0"/>
              <a:t> (viviendas, servicios, impacto social).</a:t>
            </a:r>
          </a:p>
          <a:p>
            <a:pPr>
              <a:buFont typeface="Arial" panose="020B0604020202020204" pitchFamily="34" charset="0"/>
              <a:buChar char="•"/>
            </a:pPr>
            <a:r>
              <a:rPr lang="es-ES" dirty="0"/>
              <a:t>Usa la </a:t>
            </a:r>
            <a:r>
              <a:rPr lang="es-ES" b="1" dirty="0"/>
              <a:t>retroalimentación</a:t>
            </a:r>
            <a:r>
              <a:rPr lang="es-ES" dirty="0"/>
              <a:t> (evaluación, indicadores, clientes) para mejorar continuamente.</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29698" name="Picture 2" descr="Trabajando en Inacar | Great Place To Work® Colombia">
            <a:extLst>
              <a:ext uri="{FF2B5EF4-FFF2-40B4-BE49-F238E27FC236}">
                <a16:creationId xmlns:a16="http://schemas.microsoft.com/office/drawing/2014/main" id="{076B66B7-0CE1-DF29-2290-A6609130A3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2902" y="3345844"/>
            <a:ext cx="4018384" cy="301378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075E189-F435-B63F-3D4B-E9538A2F8AB5}"/>
              </a:ext>
            </a:extLst>
          </p:cNvPr>
          <p:cNvPicPr>
            <a:picLocks noChangeAspect="1"/>
          </p:cNvPicPr>
          <p:nvPr/>
        </p:nvPicPr>
        <p:blipFill>
          <a:blip r:embed="rId8"/>
          <a:stretch>
            <a:fillRect/>
          </a:stretch>
        </p:blipFill>
        <p:spPr>
          <a:xfrm>
            <a:off x="10579654" y="399928"/>
            <a:ext cx="942975" cy="828675"/>
          </a:xfrm>
          <a:prstGeom prst="rect">
            <a:avLst/>
          </a:prstGeom>
        </p:spPr>
      </p:pic>
    </p:spTree>
    <p:extLst>
      <p:ext uri="{BB962C8B-B14F-4D97-AF65-F5344CB8AC3E}">
        <p14:creationId xmlns:p14="http://schemas.microsoft.com/office/powerpoint/2010/main" val="106831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dirty="0"/>
              <a:t>Esquema básico de un sistema organizacional</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10" name="Tabla 9">
            <a:extLst>
              <a:ext uri="{FF2B5EF4-FFF2-40B4-BE49-F238E27FC236}">
                <a16:creationId xmlns:a16="http://schemas.microsoft.com/office/drawing/2014/main" id="{3ACFCCED-D03A-15AE-0D8D-7F6E7060BBF6}"/>
              </a:ext>
            </a:extLst>
          </p:cNvPr>
          <p:cNvGraphicFramePr>
            <a:graphicFrameLocks noGrp="1"/>
          </p:cNvGraphicFramePr>
          <p:nvPr>
            <p:extLst>
              <p:ext uri="{D42A27DB-BD31-4B8C-83A1-F6EECF244321}">
                <p14:modId xmlns:p14="http://schemas.microsoft.com/office/powerpoint/2010/main" val="1435132004"/>
              </p:ext>
            </p:extLst>
          </p:nvPr>
        </p:nvGraphicFramePr>
        <p:xfrm>
          <a:off x="838199" y="3790964"/>
          <a:ext cx="10515600" cy="1981200"/>
        </p:xfrm>
        <a:graphic>
          <a:graphicData uri="http://schemas.openxmlformats.org/drawingml/2006/table">
            <a:tbl>
              <a:tblPr>
                <a:tableStyleId>{ED083AE6-46FA-4A59-8FB0-9F97EB10719F}</a:tableStyleId>
              </a:tblPr>
              <a:tblGrid>
                <a:gridCol w="5257800">
                  <a:extLst>
                    <a:ext uri="{9D8B030D-6E8A-4147-A177-3AD203B41FA5}">
                      <a16:colId xmlns:a16="http://schemas.microsoft.com/office/drawing/2014/main" val="1316441918"/>
                    </a:ext>
                  </a:extLst>
                </a:gridCol>
                <a:gridCol w="5257800">
                  <a:extLst>
                    <a:ext uri="{9D8B030D-6E8A-4147-A177-3AD203B41FA5}">
                      <a16:colId xmlns:a16="http://schemas.microsoft.com/office/drawing/2014/main" val="132330684"/>
                    </a:ext>
                  </a:extLst>
                </a:gridCol>
              </a:tblGrid>
              <a:tr h="0">
                <a:tc>
                  <a:txBody>
                    <a:bodyPr/>
                    <a:lstStyle/>
                    <a:p>
                      <a:r>
                        <a:rPr lang="es-CO" sz="2000"/>
                        <a:t>Elemento</a:t>
                      </a:r>
                    </a:p>
                  </a:txBody>
                  <a:tcPr anchor="ctr"/>
                </a:tc>
                <a:tc>
                  <a:txBody>
                    <a:bodyPr/>
                    <a:lstStyle/>
                    <a:p>
                      <a:r>
                        <a:rPr lang="es-CO" sz="2000"/>
                        <a:t>Ejemplo concreto INACAR</a:t>
                      </a:r>
                    </a:p>
                  </a:txBody>
                  <a:tcPr anchor="ctr"/>
                </a:tc>
                <a:extLst>
                  <a:ext uri="{0D108BD9-81ED-4DB2-BD59-A6C34878D82A}">
                    <a16:rowId xmlns:a16="http://schemas.microsoft.com/office/drawing/2014/main" val="3030373966"/>
                  </a:ext>
                </a:extLst>
              </a:tr>
              <a:tr h="0">
                <a:tc>
                  <a:txBody>
                    <a:bodyPr/>
                    <a:lstStyle/>
                    <a:p>
                      <a:r>
                        <a:rPr lang="es-CO" sz="2000"/>
                        <a:t>Entradas</a:t>
                      </a:r>
                    </a:p>
                  </a:txBody>
                  <a:tcPr anchor="ctr"/>
                </a:tc>
                <a:tc>
                  <a:txBody>
                    <a:bodyPr/>
                    <a:lstStyle/>
                    <a:p>
                      <a:r>
                        <a:rPr lang="es-CO" sz="2000"/>
                        <a:t>Planos, insumos, personal, licencias</a:t>
                      </a:r>
                    </a:p>
                  </a:txBody>
                  <a:tcPr anchor="ctr"/>
                </a:tc>
                <a:extLst>
                  <a:ext uri="{0D108BD9-81ED-4DB2-BD59-A6C34878D82A}">
                    <a16:rowId xmlns:a16="http://schemas.microsoft.com/office/drawing/2014/main" val="1641963026"/>
                  </a:ext>
                </a:extLst>
              </a:tr>
              <a:tr h="0">
                <a:tc>
                  <a:txBody>
                    <a:bodyPr/>
                    <a:lstStyle/>
                    <a:p>
                      <a:r>
                        <a:rPr lang="es-CO" sz="2000"/>
                        <a:t>Procesos</a:t>
                      </a:r>
                    </a:p>
                  </a:txBody>
                  <a:tcPr anchor="ctr"/>
                </a:tc>
                <a:tc>
                  <a:txBody>
                    <a:bodyPr/>
                    <a:lstStyle/>
                    <a:p>
                      <a:r>
                        <a:rPr lang="es-ES" sz="2000"/>
                        <a:t>Construcción, supervisión, control de calidad</a:t>
                      </a:r>
                    </a:p>
                  </a:txBody>
                  <a:tcPr anchor="ctr"/>
                </a:tc>
                <a:extLst>
                  <a:ext uri="{0D108BD9-81ED-4DB2-BD59-A6C34878D82A}">
                    <a16:rowId xmlns:a16="http://schemas.microsoft.com/office/drawing/2014/main" val="4266918770"/>
                  </a:ext>
                </a:extLst>
              </a:tr>
              <a:tr h="0">
                <a:tc>
                  <a:txBody>
                    <a:bodyPr/>
                    <a:lstStyle/>
                    <a:p>
                      <a:r>
                        <a:rPr lang="es-CO" sz="2000"/>
                        <a:t>Salidas</a:t>
                      </a:r>
                    </a:p>
                  </a:txBody>
                  <a:tcPr anchor="ctr"/>
                </a:tc>
                <a:tc>
                  <a:txBody>
                    <a:bodyPr/>
                    <a:lstStyle/>
                    <a:p>
                      <a:r>
                        <a:rPr lang="es-CO" sz="2000"/>
                        <a:t>Viviendas construidas, parque entregado</a:t>
                      </a:r>
                    </a:p>
                  </a:txBody>
                  <a:tcPr anchor="ctr"/>
                </a:tc>
                <a:extLst>
                  <a:ext uri="{0D108BD9-81ED-4DB2-BD59-A6C34878D82A}">
                    <a16:rowId xmlns:a16="http://schemas.microsoft.com/office/drawing/2014/main" val="2120737394"/>
                  </a:ext>
                </a:extLst>
              </a:tr>
              <a:tr h="0">
                <a:tc>
                  <a:txBody>
                    <a:bodyPr/>
                    <a:lstStyle/>
                    <a:p>
                      <a:r>
                        <a:rPr lang="es-CO" sz="2000" dirty="0"/>
                        <a:t>Retroalimentación</a:t>
                      </a:r>
                    </a:p>
                  </a:txBody>
                  <a:tcPr anchor="ctr"/>
                </a:tc>
                <a:tc>
                  <a:txBody>
                    <a:bodyPr/>
                    <a:lstStyle/>
                    <a:p>
                      <a:r>
                        <a:rPr lang="es-CO" sz="2000" dirty="0"/>
                        <a:t>Encuestas de satisfacción, auditorías</a:t>
                      </a:r>
                    </a:p>
                  </a:txBody>
                  <a:tcPr anchor="ctr"/>
                </a:tc>
                <a:extLst>
                  <a:ext uri="{0D108BD9-81ED-4DB2-BD59-A6C34878D82A}">
                    <a16:rowId xmlns:a16="http://schemas.microsoft.com/office/drawing/2014/main" val="1148963476"/>
                  </a:ext>
                </a:extLst>
              </a:tr>
            </a:tbl>
          </a:graphicData>
        </a:graphic>
      </p:graphicFrame>
      <p:pic>
        <p:nvPicPr>
          <p:cNvPr id="30722" name="Picture 2" descr="Estructura Matricial Inacar - Gerentes de Linea | PDF">
            <a:extLst>
              <a:ext uri="{FF2B5EF4-FFF2-40B4-BE49-F238E27FC236}">
                <a16:creationId xmlns:a16="http://schemas.microsoft.com/office/drawing/2014/main" id="{2A37541A-0385-8323-1CBD-F8AA8D716D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829" y="1539301"/>
            <a:ext cx="3791980" cy="2137926"/>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Sistemas: Definición y Elementos | Vanessa Borjas">
            <a:extLst>
              <a:ext uri="{FF2B5EF4-FFF2-40B4-BE49-F238E27FC236}">
                <a16:creationId xmlns:a16="http://schemas.microsoft.com/office/drawing/2014/main" id="{F9029864-6B21-E18D-95CF-D536EF1BE9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9846" y="1669184"/>
            <a:ext cx="4445249" cy="179893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3DC6E55-5A16-28D0-5E97-C4D70B68D801}"/>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405481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2. Organización como sistema interrelacionado</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b="1" dirty="0"/>
              <a:t>Todas las áreas están conectadas</a:t>
            </a:r>
          </a:p>
          <a:p>
            <a:r>
              <a:rPr lang="es-ES" dirty="0"/>
              <a:t>Una acción en un proceso puede impactar a otros:</a:t>
            </a:r>
          </a:p>
          <a:p>
            <a:pPr>
              <a:buFont typeface="Arial" panose="020B0604020202020204" pitchFamily="34" charset="0"/>
              <a:buChar char="•"/>
            </a:pPr>
            <a:r>
              <a:rPr lang="es-ES" dirty="0"/>
              <a:t>Retrasos en compras afectan la obra.</a:t>
            </a:r>
          </a:p>
          <a:p>
            <a:pPr>
              <a:buFont typeface="Arial" panose="020B0604020202020204" pitchFamily="34" charset="0"/>
              <a:buChar char="•"/>
            </a:pPr>
            <a:r>
              <a:rPr lang="es-ES" dirty="0"/>
              <a:t>Problemas en diseño generan reprocesos.</a:t>
            </a:r>
          </a:p>
          <a:p>
            <a:pPr>
              <a:buFont typeface="Arial" panose="020B0604020202020204" pitchFamily="34" charset="0"/>
              <a:buChar char="•"/>
            </a:pPr>
            <a:r>
              <a:rPr lang="es-ES" dirty="0"/>
              <a:t>Buen servicio posventa mejora reputación y ventas.</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CuadroTexto 8">
            <a:extLst>
              <a:ext uri="{FF2B5EF4-FFF2-40B4-BE49-F238E27FC236}">
                <a16:creationId xmlns:a16="http://schemas.microsoft.com/office/drawing/2014/main" id="{DDE06FC0-6A0A-1D00-9F06-E9CBE7A6CE6F}"/>
              </a:ext>
            </a:extLst>
          </p:cNvPr>
          <p:cNvSpPr txBox="1"/>
          <p:nvPr/>
        </p:nvSpPr>
        <p:spPr>
          <a:xfrm>
            <a:off x="2063816" y="5876723"/>
            <a:ext cx="7428538" cy="523220"/>
          </a:xfrm>
          <a:prstGeom prst="rect">
            <a:avLst/>
          </a:prstGeom>
          <a:noFill/>
        </p:spPr>
        <p:txBody>
          <a:bodyPr wrap="square">
            <a:spAutoFit/>
          </a:bodyPr>
          <a:lstStyle/>
          <a:p>
            <a:r>
              <a:rPr lang="es-CO" dirty="0"/>
              <a:t>↑             ↓                           ↑           ↓</a:t>
            </a:r>
          </a:p>
          <a:p>
            <a:r>
              <a:rPr lang="es-CO" dirty="0"/>
              <a:t>     Retroalimentación del cliente y del control de calidad</a:t>
            </a:r>
          </a:p>
        </p:txBody>
      </p:sp>
      <p:pic>
        <p:nvPicPr>
          <p:cNvPr id="31746" name="Picture 2" descr="Proceso de construcción: Qué tener en cuenta y sus fases | Cemix">
            <a:extLst>
              <a:ext uri="{FF2B5EF4-FFF2-40B4-BE49-F238E27FC236}">
                <a16:creationId xmlns:a16="http://schemas.microsoft.com/office/drawing/2014/main" id="{876BBCE2-6CAA-4346-99CD-86A980A2FB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3587" y="4121986"/>
            <a:ext cx="2466975" cy="1847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6" name="Diagrama 5">
            <a:extLst>
              <a:ext uri="{FF2B5EF4-FFF2-40B4-BE49-F238E27FC236}">
                <a16:creationId xmlns:a16="http://schemas.microsoft.com/office/drawing/2014/main" id="{6866E0FA-95CE-0B22-7350-66BB47904E02}"/>
              </a:ext>
            </a:extLst>
          </p:cNvPr>
          <p:cNvGraphicFramePr/>
          <p:nvPr>
            <p:extLst>
              <p:ext uri="{D42A27DB-BD31-4B8C-83A1-F6EECF244321}">
                <p14:modId xmlns:p14="http://schemas.microsoft.com/office/powerpoint/2010/main" val="2669758523"/>
              </p:ext>
            </p:extLst>
          </p:nvPr>
        </p:nvGraphicFramePr>
        <p:xfrm>
          <a:off x="529856" y="2753740"/>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Imagen 9">
            <a:extLst>
              <a:ext uri="{FF2B5EF4-FFF2-40B4-BE49-F238E27FC236}">
                <a16:creationId xmlns:a16="http://schemas.microsoft.com/office/drawing/2014/main" id="{0BEC6AC1-E395-A5FA-AE72-A0AD7605FD96}"/>
              </a:ext>
            </a:extLst>
          </p:cNvPr>
          <p:cNvPicPr>
            <a:picLocks noChangeAspect="1"/>
          </p:cNvPicPr>
          <p:nvPr/>
        </p:nvPicPr>
        <p:blipFill>
          <a:blip r:embed="rId13"/>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96018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67673"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kumimoji="0" lang="es-CO" altLang="es-CO" sz="4400" b="1" i="0" u="none" strike="noStrike" cap="none" normalizeH="0" baseline="0" dirty="0">
                <a:ln>
                  <a:noFill/>
                </a:ln>
                <a:solidFill>
                  <a:schemeClr val="tx1"/>
                </a:solidFill>
                <a:effectLst/>
                <a:latin typeface="Arial" panose="020B0604020202020204" pitchFamily="34" charset="0"/>
              </a:rPr>
              <a:t>Importancia de medir en distintos puntos del sistema</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Rectangle 1">
            <a:extLst>
              <a:ext uri="{FF2B5EF4-FFF2-40B4-BE49-F238E27FC236}">
                <a16:creationId xmlns:a16="http://schemas.microsoft.com/office/drawing/2014/main" id="{A4A8283C-C173-8868-38EA-82AF46B5758F}"/>
              </a:ext>
            </a:extLst>
          </p:cNvPr>
          <p:cNvSpPr>
            <a:spLocks noGrp="1" noChangeArrowheads="1"/>
          </p:cNvSpPr>
          <p:nvPr>
            <p:ph type="body" idx="1"/>
          </p:nvPr>
        </p:nvSpPr>
        <p:spPr bwMode="auto">
          <a:xfrm>
            <a:off x="926553" y="2757958"/>
            <a:ext cx="534312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Medir permite: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Arial" panose="020B0604020202020204" pitchFamily="34" charset="0"/>
              </a:rPr>
              <a:t>Identificar cuellos de botella.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Arial" panose="020B0604020202020204" pitchFamily="34" charset="0"/>
              </a:rPr>
              <a:t>Tomar decisiones informadas.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Arial" panose="020B0604020202020204" pitchFamily="34" charset="0"/>
              </a:rPr>
              <a:t>Asegurar coherencia entre procesos.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Arial" panose="020B0604020202020204" pitchFamily="34" charset="0"/>
              </a:rPr>
              <a:t>Prevenir errores que se propaguen.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pic>
        <p:nvPicPr>
          <p:cNvPr id="32770" name="Picture 2">
            <a:extLst>
              <a:ext uri="{FF2B5EF4-FFF2-40B4-BE49-F238E27FC236}">
                <a16:creationId xmlns:a16="http://schemas.microsoft.com/office/drawing/2014/main" id="{1FBC8DAF-0707-E9D1-715B-F4B453BB1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713" y="2559544"/>
            <a:ext cx="5428573" cy="291785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83923076-5CB3-E969-D069-D82E11F2DE9D}"/>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070163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50714" y="776865"/>
            <a:ext cx="9888875" cy="1325563"/>
          </a:xfrm>
        </p:spPr>
        <p:txBody>
          <a:bodyPr>
            <a:normAutofit fontScale="90000"/>
          </a:bodyPr>
          <a:lstStyle/>
          <a:p>
            <a:pPr marL="0" lvl="0" indent="0" algn="l" rtl="0">
              <a:spcBef>
                <a:spcPts val="0"/>
              </a:spcBef>
              <a:spcAft>
                <a:spcPts val="0"/>
              </a:spcAft>
              <a:buNone/>
            </a:pPr>
            <a:r>
              <a:rPr lang="es-ES" sz="4400" b="1" i="0" dirty="0">
                <a:solidFill>
                  <a:schemeClr val="tx1"/>
                </a:solidFill>
                <a:effectLst/>
                <a:latin typeface="Calibri" panose="020F0502020204030204" pitchFamily="34" charset="0"/>
                <a:cs typeface="Calibri" panose="020F0502020204030204" pitchFamily="34" charset="0"/>
              </a:rPr>
              <a:t>Gestión Estratégica y </a:t>
            </a:r>
            <a:br>
              <a:rPr lang="es-ES" sz="4400" b="1" i="0" dirty="0">
                <a:solidFill>
                  <a:schemeClr val="tx1"/>
                </a:solidFill>
                <a:effectLst/>
                <a:latin typeface="Calibri" panose="020F0502020204030204" pitchFamily="34" charset="0"/>
                <a:cs typeface="Calibri" panose="020F0502020204030204" pitchFamily="34" charset="0"/>
              </a:rPr>
            </a:br>
            <a:r>
              <a:rPr lang="es-ES" sz="4400" b="1" i="0" dirty="0">
                <a:solidFill>
                  <a:schemeClr val="tx1"/>
                </a:solidFill>
                <a:effectLst/>
                <a:latin typeface="Calibri" panose="020F0502020204030204" pitchFamily="34" charset="0"/>
                <a:cs typeface="Calibri" panose="020F0502020204030204" pitchFamily="34" charset="0"/>
              </a:rPr>
              <a:t>Efectiva de Indicadores de </a:t>
            </a:r>
            <a:br>
              <a:rPr lang="es-ES" sz="4400" b="1" i="0" dirty="0">
                <a:solidFill>
                  <a:schemeClr val="tx1"/>
                </a:solidFill>
                <a:effectLst/>
                <a:latin typeface="Calibri" panose="020F0502020204030204" pitchFamily="34" charset="0"/>
                <a:cs typeface="Calibri" panose="020F0502020204030204" pitchFamily="34" charset="0"/>
              </a:rPr>
            </a:br>
            <a:r>
              <a:rPr lang="es-ES" sz="4400" b="1" i="0" dirty="0">
                <a:solidFill>
                  <a:schemeClr val="tx1"/>
                </a:solidFill>
                <a:effectLst/>
                <a:latin typeface="Calibri" panose="020F0502020204030204" pitchFamily="34" charset="0"/>
                <a:cs typeface="Calibri" panose="020F0502020204030204" pitchFamily="34" charset="0"/>
              </a:rPr>
              <a:t>Desempeño Organizacional</a:t>
            </a:r>
            <a:br>
              <a:rPr lang="es-ES" b="1" dirty="0">
                <a:solidFill>
                  <a:schemeClr val="tx1"/>
                </a:solidFill>
              </a:rPr>
            </a:br>
            <a:endParaRPr lang="es-CO" dirty="0">
              <a:solidFill>
                <a:schemeClr val="tx1"/>
              </a:solidFill>
            </a:endParaRP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19431" y="2734481"/>
            <a:ext cx="5245286" cy="2425800"/>
          </a:xfrm>
        </p:spPr>
        <p:txBody>
          <a:bodyPr>
            <a:normAutofit fontScale="92500" lnSpcReduction="20000"/>
          </a:bodyPr>
          <a:lstStyle/>
          <a:p>
            <a:pPr marL="114300" indent="0">
              <a:buNone/>
            </a:pPr>
            <a:r>
              <a:rPr lang="es-ES" sz="3200" b="1" dirty="0"/>
              <a:t>Objetivo</a:t>
            </a:r>
          </a:p>
          <a:p>
            <a:pPr marL="114300" indent="0">
              <a:buNone/>
            </a:pPr>
            <a:r>
              <a:rPr lang="es-ES" sz="2400" dirty="0"/>
              <a:t>Fortalecer las competencias para el diseño, construcción, implementación y análisis de indicadores de gestión (KPI y KRI), alineados con la estrategia organizacional, que faciliten la toma de decisiones basada en datos, mejorando la eficiencia y sostenibilidad empresarial.</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9" name="Imagen 8">
            <a:extLst>
              <a:ext uri="{FF2B5EF4-FFF2-40B4-BE49-F238E27FC236}">
                <a16:creationId xmlns:a16="http://schemas.microsoft.com/office/drawing/2014/main" id="{AE3ACFB1-F035-165C-C1D9-2FCF20AD5A2F}"/>
              </a:ext>
            </a:extLst>
          </p:cNvPr>
          <p:cNvPicPr>
            <a:picLocks noChangeAspect="1"/>
          </p:cNvPicPr>
          <p:nvPr/>
        </p:nvPicPr>
        <p:blipFill>
          <a:blip r:embed="rId7"/>
          <a:stretch>
            <a:fillRect/>
          </a:stretch>
        </p:blipFill>
        <p:spPr>
          <a:xfrm>
            <a:off x="10515327" y="362528"/>
            <a:ext cx="942975" cy="828675"/>
          </a:xfrm>
          <a:prstGeom prst="rect">
            <a:avLst/>
          </a:prstGeom>
        </p:spPr>
      </p:pic>
      <p:pic>
        <p:nvPicPr>
          <p:cNvPr id="10" name="Imagen 9">
            <a:extLst>
              <a:ext uri="{FF2B5EF4-FFF2-40B4-BE49-F238E27FC236}">
                <a16:creationId xmlns:a16="http://schemas.microsoft.com/office/drawing/2014/main" id="{099A81C0-1525-FEE7-6000-A22C55740D9F}"/>
              </a:ext>
            </a:extLst>
          </p:cNvPr>
          <p:cNvPicPr>
            <a:picLocks noChangeAspect="1"/>
          </p:cNvPicPr>
          <p:nvPr/>
        </p:nvPicPr>
        <p:blipFill>
          <a:blip r:embed="rId8"/>
          <a:stretch>
            <a:fillRect/>
          </a:stretch>
        </p:blipFill>
        <p:spPr>
          <a:xfrm>
            <a:off x="6174857" y="2101849"/>
            <a:ext cx="5980076" cy="3471861"/>
          </a:xfrm>
          <a:prstGeom prst="rect">
            <a:avLst/>
          </a:prstGeom>
        </p:spPr>
      </p:pic>
      <p:sp>
        <p:nvSpPr>
          <p:cNvPr id="11" name="CuadroTexto 10">
            <a:extLst>
              <a:ext uri="{FF2B5EF4-FFF2-40B4-BE49-F238E27FC236}">
                <a16:creationId xmlns:a16="http://schemas.microsoft.com/office/drawing/2014/main" id="{1B710245-BEE4-3CED-8F4E-832B472BC7ED}"/>
              </a:ext>
            </a:extLst>
          </p:cNvPr>
          <p:cNvSpPr txBox="1"/>
          <p:nvPr/>
        </p:nvSpPr>
        <p:spPr>
          <a:xfrm>
            <a:off x="7051121" y="5734996"/>
            <a:ext cx="3935693" cy="307777"/>
          </a:xfrm>
          <a:prstGeom prst="rect">
            <a:avLst/>
          </a:prstGeom>
          <a:noFill/>
        </p:spPr>
        <p:txBody>
          <a:bodyPr wrap="none" rtlCol="0">
            <a:spAutoFit/>
          </a:bodyPr>
          <a:lstStyle/>
          <a:p>
            <a:r>
              <a:rPr lang="es-ES" dirty="0"/>
              <a:t>Gerencia por objetos: Cifras – Hechos y datos</a:t>
            </a:r>
            <a:endParaRPr lang="es-CO" dirty="0"/>
          </a:p>
        </p:txBody>
      </p:sp>
    </p:spTree>
    <p:extLst>
      <p:ext uri="{BB962C8B-B14F-4D97-AF65-F5344CB8AC3E}">
        <p14:creationId xmlns:p14="http://schemas.microsoft.com/office/powerpoint/2010/main" val="42639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190656" y="-451423"/>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CO" b="1" dirty="0"/>
              <a:t>Ejemplo aplicado a INACAR</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13" name="Tabla 12">
            <a:extLst>
              <a:ext uri="{FF2B5EF4-FFF2-40B4-BE49-F238E27FC236}">
                <a16:creationId xmlns:a16="http://schemas.microsoft.com/office/drawing/2014/main" id="{98472444-889E-6240-89DE-2E82DAA96836}"/>
              </a:ext>
            </a:extLst>
          </p:cNvPr>
          <p:cNvGraphicFramePr>
            <a:graphicFrameLocks noGrp="1"/>
          </p:cNvGraphicFramePr>
          <p:nvPr>
            <p:extLst>
              <p:ext uri="{D42A27DB-BD31-4B8C-83A1-F6EECF244321}">
                <p14:modId xmlns:p14="http://schemas.microsoft.com/office/powerpoint/2010/main" val="3639021002"/>
              </p:ext>
            </p:extLst>
          </p:nvPr>
        </p:nvGraphicFramePr>
        <p:xfrm>
          <a:off x="318526" y="1369320"/>
          <a:ext cx="10515600" cy="2590800"/>
        </p:xfrm>
        <a:graphic>
          <a:graphicData uri="http://schemas.openxmlformats.org/drawingml/2006/table">
            <a:tbl>
              <a:tblPr>
                <a:tableStyleId>{ED083AE6-46FA-4A59-8FB0-9F97EB10719F}</a:tableStyleId>
              </a:tblPr>
              <a:tblGrid>
                <a:gridCol w="3505200">
                  <a:extLst>
                    <a:ext uri="{9D8B030D-6E8A-4147-A177-3AD203B41FA5}">
                      <a16:colId xmlns:a16="http://schemas.microsoft.com/office/drawing/2014/main" val="4020890354"/>
                    </a:ext>
                  </a:extLst>
                </a:gridCol>
                <a:gridCol w="3505200">
                  <a:extLst>
                    <a:ext uri="{9D8B030D-6E8A-4147-A177-3AD203B41FA5}">
                      <a16:colId xmlns:a16="http://schemas.microsoft.com/office/drawing/2014/main" val="4274134638"/>
                    </a:ext>
                  </a:extLst>
                </a:gridCol>
                <a:gridCol w="3505200">
                  <a:extLst>
                    <a:ext uri="{9D8B030D-6E8A-4147-A177-3AD203B41FA5}">
                      <a16:colId xmlns:a16="http://schemas.microsoft.com/office/drawing/2014/main" val="1170311891"/>
                    </a:ext>
                  </a:extLst>
                </a:gridCol>
              </a:tblGrid>
              <a:tr h="0">
                <a:tc>
                  <a:txBody>
                    <a:bodyPr/>
                    <a:lstStyle/>
                    <a:p>
                      <a:r>
                        <a:rPr lang="es-CO" sz="2000"/>
                        <a:t>Proceso</a:t>
                      </a:r>
                    </a:p>
                  </a:txBody>
                  <a:tcPr anchor="ctr"/>
                </a:tc>
                <a:tc>
                  <a:txBody>
                    <a:bodyPr/>
                    <a:lstStyle/>
                    <a:p>
                      <a:r>
                        <a:rPr lang="es-CO" sz="2000"/>
                        <a:t>Indicador sugerido</a:t>
                      </a:r>
                    </a:p>
                  </a:txBody>
                  <a:tcPr anchor="ctr"/>
                </a:tc>
                <a:tc>
                  <a:txBody>
                    <a:bodyPr/>
                    <a:lstStyle/>
                    <a:p>
                      <a:r>
                        <a:rPr lang="es-CO" sz="2000"/>
                        <a:t>Punto del sistema</a:t>
                      </a:r>
                    </a:p>
                  </a:txBody>
                  <a:tcPr anchor="ctr"/>
                </a:tc>
                <a:extLst>
                  <a:ext uri="{0D108BD9-81ED-4DB2-BD59-A6C34878D82A}">
                    <a16:rowId xmlns:a16="http://schemas.microsoft.com/office/drawing/2014/main" val="1763255110"/>
                  </a:ext>
                </a:extLst>
              </a:tr>
              <a:tr h="0">
                <a:tc>
                  <a:txBody>
                    <a:bodyPr/>
                    <a:lstStyle/>
                    <a:p>
                      <a:r>
                        <a:rPr lang="es-CO" sz="2000"/>
                        <a:t>Compras</a:t>
                      </a:r>
                    </a:p>
                  </a:txBody>
                  <a:tcPr anchor="ctr"/>
                </a:tc>
                <a:tc>
                  <a:txBody>
                    <a:bodyPr/>
                    <a:lstStyle/>
                    <a:p>
                      <a:r>
                        <a:rPr lang="es-CO" sz="2000"/>
                        <a:t>% de entregas a tiempo</a:t>
                      </a:r>
                    </a:p>
                  </a:txBody>
                  <a:tcPr anchor="ctr"/>
                </a:tc>
                <a:tc>
                  <a:txBody>
                    <a:bodyPr/>
                    <a:lstStyle/>
                    <a:p>
                      <a:r>
                        <a:rPr lang="es-CO" sz="2000"/>
                        <a:t>Entrada a construcción</a:t>
                      </a:r>
                    </a:p>
                  </a:txBody>
                  <a:tcPr anchor="ctr"/>
                </a:tc>
                <a:extLst>
                  <a:ext uri="{0D108BD9-81ED-4DB2-BD59-A6C34878D82A}">
                    <a16:rowId xmlns:a16="http://schemas.microsoft.com/office/drawing/2014/main" val="3875377727"/>
                  </a:ext>
                </a:extLst>
              </a:tr>
              <a:tr h="0">
                <a:tc>
                  <a:txBody>
                    <a:bodyPr/>
                    <a:lstStyle/>
                    <a:p>
                      <a:r>
                        <a:rPr lang="es-CO" sz="2000"/>
                        <a:t>Construcción</a:t>
                      </a:r>
                    </a:p>
                  </a:txBody>
                  <a:tcPr anchor="ctr"/>
                </a:tc>
                <a:tc>
                  <a:txBody>
                    <a:bodyPr/>
                    <a:lstStyle/>
                    <a:p>
                      <a:r>
                        <a:rPr lang="es-CO" sz="2000"/>
                        <a:t>% de cumplimiento del cronograma</a:t>
                      </a:r>
                    </a:p>
                  </a:txBody>
                  <a:tcPr anchor="ctr"/>
                </a:tc>
                <a:tc>
                  <a:txBody>
                    <a:bodyPr/>
                    <a:lstStyle/>
                    <a:p>
                      <a:r>
                        <a:rPr lang="es-CO" sz="2000"/>
                        <a:t>Proceso</a:t>
                      </a:r>
                    </a:p>
                  </a:txBody>
                  <a:tcPr anchor="ctr"/>
                </a:tc>
                <a:extLst>
                  <a:ext uri="{0D108BD9-81ED-4DB2-BD59-A6C34878D82A}">
                    <a16:rowId xmlns:a16="http://schemas.microsoft.com/office/drawing/2014/main" val="2161042982"/>
                  </a:ext>
                </a:extLst>
              </a:tr>
              <a:tr h="0">
                <a:tc>
                  <a:txBody>
                    <a:bodyPr/>
                    <a:lstStyle/>
                    <a:p>
                      <a:r>
                        <a:rPr lang="es-CO" sz="2000"/>
                        <a:t>Posventa</a:t>
                      </a:r>
                    </a:p>
                  </a:txBody>
                  <a:tcPr anchor="ctr"/>
                </a:tc>
                <a:tc>
                  <a:txBody>
                    <a:bodyPr/>
                    <a:lstStyle/>
                    <a:p>
                      <a:r>
                        <a:rPr lang="es-ES" sz="2000"/>
                        <a:t>Nivel de satisfacción del cliente</a:t>
                      </a:r>
                    </a:p>
                  </a:txBody>
                  <a:tcPr anchor="ctr"/>
                </a:tc>
                <a:tc>
                  <a:txBody>
                    <a:bodyPr/>
                    <a:lstStyle/>
                    <a:p>
                      <a:r>
                        <a:rPr lang="es-CO" sz="2000"/>
                        <a:t>Salida y feedback</a:t>
                      </a:r>
                    </a:p>
                  </a:txBody>
                  <a:tcPr anchor="ctr"/>
                </a:tc>
                <a:extLst>
                  <a:ext uri="{0D108BD9-81ED-4DB2-BD59-A6C34878D82A}">
                    <a16:rowId xmlns:a16="http://schemas.microsoft.com/office/drawing/2014/main" val="1436060087"/>
                  </a:ext>
                </a:extLst>
              </a:tr>
              <a:tr h="0">
                <a:tc>
                  <a:txBody>
                    <a:bodyPr/>
                    <a:lstStyle/>
                    <a:p>
                      <a:r>
                        <a:rPr lang="es-CO" sz="2000" dirty="0"/>
                        <a:t>Sostenibilidad</a:t>
                      </a:r>
                    </a:p>
                  </a:txBody>
                  <a:tcPr anchor="ctr"/>
                </a:tc>
                <a:tc>
                  <a:txBody>
                    <a:bodyPr/>
                    <a:lstStyle/>
                    <a:p>
                      <a:r>
                        <a:rPr lang="es-CO" sz="2000"/>
                        <a:t>% de residuos reciclados</a:t>
                      </a:r>
                    </a:p>
                  </a:txBody>
                  <a:tcPr anchor="ctr"/>
                </a:tc>
                <a:tc>
                  <a:txBody>
                    <a:bodyPr/>
                    <a:lstStyle/>
                    <a:p>
                      <a:r>
                        <a:rPr lang="es-CO" sz="2000" dirty="0"/>
                        <a:t>Transversal</a:t>
                      </a:r>
                    </a:p>
                  </a:txBody>
                  <a:tcPr anchor="ctr"/>
                </a:tc>
                <a:extLst>
                  <a:ext uri="{0D108BD9-81ED-4DB2-BD59-A6C34878D82A}">
                    <a16:rowId xmlns:a16="http://schemas.microsoft.com/office/drawing/2014/main" val="1166934897"/>
                  </a:ext>
                </a:extLst>
              </a:tr>
            </a:tbl>
          </a:graphicData>
        </a:graphic>
      </p:graphicFrame>
      <p:sp>
        <p:nvSpPr>
          <p:cNvPr id="14" name="Rectangle 1">
            <a:extLst>
              <a:ext uri="{FF2B5EF4-FFF2-40B4-BE49-F238E27FC236}">
                <a16:creationId xmlns:a16="http://schemas.microsoft.com/office/drawing/2014/main" id="{487AFFDF-23D0-A768-FFA6-C3EA723F1B49}"/>
              </a:ext>
            </a:extLst>
          </p:cNvPr>
          <p:cNvSpPr>
            <a:spLocks noChangeArrowheads="1"/>
          </p:cNvSpPr>
          <p:nvPr/>
        </p:nvSpPr>
        <p:spPr bwMode="auto">
          <a:xfrm>
            <a:off x="838200" y="3240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6" name="CuadroTexto 5">
            <a:extLst>
              <a:ext uri="{FF2B5EF4-FFF2-40B4-BE49-F238E27FC236}">
                <a16:creationId xmlns:a16="http://schemas.microsoft.com/office/drawing/2014/main" id="{62333B6A-8116-0568-771A-86703E314725}"/>
              </a:ext>
            </a:extLst>
          </p:cNvPr>
          <p:cNvSpPr txBox="1"/>
          <p:nvPr/>
        </p:nvSpPr>
        <p:spPr>
          <a:xfrm>
            <a:off x="2780522" y="5774949"/>
            <a:ext cx="4679486" cy="307777"/>
          </a:xfrm>
          <a:prstGeom prst="rect">
            <a:avLst/>
          </a:prstGeom>
          <a:noFill/>
        </p:spPr>
        <p:txBody>
          <a:bodyPr wrap="none" rtlCol="0">
            <a:spAutoFit/>
          </a:bodyPr>
          <a:lstStyle/>
          <a:p>
            <a:r>
              <a:rPr lang="es-ES" dirty="0"/>
              <a:t>Solo redacción de referencia no está aún bien redactado</a:t>
            </a:r>
            <a:endParaRPr lang="es-CO" dirty="0"/>
          </a:p>
        </p:txBody>
      </p:sp>
      <p:pic>
        <p:nvPicPr>
          <p:cNvPr id="33794" name="Picture 2" descr="Tipos de control de accesos para obras de construcción">
            <a:extLst>
              <a:ext uri="{FF2B5EF4-FFF2-40B4-BE49-F238E27FC236}">
                <a16:creationId xmlns:a16="http://schemas.microsoft.com/office/drawing/2014/main" id="{E046D973-F027-92FF-1A2D-906FC758F3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4628" y="4306675"/>
            <a:ext cx="2721779" cy="181451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8C085E89-B0D9-1C24-35C6-3CFA0BC15F24}"/>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957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rgbClr val="EC7016">
                <a:shade val="45000"/>
                <a:satMod val="135000"/>
              </a:srgb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Conclusión del bloque</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a:buFont typeface="Arial" panose="020B0604020202020204" pitchFamily="34" charset="0"/>
              <a:buChar char="•"/>
            </a:pPr>
            <a:r>
              <a:rPr lang="es-ES" dirty="0"/>
              <a:t>Las organizaciones no son estructuras aisladas: son </a:t>
            </a:r>
            <a:r>
              <a:rPr lang="es-ES" b="1" dirty="0"/>
              <a:t>sistemas vivos</a:t>
            </a:r>
            <a:r>
              <a:rPr lang="es-ES" dirty="0"/>
              <a:t>.</a:t>
            </a:r>
          </a:p>
          <a:p>
            <a:pPr>
              <a:buFont typeface="Arial" panose="020B0604020202020204" pitchFamily="34" charset="0"/>
              <a:buChar char="•"/>
            </a:pPr>
            <a:r>
              <a:rPr lang="es-ES" dirty="0"/>
              <a:t>Comprender las </a:t>
            </a:r>
            <a:r>
              <a:rPr lang="es-ES" b="1" dirty="0"/>
              <a:t>interconexiones</a:t>
            </a:r>
            <a:r>
              <a:rPr lang="es-ES" dirty="0"/>
              <a:t> permite gestionar con visión estratégica.</a:t>
            </a:r>
          </a:p>
          <a:p>
            <a:pPr>
              <a:buFont typeface="Arial" panose="020B0604020202020204" pitchFamily="34" charset="0"/>
              <a:buChar char="•"/>
            </a:pPr>
            <a:r>
              <a:rPr lang="es-ES" dirty="0"/>
              <a:t>La medición a lo largo del sistema garantiza </a:t>
            </a:r>
            <a:r>
              <a:rPr lang="es-ES" b="1" dirty="0"/>
              <a:t>coherencia, calidad y mejora continua</a:t>
            </a:r>
            <a:r>
              <a:rPr lang="es-ES" dirty="0"/>
              <a:t>.</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Picture 2" descr="El Ciclo De Mejora Continua: Un Viaje Hacia La Excelencia » Lean Componentes">
            <a:extLst>
              <a:ext uri="{FF2B5EF4-FFF2-40B4-BE49-F238E27FC236}">
                <a16:creationId xmlns:a16="http://schemas.microsoft.com/office/drawing/2014/main" id="{96C8B6CF-6847-0C17-A19D-FE0D3B2C442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965" b="97788" l="8969" r="96413">
                        <a14:foregroundMark x1="44843" y1="23451" x2="8072" y2="26106"/>
                        <a14:foregroundMark x1="8072" y1="26106" x2="5381" y2="53982"/>
                        <a14:foregroundMark x1="5381" y1="53982" x2="19283" y2="82301"/>
                        <a14:foregroundMark x1="19283" y1="82301" x2="41256" y2="98230"/>
                        <a14:foregroundMark x1="41256" y1="98230" x2="30942" y2="70796"/>
                        <a14:foregroundMark x1="30942" y1="70796" x2="28700" y2="32743"/>
                        <a14:foregroundMark x1="28700" y1="32743" x2="41256" y2="10619"/>
                        <a14:foregroundMark x1="49327" y1="8850" x2="77578" y2="58850"/>
                        <a14:foregroundMark x1="77578" y1="58850" x2="59641" y2="80531"/>
                        <a14:foregroundMark x1="59641" y1="80531" x2="84753" y2="80531"/>
                        <a14:foregroundMark x1="84753" y1="80531" x2="92377" y2="58407"/>
                        <a14:foregroundMark x1="92377" y1="58407" x2="80717" y2="25664"/>
                        <a14:foregroundMark x1="80717" y1="25664" x2="44843" y2="7965"/>
                        <a14:foregroundMark x1="65022" y1="45133" x2="28251" y2="45575"/>
                        <a14:foregroundMark x1="28251" y1="45575" x2="21973" y2="66814"/>
                        <a14:foregroundMark x1="21973" y1="66814" x2="45291" y2="71681"/>
                        <a14:foregroundMark x1="45291" y1="71681" x2="70404" y2="57522"/>
                        <a14:foregroundMark x1="70404" y1="57522" x2="66816" y2="41593"/>
                        <a14:foregroundMark x1="80717" y1="61504" x2="58296" y2="40265"/>
                        <a14:foregroundMark x1="58296" y1="40265" x2="33632" y2="42035"/>
                        <a14:foregroundMark x1="33632" y1="42035" x2="18834" y2="61947"/>
                        <a14:foregroundMark x1="18834" y1="61947" x2="55605" y2="74336"/>
                        <a14:foregroundMark x1="55605" y1="74336" x2="75336" y2="54425"/>
                        <a14:foregroundMark x1="75336" y1="54425" x2="64126" y2="41593"/>
                        <a14:foregroundMark x1="64126" y1="41593" x2="35874" y2="43363"/>
                        <a14:foregroundMark x1="35874" y1="43363" x2="54709" y2="60619"/>
                        <a14:foregroundMark x1="54709" y1="60619" x2="78027" y2="47345"/>
                        <a14:foregroundMark x1="78027" y1="47345" x2="77130" y2="42478"/>
                        <a14:foregroundMark x1="57848" y1="47788" x2="37220" y2="57522"/>
                        <a14:foregroundMark x1="37220" y1="57522" x2="65919" y2="53097"/>
                        <a14:foregroundMark x1="65919" y1="53097" x2="65919" y2="53097"/>
                        <a14:foregroundMark x1="50224" y1="51327" x2="39462" y2="43363"/>
                        <a14:foregroundMark x1="69507" y1="47788" x2="26457" y2="52212"/>
                        <a14:foregroundMark x1="26457" y1="52212" x2="80717" y2="63717"/>
                        <a14:foregroundMark x1="80717" y1="63717" x2="84305" y2="63274"/>
                        <a14:foregroundMark x1="72646" y1="55752" x2="38565" y2="44690"/>
                        <a14:foregroundMark x1="38565" y1="44690" x2="34978" y2="55752"/>
                        <a14:foregroundMark x1="69507" y1="34071" x2="37220" y2="31858"/>
                        <a14:foregroundMark x1="37220" y1="31858" x2="20628" y2="48230"/>
                        <a14:foregroundMark x1="20628" y1="48230" x2="28251" y2="48673"/>
                        <a14:foregroundMark x1="84305" y1="34071" x2="97309" y2="64602"/>
                        <a14:foregroundMark x1="97309" y1="64602" x2="92377" y2="40708"/>
                        <a14:foregroundMark x1="92377" y1="40708" x2="88789" y2="33186"/>
                        <a14:foregroundMark x1="85202" y1="45133" x2="91480" y2="46903"/>
                        <a14:foregroundMark x1="93274" y1="52212" x2="96413" y2="53982"/>
                        <a14:foregroundMark x1="16592" y1="73009" x2="46637" y2="94248"/>
                        <a14:foregroundMark x1="46637" y1="94248" x2="55157" y2="80531"/>
                        <a14:foregroundMark x1="48430" y1="78319" x2="75785" y2="81416"/>
                        <a14:foregroundMark x1="75785" y1="81416" x2="70404" y2="69469"/>
                        <a14:foregroundMark x1="94619" y1="66814" x2="78924" y2="51327"/>
                        <a14:backgroundMark x1="4407" y1="20689" x2="2691" y2="21681"/>
                        <a14:backgroundMark x1="34081" y1="3540" x2="6154" y2="19680"/>
                        <a14:backgroundMark x1="56951" y1="1770" x2="82511" y2="10177"/>
                        <a14:backgroundMark x1="82511" y1="10177" x2="98206" y2="27876"/>
                        <a14:backgroundMark x1="98206" y1="27876" x2="95067" y2="2212"/>
                        <a14:backgroundMark x1="95067" y1="2212" x2="65022" y2="6195"/>
                        <a14:backgroundMark x1="7860" y1="25792" x2="7529" y2="26056"/>
                        <a14:backgroundMark x1="31390" y1="7080" x2="16484" y2="18934"/>
                        <a14:backgroundMark x1="3851" y1="19846" x2="7623" y2="3097"/>
                        <a14:backgroundMark x1="2557" y1="25590" x2="3847" y2="19862"/>
                        <a14:backgroundMark x1="7623" y1="3097" x2="30493" y2="7965"/>
                      </a14:backgroundRemoval>
                    </a14:imgEffect>
                  </a14:imgLayer>
                </a14:imgProps>
              </a:ext>
              <a:ext uri="{28A0092B-C50C-407E-A947-70E740481C1C}">
                <a14:useLocalDpi xmlns:a14="http://schemas.microsoft.com/office/drawing/2010/main" val="0"/>
              </a:ext>
            </a:extLst>
          </a:blip>
          <a:srcRect/>
          <a:stretch>
            <a:fillRect/>
          </a:stretch>
        </p:blipFill>
        <p:spPr bwMode="auto">
          <a:xfrm>
            <a:off x="9294933" y="4159250"/>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FC27D730-7299-7B1D-595E-2E7BC548E9FD}"/>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69587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Bloque: Liderazgo en la implementación de indicadores</a:t>
            </a:r>
            <a:endParaRPr lang="es-CO"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10" name="Rectangle 3">
            <a:extLst>
              <a:ext uri="{FF2B5EF4-FFF2-40B4-BE49-F238E27FC236}">
                <a16:creationId xmlns:a16="http://schemas.microsoft.com/office/drawing/2014/main" id="{D82178DF-DB49-45E3-A207-26017AEC88B5}"/>
              </a:ext>
            </a:extLst>
          </p:cNvPr>
          <p:cNvSpPr>
            <a:spLocks noChangeArrowheads="1"/>
          </p:cNvSpPr>
          <p:nvPr/>
        </p:nvSpPr>
        <p:spPr bwMode="auto">
          <a:xfrm>
            <a:off x="567002" y="2439077"/>
            <a:ext cx="53102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Rol de líderes, mandos medios y equipos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Líderes (Alta dirección):</a:t>
            </a:r>
            <a:endPar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Definen la </a:t>
            </a: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visión estratégica</a:t>
            </a: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 sistema de indicadores.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Impulsan la </a:t>
            </a: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asignación de recursos</a:t>
            </a: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y la prioridad organizacional.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Son modelos de comportamiento: si </a:t>
            </a: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usan los indicadores</a:t>
            </a: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otros lo harán.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1ADE688F-C639-BB0F-BB9F-A3D0B4EB02CA}"/>
              </a:ext>
            </a:extLst>
          </p:cNvPr>
          <p:cNvSpPr txBox="1"/>
          <p:nvPr/>
        </p:nvSpPr>
        <p:spPr>
          <a:xfrm>
            <a:off x="6095999" y="1688434"/>
            <a:ext cx="5310228" cy="44012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Mandos medios:</a:t>
            </a:r>
            <a:endPar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Traducen los objetivos estratégicos en metas operativas.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Acompañan, supervisan y </a:t>
            </a: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entregan retroalimentación a sus equipos</a:t>
            </a: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Garantizan la </a:t>
            </a: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consistencia y continuidad</a:t>
            </a: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 el uso de datos.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Equipos operativos:</a:t>
            </a:r>
            <a:endPar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Recogen, reportan y usan los datos.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Retroalimentan sobre la </a:t>
            </a: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viabilidad y utilidad</a:t>
            </a: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 los indicadores.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Detectan oportunidades de mejora y </a:t>
            </a: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problemas cotidianos</a:t>
            </a:r>
            <a:r>
              <a:rPr kumimoji="0" lang="es-CO" altLang="es-CO"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p:sp>
        <p:nvSpPr>
          <p:cNvPr id="15" name="CuadroTexto 14">
            <a:extLst>
              <a:ext uri="{FF2B5EF4-FFF2-40B4-BE49-F238E27FC236}">
                <a16:creationId xmlns:a16="http://schemas.microsoft.com/office/drawing/2014/main" id="{746D14DD-3D69-01DE-8FF6-43F17359A76A}"/>
              </a:ext>
            </a:extLst>
          </p:cNvPr>
          <p:cNvSpPr txBox="1"/>
          <p:nvPr/>
        </p:nvSpPr>
        <p:spPr>
          <a:xfrm>
            <a:off x="659612" y="1841926"/>
            <a:ext cx="4207582"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Liderazgo en la implementación de indicadores</a:t>
            </a:r>
          </a:p>
        </p:txBody>
      </p:sp>
      <p:pic>
        <p:nvPicPr>
          <p:cNvPr id="6" name="Imagen 5">
            <a:extLst>
              <a:ext uri="{FF2B5EF4-FFF2-40B4-BE49-F238E27FC236}">
                <a16:creationId xmlns:a16="http://schemas.microsoft.com/office/drawing/2014/main" id="{88654392-9B62-9401-C495-EA1CF875DC9E}"/>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32697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CO" b="1" dirty="0"/>
              <a:t>2. Competencias necesarias para liderar con indicadores</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761543FB-27AC-C035-C82F-847E01029615}"/>
              </a:ext>
            </a:extLst>
          </p:cNvPr>
          <p:cNvGraphicFramePr>
            <a:graphicFrameLocks noGrp="1"/>
          </p:cNvGraphicFramePr>
          <p:nvPr>
            <p:extLst>
              <p:ext uri="{D42A27DB-BD31-4B8C-83A1-F6EECF244321}">
                <p14:modId xmlns:p14="http://schemas.microsoft.com/office/powerpoint/2010/main" val="3616352710"/>
              </p:ext>
            </p:extLst>
          </p:nvPr>
        </p:nvGraphicFramePr>
        <p:xfrm>
          <a:off x="764606" y="1672270"/>
          <a:ext cx="6919704" cy="3901440"/>
        </p:xfrm>
        <a:graphic>
          <a:graphicData uri="http://schemas.openxmlformats.org/drawingml/2006/table">
            <a:tbl>
              <a:tblPr>
                <a:tableStyleId>{ED083AE6-46FA-4A59-8FB0-9F97EB10719F}</a:tableStyleId>
              </a:tblPr>
              <a:tblGrid>
                <a:gridCol w="1817281">
                  <a:extLst>
                    <a:ext uri="{9D8B030D-6E8A-4147-A177-3AD203B41FA5}">
                      <a16:colId xmlns:a16="http://schemas.microsoft.com/office/drawing/2014/main" val="4237084146"/>
                    </a:ext>
                  </a:extLst>
                </a:gridCol>
                <a:gridCol w="5102423">
                  <a:extLst>
                    <a:ext uri="{9D8B030D-6E8A-4147-A177-3AD203B41FA5}">
                      <a16:colId xmlns:a16="http://schemas.microsoft.com/office/drawing/2014/main" val="1864967972"/>
                    </a:ext>
                  </a:extLst>
                </a:gridCol>
              </a:tblGrid>
              <a:tr h="334072">
                <a:tc>
                  <a:txBody>
                    <a:bodyPr/>
                    <a:lstStyle/>
                    <a:p>
                      <a:r>
                        <a:rPr lang="es-CO" sz="2000"/>
                        <a:t>Competencia</a:t>
                      </a:r>
                    </a:p>
                  </a:txBody>
                  <a:tcPr anchor="ctr"/>
                </a:tc>
                <a:tc>
                  <a:txBody>
                    <a:bodyPr/>
                    <a:lstStyle/>
                    <a:p>
                      <a:r>
                        <a:rPr lang="es-CO" sz="2000"/>
                        <a:t>Descripción</a:t>
                      </a:r>
                    </a:p>
                  </a:txBody>
                  <a:tcPr anchor="ctr"/>
                </a:tc>
                <a:extLst>
                  <a:ext uri="{0D108BD9-81ED-4DB2-BD59-A6C34878D82A}">
                    <a16:rowId xmlns:a16="http://schemas.microsoft.com/office/drawing/2014/main" val="465875962"/>
                  </a:ext>
                </a:extLst>
              </a:tr>
              <a:tr h="591050">
                <a:tc>
                  <a:txBody>
                    <a:bodyPr/>
                    <a:lstStyle/>
                    <a:p>
                      <a:r>
                        <a:rPr lang="es-CO" sz="2000" dirty="0"/>
                        <a:t>Visión analítica</a:t>
                      </a:r>
                    </a:p>
                  </a:txBody>
                  <a:tcPr anchor="ctr"/>
                </a:tc>
                <a:tc>
                  <a:txBody>
                    <a:bodyPr/>
                    <a:lstStyle/>
                    <a:p>
                      <a:r>
                        <a:rPr lang="es-ES" sz="2000"/>
                        <a:t>Entender datos en contexto y tomar decisiones.</a:t>
                      </a:r>
                    </a:p>
                  </a:txBody>
                  <a:tcPr anchor="ctr"/>
                </a:tc>
                <a:extLst>
                  <a:ext uri="{0D108BD9-81ED-4DB2-BD59-A6C34878D82A}">
                    <a16:rowId xmlns:a16="http://schemas.microsoft.com/office/drawing/2014/main" val="782743583"/>
                  </a:ext>
                </a:extLst>
              </a:tr>
              <a:tr h="591050">
                <a:tc>
                  <a:txBody>
                    <a:bodyPr/>
                    <a:lstStyle/>
                    <a:p>
                      <a:r>
                        <a:rPr lang="es-CO" sz="2000"/>
                        <a:t>Comunicación efectiva</a:t>
                      </a:r>
                    </a:p>
                  </a:txBody>
                  <a:tcPr anchor="ctr"/>
                </a:tc>
                <a:tc>
                  <a:txBody>
                    <a:bodyPr/>
                    <a:lstStyle/>
                    <a:p>
                      <a:r>
                        <a:rPr lang="es-ES" sz="2000"/>
                        <a:t>Explicar los indicadores con claridad y enfoque.</a:t>
                      </a:r>
                    </a:p>
                  </a:txBody>
                  <a:tcPr anchor="ctr"/>
                </a:tc>
                <a:extLst>
                  <a:ext uri="{0D108BD9-81ED-4DB2-BD59-A6C34878D82A}">
                    <a16:rowId xmlns:a16="http://schemas.microsoft.com/office/drawing/2014/main" val="1024612249"/>
                  </a:ext>
                </a:extLst>
              </a:tr>
              <a:tr h="334072">
                <a:tc>
                  <a:txBody>
                    <a:bodyPr/>
                    <a:lstStyle/>
                    <a:p>
                      <a:r>
                        <a:rPr lang="es-CO" sz="2000"/>
                        <a:t>Gestión del cambio</a:t>
                      </a:r>
                    </a:p>
                  </a:txBody>
                  <a:tcPr anchor="ctr"/>
                </a:tc>
                <a:tc>
                  <a:txBody>
                    <a:bodyPr/>
                    <a:lstStyle/>
                    <a:p>
                      <a:r>
                        <a:rPr lang="es-ES" sz="2000"/>
                        <a:t>Liderar procesos de mejora sin resistencia.</a:t>
                      </a:r>
                    </a:p>
                  </a:txBody>
                  <a:tcPr anchor="ctr"/>
                </a:tc>
                <a:extLst>
                  <a:ext uri="{0D108BD9-81ED-4DB2-BD59-A6C34878D82A}">
                    <a16:rowId xmlns:a16="http://schemas.microsoft.com/office/drawing/2014/main" val="3113685007"/>
                  </a:ext>
                </a:extLst>
              </a:tr>
              <a:tr h="591050">
                <a:tc>
                  <a:txBody>
                    <a:bodyPr/>
                    <a:lstStyle/>
                    <a:p>
                      <a:r>
                        <a:rPr lang="es-CO" sz="2000"/>
                        <a:t>Pensamiento estratégico</a:t>
                      </a:r>
                    </a:p>
                  </a:txBody>
                  <a:tcPr anchor="ctr"/>
                </a:tc>
                <a:tc>
                  <a:txBody>
                    <a:bodyPr/>
                    <a:lstStyle/>
                    <a:p>
                      <a:r>
                        <a:rPr lang="es-ES" sz="2000"/>
                        <a:t>Usar datos para alinear el día a día con los objetivos.</a:t>
                      </a:r>
                    </a:p>
                  </a:txBody>
                  <a:tcPr anchor="ctr"/>
                </a:tc>
                <a:extLst>
                  <a:ext uri="{0D108BD9-81ED-4DB2-BD59-A6C34878D82A}">
                    <a16:rowId xmlns:a16="http://schemas.microsoft.com/office/drawing/2014/main" val="4239189942"/>
                  </a:ext>
                </a:extLst>
              </a:tr>
              <a:tr h="591050">
                <a:tc>
                  <a:txBody>
                    <a:bodyPr/>
                    <a:lstStyle/>
                    <a:p>
                      <a:r>
                        <a:rPr lang="es-CO" sz="2000"/>
                        <a:t>Liderazgo inspirador</a:t>
                      </a:r>
                    </a:p>
                  </a:txBody>
                  <a:tcPr anchor="ctr"/>
                </a:tc>
                <a:tc>
                  <a:txBody>
                    <a:bodyPr/>
                    <a:lstStyle/>
                    <a:p>
                      <a:r>
                        <a:rPr lang="es-ES" sz="2000" dirty="0"/>
                        <a:t>Motivar a los equipos a adoptar una cultura de medición.</a:t>
                      </a:r>
                    </a:p>
                  </a:txBody>
                  <a:tcPr anchor="ctr"/>
                </a:tc>
                <a:extLst>
                  <a:ext uri="{0D108BD9-81ED-4DB2-BD59-A6C34878D82A}">
                    <a16:rowId xmlns:a16="http://schemas.microsoft.com/office/drawing/2014/main" val="587357742"/>
                  </a:ext>
                </a:extLst>
              </a:tr>
            </a:tbl>
          </a:graphicData>
        </a:graphic>
      </p:graphicFrame>
      <p:pic>
        <p:nvPicPr>
          <p:cNvPr id="35842" name="Picture 2" descr="6 aspectos de un líder">
            <a:extLst>
              <a:ext uri="{FF2B5EF4-FFF2-40B4-BE49-F238E27FC236}">
                <a16:creationId xmlns:a16="http://schemas.microsoft.com/office/drawing/2014/main" id="{6E753AAA-D0FF-7621-7896-10BBBD9C54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5416" y="1446433"/>
            <a:ext cx="2771978" cy="475762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F4E35A2-CF3C-B454-74A2-7A25A7F34D23}"/>
              </a:ext>
            </a:extLst>
          </p:cNvPr>
          <p:cNvSpPr txBox="1"/>
          <p:nvPr/>
        </p:nvSpPr>
        <p:spPr>
          <a:xfrm>
            <a:off x="1735712" y="5844140"/>
            <a:ext cx="6158204" cy="738664"/>
          </a:xfrm>
          <a:prstGeom prst="rect">
            <a:avLst/>
          </a:prstGeom>
          <a:noFill/>
        </p:spPr>
        <p:txBody>
          <a:bodyPr wrap="square">
            <a:spAutoFit/>
          </a:bodyPr>
          <a:lstStyle/>
          <a:p>
            <a:r>
              <a:rPr lang="es-ES" dirty="0"/>
              <a:t>Los sistemas de indicadores no caminan solos. Necesitan líderes que crean en la evidencia, que comuniquen el valor del dato y que conviertan la medición en parte del ADN organizacional.”</a:t>
            </a:r>
            <a:endParaRPr lang="es-CO" dirty="0"/>
          </a:p>
        </p:txBody>
      </p:sp>
    </p:spTree>
    <p:extLst>
      <p:ext uri="{BB962C8B-B14F-4D97-AF65-F5344CB8AC3E}">
        <p14:creationId xmlns:p14="http://schemas.microsoft.com/office/powerpoint/2010/main" val="828637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3. Resistencia y cambio organizacional</a:t>
            </a:r>
            <a:endParaRPr lang="es-CO" b="1"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838200" y="1825625"/>
            <a:ext cx="6570306" cy="2821020"/>
          </a:xfrm>
        </p:spPr>
        <p:txBody>
          <a:bodyPr>
            <a:normAutofit lnSpcReduction="10000"/>
          </a:bodyPr>
          <a:lstStyle/>
          <a:p>
            <a:pPr marL="114300" indent="0">
              <a:buNone/>
            </a:pPr>
            <a:r>
              <a:rPr lang="es-ES" b="1" dirty="0"/>
              <a:t>Obstáculos comunes:</a:t>
            </a:r>
          </a:p>
          <a:p>
            <a:pPr>
              <a:buFont typeface="Arial" panose="020B0604020202020204" pitchFamily="34" charset="0"/>
              <a:buChar char="•"/>
            </a:pPr>
            <a:r>
              <a:rPr lang="es-ES" dirty="0"/>
              <a:t>Miedo a ser evaluados.</a:t>
            </a:r>
          </a:p>
          <a:p>
            <a:pPr>
              <a:buFont typeface="Arial" panose="020B0604020202020204" pitchFamily="34" charset="0"/>
              <a:buChar char="•"/>
            </a:pPr>
            <a:r>
              <a:rPr lang="es-ES" dirty="0"/>
              <a:t>Falta de comprensión sobre la utilidad del sistema.</a:t>
            </a:r>
          </a:p>
          <a:p>
            <a:pPr>
              <a:buFont typeface="Arial" panose="020B0604020202020204" pitchFamily="34" charset="0"/>
              <a:buChar char="•"/>
            </a:pPr>
            <a:r>
              <a:rPr lang="es-ES" dirty="0"/>
              <a:t>Creencias arraigadas como “así siempre lo hemos hecho”.</a:t>
            </a:r>
          </a:p>
          <a:p>
            <a:pPr marL="114300" indent="0">
              <a:buNone/>
            </a:pP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36866" name="Picture 2" descr="La resistencia al cambio en las empresas - Mi Negocio Veterinario">
            <a:extLst>
              <a:ext uri="{FF2B5EF4-FFF2-40B4-BE49-F238E27FC236}">
                <a16:creationId xmlns:a16="http://schemas.microsoft.com/office/drawing/2014/main" id="{E5CD4111-721B-BD90-47E0-61AD6DFE6F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5036" y="3123253"/>
            <a:ext cx="4046249" cy="321280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09ECB5B-D4E1-ABA4-3892-DD8439D29EFA}"/>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522371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6738257" cy="1221079"/>
          </a:xfrm>
        </p:spPr>
        <p:txBody>
          <a:bodyPr>
            <a:normAutofit fontScale="90000"/>
          </a:bodyPr>
          <a:lstStyle/>
          <a:p>
            <a:r>
              <a:rPr lang="es-ES" b="1" dirty="0"/>
              <a:t>Estrategias para fomentar una cultura de medición</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838200" y="1825625"/>
            <a:ext cx="7279433" cy="3748085"/>
          </a:xfrm>
        </p:spPr>
        <p:txBody>
          <a:bodyPr>
            <a:normAutofit fontScale="92500" lnSpcReduction="10000"/>
          </a:bodyPr>
          <a:lstStyle/>
          <a:p>
            <a:pPr>
              <a:buFont typeface="+mj-lt"/>
              <a:buAutoNum type="arabicPeriod"/>
            </a:pPr>
            <a:r>
              <a:rPr lang="es-ES" b="1" dirty="0"/>
              <a:t>Formación y sensibilización continua</a:t>
            </a:r>
            <a:r>
              <a:rPr lang="es-ES" dirty="0"/>
              <a:t>.</a:t>
            </a:r>
          </a:p>
          <a:p>
            <a:pPr>
              <a:buFont typeface="+mj-lt"/>
              <a:buAutoNum type="arabicPeriod"/>
            </a:pPr>
            <a:r>
              <a:rPr lang="es-ES" b="1" dirty="0"/>
              <a:t>Celebrar logros basados en indicadores</a:t>
            </a:r>
            <a:r>
              <a:rPr lang="es-ES" dirty="0"/>
              <a:t>.</a:t>
            </a:r>
          </a:p>
          <a:p>
            <a:pPr>
              <a:buFont typeface="+mj-lt"/>
              <a:buAutoNum type="arabicPeriod"/>
            </a:pPr>
            <a:r>
              <a:rPr lang="es-ES" b="1" dirty="0"/>
              <a:t>Involucrar a todos en el diseño de los indicadores</a:t>
            </a:r>
            <a:r>
              <a:rPr lang="es-ES" dirty="0"/>
              <a:t>.</a:t>
            </a:r>
          </a:p>
          <a:p>
            <a:pPr>
              <a:buFont typeface="+mj-lt"/>
              <a:buAutoNum type="arabicPeriod"/>
            </a:pPr>
            <a:r>
              <a:rPr lang="es-ES" b="1" dirty="0"/>
              <a:t>Mostrar casos de éxito internos</a:t>
            </a:r>
            <a:r>
              <a:rPr lang="es-ES" dirty="0"/>
              <a:t> (por ejemplo, ahorro de tiempo o mejora de calidad gracias a los datos).</a:t>
            </a:r>
          </a:p>
          <a:p>
            <a:pPr>
              <a:buFont typeface="+mj-lt"/>
              <a:buAutoNum type="arabicPeriod"/>
            </a:pPr>
            <a:r>
              <a:rPr lang="es-ES" b="1" dirty="0"/>
              <a:t>Promover el error como aprendizaje, no como castigo</a:t>
            </a:r>
            <a:r>
              <a:rPr lang="es-ES" dirty="0"/>
              <a:t>.</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37890" name="Picture 2" descr="Infografía: 5 pasos para establecer una buena cultura de medición del desempeño">
            <a:extLst>
              <a:ext uri="{FF2B5EF4-FFF2-40B4-BE49-F238E27FC236}">
                <a16:creationId xmlns:a16="http://schemas.microsoft.com/office/drawing/2014/main" id="{A21DB3CD-8AB2-8D08-33E6-DB1A176277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7080" y="-47442"/>
            <a:ext cx="2987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EA7ECDE-BA17-C1B4-2DF2-7CF9E86666B9}"/>
              </a:ext>
            </a:extLst>
          </p:cNvPr>
          <p:cNvPicPr>
            <a:picLocks noChangeAspect="1"/>
          </p:cNvPicPr>
          <p:nvPr/>
        </p:nvPicPr>
        <p:blipFill>
          <a:blip r:embed="rId8"/>
          <a:stretch>
            <a:fillRect/>
          </a:stretch>
        </p:blipFill>
        <p:spPr>
          <a:xfrm>
            <a:off x="682172" y="6089644"/>
            <a:ext cx="942975" cy="828675"/>
          </a:xfrm>
          <a:prstGeom prst="rect">
            <a:avLst/>
          </a:prstGeom>
        </p:spPr>
      </p:pic>
    </p:spTree>
    <p:extLst>
      <p:ext uri="{BB962C8B-B14F-4D97-AF65-F5344CB8AC3E}">
        <p14:creationId xmlns:p14="http://schemas.microsoft.com/office/powerpoint/2010/main" val="117141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5731" y="681037"/>
            <a:ext cx="9888875" cy="1325563"/>
          </a:xfrm>
        </p:spPr>
        <p:txBody>
          <a:bodyPr>
            <a:normAutofit/>
          </a:bodyPr>
          <a:lstStyle/>
          <a:p>
            <a:r>
              <a:rPr lang="es-ES" b="1" dirty="0"/>
              <a:t>4. Claves para la sostenibilidad del sistema de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84639" y="2015093"/>
            <a:ext cx="10515600" cy="4351338"/>
          </a:xfrm>
        </p:spPr>
        <p:txBody>
          <a:bodyPr/>
          <a:lstStyle/>
          <a:p>
            <a:pPr marL="114300" indent="0">
              <a:buNone/>
            </a:pPr>
            <a:r>
              <a:rPr lang="es-ES" b="1" dirty="0"/>
              <a:t>¿Cómo lograr que no se quede solo en el papel?</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10" name="Tabla 9">
            <a:extLst>
              <a:ext uri="{FF2B5EF4-FFF2-40B4-BE49-F238E27FC236}">
                <a16:creationId xmlns:a16="http://schemas.microsoft.com/office/drawing/2014/main" id="{36028CDC-BF5C-FD71-E36A-7A1CA9F7EABB}"/>
              </a:ext>
            </a:extLst>
          </p:cNvPr>
          <p:cNvGraphicFramePr>
            <a:graphicFrameLocks noGrp="1"/>
          </p:cNvGraphicFramePr>
          <p:nvPr>
            <p:extLst>
              <p:ext uri="{D42A27DB-BD31-4B8C-83A1-F6EECF244321}">
                <p14:modId xmlns:p14="http://schemas.microsoft.com/office/powerpoint/2010/main" val="2029799130"/>
              </p:ext>
            </p:extLst>
          </p:nvPr>
        </p:nvGraphicFramePr>
        <p:xfrm>
          <a:off x="991761" y="2721818"/>
          <a:ext cx="10727488" cy="2657382"/>
        </p:xfrm>
        <a:graphic>
          <a:graphicData uri="http://schemas.openxmlformats.org/drawingml/2006/table">
            <a:tbl>
              <a:tblPr>
                <a:tableStyleId>{ED083AE6-46FA-4A59-8FB0-9F97EB10719F}</a:tableStyleId>
              </a:tblPr>
              <a:tblGrid>
                <a:gridCol w="3201981">
                  <a:extLst>
                    <a:ext uri="{9D8B030D-6E8A-4147-A177-3AD203B41FA5}">
                      <a16:colId xmlns:a16="http://schemas.microsoft.com/office/drawing/2014/main" val="4287966618"/>
                    </a:ext>
                  </a:extLst>
                </a:gridCol>
                <a:gridCol w="7525507">
                  <a:extLst>
                    <a:ext uri="{9D8B030D-6E8A-4147-A177-3AD203B41FA5}">
                      <a16:colId xmlns:a16="http://schemas.microsoft.com/office/drawing/2014/main" val="2816612027"/>
                    </a:ext>
                  </a:extLst>
                </a:gridCol>
              </a:tblGrid>
              <a:tr h="341241">
                <a:tc>
                  <a:txBody>
                    <a:bodyPr/>
                    <a:lstStyle/>
                    <a:p>
                      <a:r>
                        <a:rPr lang="es-CO" sz="1800"/>
                        <a:t>Clave</a:t>
                      </a:r>
                    </a:p>
                  </a:txBody>
                  <a:tcPr anchor="ctr"/>
                </a:tc>
                <a:tc>
                  <a:txBody>
                    <a:bodyPr/>
                    <a:lstStyle/>
                    <a:p>
                      <a:r>
                        <a:rPr lang="es-CO" sz="1800"/>
                        <a:t>Acción concreta para INACAR</a:t>
                      </a:r>
                    </a:p>
                  </a:txBody>
                  <a:tcPr anchor="ctr"/>
                </a:tc>
                <a:extLst>
                  <a:ext uri="{0D108BD9-81ED-4DB2-BD59-A6C34878D82A}">
                    <a16:rowId xmlns:a16="http://schemas.microsoft.com/office/drawing/2014/main" val="875979719"/>
                  </a:ext>
                </a:extLst>
              </a:tr>
              <a:tr h="341241">
                <a:tc>
                  <a:txBody>
                    <a:bodyPr/>
                    <a:lstStyle/>
                    <a:p>
                      <a:r>
                        <a:rPr lang="es-CO" sz="1800"/>
                        <a:t>Gobernanza del sistema</a:t>
                      </a:r>
                    </a:p>
                  </a:txBody>
                  <a:tcPr anchor="ctr"/>
                </a:tc>
                <a:tc>
                  <a:txBody>
                    <a:bodyPr/>
                    <a:lstStyle/>
                    <a:p>
                      <a:r>
                        <a:rPr lang="es-ES" sz="1800"/>
                        <a:t>Asignar roles claros para monitoreo y revisión.</a:t>
                      </a:r>
                    </a:p>
                  </a:txBody>
                  <a:tcPr anchor="ctr"/>
                </a:tc>
                <a:extLst>
                  <a:ext uri="{0D108BD9-81ED-4DB2-BD59-A6C34878D82A}">
                    <a16:rowId xmlns:a16="http://schemas.microsoft.com/office/drawing/2014/main" val="2980343373"/>
                  </a:ext>
                </a:extLst>
              </a:tr>
              <a:tr h="341241">
                <a:tc>
                  <a:txBody>
                    <a:bodyPr/>
                    <a:lstStyle/>
                    <a:p>
                      <a:r>
                        <a:rPr lang="es-CO" sz="1800"/>
                        <a:t>Integración con procesos</a:t>
                      </a:r>
                    </a:p>
                  </a:txBody>
                  <a:tcPr anchor="ctr"/>
                </a:tc>
                <a:tc>
                  <a:txBody>
                    <a:bodyPr/>
                    <a:lstStyle/>
                    <a:p>
                      <a:r>
                        <a:rPr lang="es-ES" sz="1800"/>
                        <a:t>Los indicadores deben alimentar decisiones reales.</a:t>
                      </a:r>
                    </a:p>
                  </a:txBody>
                  <a:tcPr anchor="ctr"/>
                </a:tc>
                <a:extLst>
                  <a:ext uri="{0D108BD9-81ED-4DB2-BD59-A6C34878D82A}">
                    <a16:rowId xmlns:a16="http://schemas.microsoft.com/office/drawing/2014/main" val="3681612910"/>
                  </a:ext>
                </a:extLst>
              </a:tr>
              <a:tr h="597171">
                <a:tc>
                  <a:txBody>
                    <a:bodyPr/>
                    <a:lstStyle/>
                    <a:p>
                      <a:r>
                        <a:rPr lang="es-CO" sz="1800"/>
                        <a:t>Automatización y tecnología</a:t>
                      </a:r>
                    </a:p>
                  </a:txBody>
                  <a:tcPr anchor="ctr"/>
                </a:tc>
                <a:tc>
                  <a:txBody>
                    <a:bodyPr/>
                    <a:lstStyle/>
                    <a:p>
                      <a:r>
                        <a:rPr lang="es-ES" sz="1800"/>
                        <a:t>Usar herramientas para capturar datos en tiempo real.</a:t>
                      </a:r>
                    </a:p>
                  </a:txBody>
                  <a:tcPr anchor="ctr"/>
                </a:tc>
                <a:extLst>
                  <a:ext uri="{0D108BD9-81ED-4DB2-BD59-A6C34878D82A}">
                    <a16:rowId xmlns:a16="http://schemas.microsoft.com/office/drawing/2014/main" val="93356658"/>
                  </a:ext>
                </a:extLst>
              </a:tr>
              <a:tr h="341241">
                <a:tc>
                  <a:txBody>
                    <a:bodyPr/>
                    <a:lstStyle/>
                    <a:p>
                      <a:r>
                        <a:rPr lang="es-CO" sz="1800"/>
                        <a:t>Revisión periódica</a:t>
                      </a:r>
                    </a:p>
                  </a:txBody>
                  <a:tcPr anchor="ctr"/>
                </a:tc>
                <a:tc>
                  <a:txBody>
                    <a:bodyPr/>
                    <a:lstStyle/>
                    <a:p>
                      <a:r>
                        <a:rPr lang="es-ES" sz="1800"/>
                        <a:t>Evaluar la vigencia y utilidad de cada indicador.</a:t>
                      </a:r>
                    </a:p>
                  </a:txBody>
                  <a:tcPr anchor="ctr"/>
                </a:tc>
                <a:extLst>
                  <a:ext uri="{0D108BD9-81ED-4DB2-BD59-A6C34878D82A}">
                    <a16:rowId xmlns:a16="http://schemas.microsoft.com/office/drawing/2014/main" val="2320035204"/>
                  </a:ext>
                </a:extLst>
              </a:tr>
              <a:tr h="597171">
                <a:tc>
                  <a:txBody>
                    <a:bodyPr/>
                    <a:lstStyle/>
                    <a:p>
                      <a:r>
                        <a:rPr lang="es-CO" sz="1800"/>
                        <a:t>Cultura de mejora continua</a:t>
                      </a:r>
                    </a:p>
                  </a:txBody>
                  <a:tcPr anchor="ctr"/>
                </a:tc>
                <a:tc>
                  <a:txBody>
                    <a:bodyPr/>
                    <a:lstStyle/>
                    <a:p>
                      <a:r>
                        <a:rPr lang="es-ES" sz="1800" dirty="0"/>
                        <a:t>Incluir los indicadores en comités, reportes y rutinas.</a:t>
                      </a:r>
                    </a:p>
                  </a:txBody>
                  <a:tcPr anchor="ctr"/>
                </a:tc>
                <a:extLst>
                  <a:ext uri="{0D108BD9-81ED-4DB2-BD59-A6C34878D82A}">
                    <a16:rowId xmlns:a16="http://schemas.microsoft.com/office/drawing/2014/main" val="567927948"/>
                  </a:ext>
                </a:extLst>
              </a:tr>
            </a:tbl>
          </a:graphicData>
        </a:graphic>
      </p:graphicFrame>
      <p:sp>
        <p:nvSpPr>
          <p:cNvPr id="11" name="Rectangle 1">
            <a:extLst>
              <a:ext uri="{FF2B5EF4-FFF2-40B4-BE49-F238E27FC236}">
                <a16:creationId xmlns:a16="http://schemas.microsoft.com/office/drawing/2014/main" id="{999D08BB-C1ED-FCF1-30DD-F751B6E4A9AA}"/>
              </a:ext>
            </a:extLst>
          </p:cNvPr>
          <p:cNvSpPr>
            <a:spLocks noChangeArrowheads="1"/>
          </p:cNvSpPr>
          <p:nvPr/>
        </p:nvSpPr>
        <p:spPr bwMode="auto">
          <a:xfrm>
            <a:off x="709666" y="37119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38914" name="Picture 2" descr="Por qué es importante utilizar y elegir indicadores de sostenibilidad en  las empresas?">
            <a:extLst>
              <a:ext uri="{FF2B5EF4-FFF2-40B4-BE49-F238E27FC236}">
                <a16:creationId xmlns:a16="http://schemas.microsoft.com/office/drawing/2014/main" id="{AAACFFB4-C464-D419-FD2F-9EFE5A347D7E}"/>
              </a:ext>
            </a:extLst>
          </p:cNvPr>
          <p:cNvPicPr>
            <a:picLocks noChangeAspect="1" noChangeArrowheads="1"/>
          </p:cNvPicPr>
          <p:nvPr/>
        </p:nvPicPr>
        <p:blipFill>
          <a:blip r:embed="rId7">
            <a:alphaModFix amt="34000"/>
            <a:extLst>
              <a:ext uri="{BEBA8EAE-BF5A-486C-A8C5-ECC9F3942E4B}">
                <a14:imgProps xmlns:a14="http://schemas.microsoft.com/office/drawing/2010/main">
                  <a14:imgLayer r:embed="rId8">
                    <a14:imgEffect>
                      <a14:backgroundRemoval t="2016" b="89516" l="9719" r="97192">
                        <a14:foregroundMark x1="36717" y1="3629" x2="8207" y2="15323"/>
                        <a14:foregroundMark x1="8207" y1="15323" x2="6695" y2="43548"/>
                        <a14:foregroundMark x1="6695" y1="43548" x2="9719" y2="65323"/>
                        <a14:foregroundMark x1="9719" y1="65323" x2="16631" y2="85887"/>
                        <a14:foregroundMark x1="16631" y1="85887" x2="54860" y2="93145"/>
                        <a14:foregroundMark x1="54860" y1="93145" x2="90713" y2="80242"/>
                        <a14:foregroundMark x1="90713" y1="80242" x2="99568" y2="66532"/>
                        <a14:foregroundMark x1="99568" y1="66532" x2="90281" y2="35081"/>
                        <a14:foregroundMark x1="90281" y1="35081" x2="59611" y2="3226"/>
                        <a14:foregroundMark x1="59611" y1="3226" x2="37581" y2="2419"/>
                        <a14:foregroundMark x1="37581" y1="2419" x2="34989" y2="8468"/>
                        <a14:foregroundMark x1="51404" y1="70161" x2="77538" y2="80645"/>
                        <a14:foregroundMark x1="77538" y1="80645" x2="97192" y2="63306"/>
                        <a14:foregroundMark x1="97192" y1="63306" x2="85313" y2="45565"/>
                        <a14:foregroundMark x1="85313" y1="45565" x2="70842" y2="43952"/>
                        <a14:foregroundMark x1="70842" y1="43952" x2="58531" y2="49597"/>
                        <a14:foregroundMark x1="58531" y1="49597" x2="50324" y2="62500"/>
                        <a14:foregroundMark x1="50324" y1="62500" x2="50972" y2="83468"/>
                      </a14:backgroundRemoval>
                    </a14:imgEffect>
                  </a14:imgLayer>
                </a14:imgProps>
              </a:ext>
              <a:ext uri="{28A0092B-C50C-407E-A947-70E740481C1C}">
                <a14:useLocalDpi xmlns:a14="http://schemas.microsoft.com/office/drawing/2010/main" val="0"/>
              </a:ext>
            </a:extLst>
          </a:blip>
          <a:srcRect/>
          <a:stretch>
            <a:fillRect/>
          </a:stretch>
        </p:blipFill>
        <p:spPr bwMode="auto">
          <a:xfrm>
            <a:off x="8274102" y="4257222"/>
            <a:ext cx="44100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4A48516-90EB-2B24-6E8B-60BE50041014}"/>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32266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Indicadores en el Modelo Malcolm Baldrige</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838199" y="1825625"/>
            <a:ext cx="10669159" cy="1951896"/>
          </a:xfrm>
        </p:spPr>
        <p:txBody>
          <a:bodyPr>
            <a:normAutofit/>
          </a:bodyPr>
          <a:lstStyle/>
          <a:p>
            <a:pPr marL="114300" indent="0">
              <a:buNone/>
            </a:pPr>
            <a:r>
              <a:rPr lang="es-ES" dirty="0"/>
              <a:t>Este modelo promueve la excelencia organizacional a través de 7 criterios clave. En todos ellos, los indicadores tienen un papel protagónico.</a:t>
            </a:r>
          </a:p>
          <a:p>
            <a:pPr marL="114300" indent="0">
              <a:buNone/>
            </a:pPr>
            <a:r>
              <a:rPr lang="es-ES" dirty="0"/>
              <a:t> </a:t>
            </a:r>
            <a:r>
              <a:rPr lang="es-ES" b="1" dirty="0"/>
              <a:t>Criterios relevantes donde los indicadores son esenciales</a:t>
            </a:r>
            <a:endParaRPr lang="es-ES" dirty="0"/>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10" name="Tabla 9">
            <a:extLst>
              <a:ext uri="{FF2B5EF4-FFF2-40B4-BE49-F238E27FC236}">
                <a16:creationId xmlns:a16="http://schemas.microsoft.com/office/drawing/2014/main" id="{84D1C76F-271E-D456-80BC-11BBCC07FC4C}"/>
              </a:ext>
            </a:extLst>
          </p:cNvPr>
          <p:cNvGraphicFramePr>
            <a:graphicFrameLocks noGrp="1"/>
          </p:cNvGraphicFramePr>
          <p:nvPr/>
        </p:nvGraphicFramePr>
        <p:xfrm>
          <a:off x="772993" y="3782381"/>
          <a:ext cx="10515600" cy="2590800"/>
        </p:xfrm>
        <a:graphic>
          <a:graphicData uri="http://schemas.openxmlformats.org/drawingml/2006/table">
            <a:tbl>
              <a:tblPr>
                <a:tableStyleId>{ED083AE6-46FA-4A59-8FB0-9F97EB10719F}</a:tableStyleId>
              </a:tblPr>
              <a:tblGrid>
                <a:gridCol w="5257800">
                  <a:extLst>
                    <a:ext uri="{9D8B030D-6E8A-4147-A177-3AD203B41FA5}">
                      <a16:colId xmlns:a16="http://schemas.microsoft.com/office/drawing/2014/main" val="3740879135"/>
                    </a:ext>
                  </a:extLst>
                </a:gridCol>
                <a:gridCol w="5257800">
                  <a:extLst>
                    <a:ext uri="{9D8B030D-6E8A-4147-A177-3AD203B41FA5}">
                      <a16:colId xmlns:a16="http://schemas.microsoft.com/office/drawing/2014/main" val="3478670982"/>
                    </a:ext>
                  </a:extLst>
                </a:gridCol>
              </a:tblGrid>
              <a:tr h="0">
                <a:tc>
                  <a:txBody>
                    <a:bodyPr/>
                    <a:lstStyle/>
                    <a:p>
                      <a:r>
                        <a:rPr lang="es-CO" sz="2000"/>
                        <a:t>Criterio Malcolm Baldrige</a:t>
                      </a:r>
                    </a:p>
                  </a:txBody>
                  <a:tcPr anchor="ctr"/>
                </a:tc>
                <a:tc>
                  <a:txBody>
                    <a:bodyPr/>
                    <a:lstStyle/>
                    <a:p>
                      <a:r>
                        <a:rPr lang="es-CO" sz="2000"/>
                        <a:t>Uso de Indicadores</a:t>
                      </a:r>
                    </a:p>
                  </a:txBody>
                  <a:tcPr anchor="ctr"/>
                </a:tc>
                <a:extLst>
                  <a:ext uri="{0D108BD9-81ED-4DB2-BD59-A6C34878D82A}">
                    <a16:rowId xmlns:a16="http://schemas.microsoft.com/office/drawing/2014/main" val="3608487610"/>
                  </a:ext>
                </a:extLst>
              </a:tr>
              <a:tr h="0">
                <a:tc>
                  <a:txBody>
                    <a:bodyPr/>
                    <a:lstStyle/>
                    <a:p>
                      <a:r>
                        <a:rPr lang="es-ES" sz="2000"/>
                        <a:t>Medición, análisis y gestión del conocimiento</a:t>
                      </a:r>
                    </a:p>
                  </a:txBody>
                  <a:tcPr anchor="ctr"/>
                </a:tc>
                <a:tc>
                  <a:txBody>
                    <a:bodyPr/>
                    <a:lstStyle/>
                    <a:p>
                      <a:r>
                        <a:rPr lang="es-ES" sz="2000"/>
                        <a:t>Se diseñan KPIs para controlar y mejorar procesos.</a:t>
                      </a:r>
                    </a:p>
                  </a:txBody>
                  <a:tcPr anchor="ctr"/>
                </a:tc>
                <a:extLst>
                  <a:ext uri="{0D108BD9-81ED-4DB2-BD59-A6C34878D82A}">
                    <a16:rowId xmlns:a16="http://schemas.microsoft.com/office/drawing/2014/main" val="4114287277"/>
                  </a:ext>
                </a:extLst>
              </a:tr>
              <a:tr h="0">
                <a:tc>
                  <a:txBody>
                    <a:bodyPr/>
                    <a:lstStyle/>
                    <a:p>
                      <a:r>
                        <a:rPr lang="es-CO" sz="2000"/>
                        <a:t>Resultados</a:t>
                      </a:r>
                    </a:p>
                  </a:txBody>
                  <a:tcPr anchor="ctr"/>
                </a:tc>
                <a:tc>
                  <a:txBody>
                    <a:bodyPr/>
                    <a:lstStyle/>
                    <a:p>
                      <a:r>
                        <a:rPr lang="es-CO" sz="2000"/>
                        <a:t>Se reportan indicadores clave de desempeño.</a:t>
                      </a:r>
                    </a:p>
                  </a:txBody>
                  <a:tcPr anchor="ctr"/>
                </a:tc>
                <a:extLst>
                  <a:ext uri="{0D108BD9-81ED-4DB2-BD59-A6C34878D82A}">
                    <a16:rowId xmlns:a16="http://schemas.microsoft.com/office/drawing/2014/main" val="2091220274"/>
                  </a:ext>
                </a:extLst>
              </a:tr>
              <a:tr h="0">
                <a:tc>
                  <a:txBody>
                    <a:bodyPr/>
                    <a:lstStyle/>
                    <a:p>
                      <a:r>
                        <a:rPr lang="es-CO" sz="2000"/>
                        <a:t>Gestión de operaciones</a:t>
                      </a:r>
                    </a:p>
                  </a:txBody>
                  <a:tcPr anchor="ctr"/>
                </a:tc>
                <a:tc>
                  <a:txBody>
                    <a:bodyPr/>
                    <a:lstStyle/>
                    <a:p>
                      <a:r>
                        <a:rPr lang="es-ES" sz="2000"/>
                        <a:t>Indicadores de eficiencia y calidad.</a:t>
                      </a:r>
                    </a:p>
                  </a:txBody>
                  <a:tcPr anchor="ctr"/>
                </a:tc>
                <a:extLst>
                  <a:ext uri="{0D108BD9-81ED-4DB2-BD59-A6C34878D82A}">
                    <a16:rowId xmlns:a16="http://schemas.microsoft.com/office/drawing/2014/main" val="3178944409"/>
                  </a:ext>
                </a:extLst>
              </a:tr>
              <a:tr h="0">
                <a:tc>
                  <a:txBody>
                    <a:bodyPr/>
                    <a:lstStyle/>
                    <a:p>
                      <a:r>
                        <a:rPr lang="es-CO" sz="2000" dirty="0"/>
                        <a:t>Enfoque en el cliente</a:t>
                      </a:r>
                    </a:p>
                  </a:txBody>
                  <a:tcPr anchor="ctr"/>
                </a:tc>
                <a:tc>
                  <a:txBody>
                    <a:bodyPr/>
                    <a:lstStyle/>
                    <a:p>
                      <a:r>
                        <a:rPr lang="es-ES" sz="2000" dirty="0"/>
                        <a:t>Indicadores de satisfacción y lealtad.</a:t>
                      </a:r>
                    </a:p>
                  </a:txBody>
                  <a:tcPr anchor="ctr"/>
                </a:tc>
                <a:extLst>
                  <a:ext uri="{0D108BD9-81ED-4DB2-BD59-A6C34878D82A}">
                    <a16:rowId xmlns:a16="http://schemas.microsoft.com/office/drawing/2014/main" val="76979233"/>
                  </a:ext>
                </a:extLst>
              </a:tr>
            </a:tbl>
          </a:graphicData>
        </a:graphic>
      </p:graphicFrame>
      <p:pic>
        <p:nvPicPr>
          <p:cNvPr id="6" name="Imagen 5">
            <a:extLst>
              <a:ext uri="{FF2B5EF4-FFF2-40B4-BE49-F238E27FC236}">
                <a16:creationId xmlns:a16="http://schemas.microsoft.com/office/drawing/2014/main" id="{3FB0ADDB-37C0-5002-C324-2A57831DA9BF}"/>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65466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Importancia</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a:bodyPr>
          <a:lstStyle/>
          <a:p>
            <a:pPr marL="114300" indent="0">
              <a:buNone/>
            </a:pPr>
            <a:br>
              <a:rPr lang="es-ES" sz="2400" dirty="0"/>
            </a:br>
            <a:r>
              <a:rPr lang="es-ES" sz="2400" dirty="0"/>
              <a:t>El modelo exige demostrar cómo se usan los datos y análisis (indicadores) para </a:t>
            </a:r>
            <a:r>
              <a:rPr lang="es-ES" sz="2400" b="1" dirty="0"/>
              <a:t>tomar decisiones, aprender y mejorar</a:t>
            </a:r>
            <a:r>
              <a:rPr lang="es-ES" sz="2400" dirty="0"/>
              <a:t> en toda la organización.</a:t>
            </a:r>
          </a:p>
          <a:p>
            <a:pPr>
              <a:buFont typeface="Arial" panose="020B0604020202020204" pitchFamily="34" charset="0"/>
              <a:buChar char="•"/>
            </a:pPr>
            <a:r>
              <a:rPr lang="es-ES" sz="2400" dirty="0"/>
              <a:t>Los indicadores de gestión y desempeño no son excluyentes: </a:t>
            </a:r>
            <a:r>
              <a:rPr lang="es-ES" sz="2400" b="1" dirty="0"/>
              <a:t>se complementan</a:t>
            </a:r>
            <a:r>
              <a:rPr lang="es-ES" sz="2400" dirty="0"/>
              <a:t>.</a:t>
            </a:r>
          </a:p>
          <a:p>
            <a:pPr>
              <a:buFont typeface="Arial" panose="020B0604020202020204" pitchFamily="34" charset="0"/>
              <a:buChar char="•"/>
            </a:pPr>
            <a:r>
              <a:rPr lang="es-ES" sz="2400" dirty="0"/>
              <a:t>Son esenciales para conectar la operación diaria con los objetivos estratégicos.</a:t>
            </a:r>
          </a:p>
          <a:p>
            <a:pPr>
              <a:buFont typeface="Arial" panose="020B0604020202020204" pitchFamily="34" charset="0"/>
              <a:buChar char="•"/>
            </a:pPr>
            <a:r>
              <a:rPr lang="es-ES" sz="2400" dirty="0"/>
              <a:t>Su valor real surge cuando son </a:t>
            </a:r>
            <a:r>
              <a:rPr lang="es-ES" sz="2400" b="1" dirty="0"/>
              <a:t>incorporados en ciclos de mejora como PHVA</a:t>
            </a:r>
            <a:r>
              <a:rPr lang="es-ES" sz="2400" dirty="0"/>
              <a:t> o en </a:t>
            </a:r>
            <a:r>
              <a:rPr lang="es-ES" sz="2400" b="1" dirty="0"/>
              <a:t>modelos de excelencia como Malcolm Baldrige</a:t>
            </a:r>
            <a:r>
              <a:rPr lang="es-ES" sz="2400" dirty="0"/>
              <a:t>, permitiendo que las decisiones se basen en datos y no en suposiciones.</a:t>
            </a:r>
          </a:p>
          <a:p>
            <a:endParaRPr lang="es-CO" sz="2400"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3758E108-1FFB-6D95-714C-518251050E73}"/>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09552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7496" y="-168214"/>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sz="4400" b="1" i="0" dirty="0">
                <a:solidFill>
                  <a:srgbClr val="222222"/>
                </a:solidFill>
                <a:effectLst/>
                <a:latin typeface="Lato" panose="020F0502020204030203" pitchFamily="34" charset="0"/>
              </a:rPr>
              <a:t>Implantación de indicadores</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Rectangle 2">
            <a:extLst>
              <a:ext uri="{FF2B5EF4-FFF2-40B4-BE49-F238E27FC236}">
                <a16:creationId xmlns:a16="http://schemas.microsoft.com/office/drawing/2014/main" id="{A5960846-6BA0-F290-52E4-DCF7967879CC}"/>
              </a:ext>
            </a:extLst>
          </p:cNvPr>
          <p:cNvSpPr>
            <a:spLocks noGrp="1" noChangeArrowheads="1"/>
          </p:cNvSpPr>
          <p:nvPr>
            <p:ph type="body" idx="1"/>
          </p:nvPr>
        </p:nvSpPr>
        <p:spPr bwMode="auto">
          <a:xfrm>
            <a:off x="1006919" y="1348719"/>
            <a:ext cx="8991600" cy="450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lgn="l" fontAlgn="base">
              <a:buNone/>
            </a:pPr>
            <a:r>
              <a:rPr lang="es-ES" sz="2400" b="1" i="0" dirty="0">
                <a:solidFill>
                  <a:srgbClr val="333333"/>
                </a:solidFill>
                <a:effectLst/>
                <a:latin typeface="Calibri" panose="020F0502020204030204" pitchFamily="34" charset="0"/>
                <a:cs typeface="Calibri" panose="020F0502020204030204" pitchFamily="34" charset="0"/>
              </a:rPr>
              <a:t>Se ha escrito y hablado mucho sobre el liderazgo</a:t>
            </a:r>
            <a:r>
              <a:rPr lang="es-ES" sz="2400" b="0" i="0" dirty="0">
                <a:solidFill>
                  <a:srgbClr val="333333"/>
                </a:solidFill>
                <a:effectLst/>
                <a:latin typeface="Calibri" panose="020F0502020204030204" pitchFamily="34" charset="0"/>
                <a:cs typeface="Calibri" panose="020F0502020204030204" pitchFamily="34" charset="0"/>
              </a:rPr>
              <a:t> en el ámbito de la empresa. Sin embargo, el concepto sigue siendo uno de los más difíciles de capturar, al menos en lo que se refiere a la aplicación práctica en las labores cotidianas del directivo.</a:t>
            </a:r>
          </a:p>
          <a:p>
            <a:pPr marL="114300" indent="0" algn="l" fontAlgn="base">
              <a:buNone/>
            </a:pPr>
            <a:endParaRPr lang="es-ES" sz="2400" dirty="0">
              <a:solidFill>
                <a:srgbClr val="333333"/>
              </a:solidFill>
              <a:latin typeface="Calibri" panose="020F0502020204030204" pitchFamily="34" charset="0"/>
              <a:cs typeface="Calibri" panose="020F0502020204030204" pitchFamily="34" charset="0"/>
            </a:endParaRPr>
          </a:p>
          <a:p>
            <a:pPr marL="114300" indent="0" algn="l" fontAlgn="base">
              <a:buNone/>
            </a:pPr>
            <a:r>
              <a:rPr lang="es-ES" sz="2400" b="0" i="0" dirty="0">
                <a:solidFill>
                  <a:srgbClr val="333333"/>
                </a:solidFill>
                <a:effectLst/>
                <a:latin typeface="Calibri" panose="020F0502020204030204" pitchFamily="34" charset="0"/>
                <a:cs typeface="Calibri" panose="020F0502020204030204" pitchFamily="34" charset="0"/>
              </a:rPr>
              <a:t>Las presentaciones tradicionales del concepto de liderazgo sobredimensionan la importancia del carisma, la </a:t>
            </a:r>
            <a:r>
              <a:rPr lang="es-ES" sz="2400" b="1" i="0" dirty="0">
                <a:solidFill>
                  <a:srgbClr val="333333"/>
                </a:solidFill>
                <a:effectLst/>
                <a:latin typeface="Calibri" panose="020F0502020204030204" pitchFamily="34" charset="0"/>
                <a:cs typeface="Calibri" panose="020F0502020204030204" pitchFamily="34" charset="0"/>
              </a:rPr>
              <a:t>comunicación efectiva e inclusive el talento y la inteligencia</a:t>
            </a:r>
            <a:r>
              <a:rPr lang="es-ES" sz="2400" b="0" i="0" dirty="0">
                <a:solidFill>
                  <a:srgbClr val="333333"/>
                </a:solidFill>
                <a:effectLst/>
                <a:latin typeface="Calibri" panose="020F0502020204030204" pitchFamily="34" charset="0"/>
                <a:cs typeface="Calibri" panose="020F0502020204030204" pitchFamily="34" charset="0"/>
              </a:rPr>
              <a:t>. Todas estas dimensiones del liderazgo son muy importantes, pero sin duda, como vemos en la definición que presentamos a continuación, </a:t>
            </a:r>
            <a:r>
              <a:rPr lang="es-ES" sz="2400" b="1" i="0" dirty="0">
                <a:solidFill>
                  <a:srgbClr val="333333"/>
                </a:solidFill>
                <a:effectLst/>
                <a:latin typeface="Calibri" panose="020F0502020204030204" pitchFamily="34" charset="0"/>
                <a:cs typeface="Calibri" panose="020F0502020204030204" pitchFamily="34" charset="0"/>
              </a:rPr>
              <a:t>no son condiciones únicas ni suficientes para que el liderazgo</a:t>
            </a:r>
            <a:r>
              <a:rPr lang="es-ES" sz="2400" b="0" i="0" dirty="0">
                <a:solidFill>
                  <a:srgbClr val="333333"/>
                </a:solidFill>
                <a:effectLst/>
                <a:latin typeface="Calibri" panose="020F0502020204030204" pitchFamily="34" charset="0"/>
                <a:cs typeface="Calibri" panose="020F0502020204030204" pitchFamily="34" charset="0"/>
              </a:rPr>
              <a:t> se produzca.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269FF55D-8707-D2FB-73B2-0D074E2F8FAB}"/>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04639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50714" y="776865"/>
            <a:ext cx="9888875" cy="1325563"/>
          </a:xfrm>
        </p:spPr>
        <p:txBody>
          <a:bodyPr>
            <a:normAutofit fontScale="90000"/>
          </a:bodyPr>
          <a:lstStyle/>
          <a:p>
            <a:pPr marL="0" lvl="0" indent="0" algn="l" rtl="0">
              <a:spcBef>
                <a:spcPts val="0"/>
              </a:spcBef>
              <a:spcAft>
                <a:spcPts val="0"/>
              </a:spcAft>
              <a:buNone/>
            </a:pPr>
            <a:r>
              <a:rPr lang="es-ES" sz="4400" b="1" i="0" dirty="0">
                <a:solidFill>
                  <a:schemeClr val="tx1"/>
                </a:solidFill>
                <a:effectLst/>
                <a:latin typeface="Calibri" panose="020F0502020204030204" pitchFamily="34" charset="0"/>
                <a:cs typeface="Calibri" panose="020F0502020204030204" pitchFamily="34" charset="0"/>
              </a:rPr>
              <a:t>Gestión Estratégica y </a:t>
            </a:r>
            <a:br>
              <a:rPr lang="es-ES" sz="4400" b="1" i="0" dirty="0">
                <a:solidFill>
                  <a:schemeClr val="tx1"/>
                </a:solidFill>
                <a:effectLst/>
                <a:latin typeface="Calibri" panose="020F0502020204030204" pitchFamily="34" charset="0"/>
                <a:cs typeface="Calibri" panose="020F0502020204030204" pitchFamily="34" charset="0"/>
              </a:rPr>
            </a:br>
            <a:r>
              <a:rPr lang="es-ES" sz="4400" b="1" i="0" dirty="0">
                <a:solidFill>
                  <a:schemeClr val="tx1"/>
                </a:solidFill>
                <a:effectLst/>
                <a:latin typeface="Calibri" panose="020F0502020204030204" pitchFamily="34" charset="0"/>
                <a:cs typeface="Calibri" panose="020F0502020204030204" pitchFamily="34" charset="0"/>
              </a:rPr>
              <a:t>Efectiva de Indicadores de </a:t>
            </a:r>
            <a:br>
              <a:rPr lang="es-ES" sz="4400" b="1" i="0" dirty="0">
                <a:solidFill>
                  <a:schemeClr val="tx1"/>
                </a:solidFill>
                <a:effectLst/>
                <a:latin typeface="Calibri" panose="020F0502020204030204" pitchFamily="34" charset="0"/>
                <a:cs typeface="Calibri" panose="020F0502020204030204" pitchFamily="34" charset="0"/>
              </a:rPr>
            </a:br>
            <a:r>
              <a:rPr lang="es-ES" sz="4400" b="1" i="0" dirty="0">
                <a:solidFill>
                  <a:schemeClr val="tx1"/>
                </a:solidFill>
                <a:effectLst/>
                <a:latin typeface="Calibri" panose="020F0502020204030204" pitchFamily="34" charset="0"/>
                <a:cs typeface="Calibri" panose="020F0502020204030204" pitchFamily="34" charset="0"/>
              </a:rPr>
              <a:t>Desempeño Organizacional</a:t>
            </a:r>
            <a:br>
              <a:rPr lang="es-ES" b="1" dirty="0">
                <a:solidFill>
                  <a:schemeClr val="tx1"/>
                </a:solidFill>
              </a:rPr>
            </a:br>
            <a:endParaRPr lang="es-CO" dirty="0">
              <a:solidFill>
                <a:schemeClr val="tx1"/>
              </a:solidFill>
            </a:endParaRP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9" name="Imagen 8">
            <a:extLst>
              <a:ext uri="{FF2B5EF4-FFF2-40B4-BE49-F238E27FC236}">
                <a16:creationId xmlns:a16="http://schemas.microsoft.com/office/drawing/2014/main" id="{AE3ACFB1-F035-165C-C1D9-2FCF20AD5A2F}"/>
              </a:ext>
            </a:extLst>
          </p:cNvPr>
          <p:cNvPicPr>
            <a:picLocks noChangeAspect="1"/>
          </p:cNvPicPr>
          <p:nvPr/>
        </p:nvPicPr>
        <p:blipFill>
          <a:blip r:embed="rId7"/>
          <a:stretch>
            <a:fillRect/>
          </a:stretch>
        </p:blipFill>
        <p:spPr>
          <a:xfrm>
            <a:off x="10515327" y="362528"/>
            <a:ext cx="942975" cy="828675"/>
          </a:xfrm>
          <a:prstGeom prst="rect">
            <a:avLst/>
          </a:prstGeom>
        </p:spPr>
      </p:pic>
      <p:graphicFrame>
        <p:nvGraphicFramePr>
          <p:cNvPr id="11" name="Tabla 10">
            <a:extLst>
              <a:ext uri="{FF2B5EF4-FFF2-40B4-BE49-F238E27FC236}">
                <a16:creationId xmlns:a16="http://schemas.microsoft.com/office/drawing/2014/main" id="{9C6C07FE-9564-87F6-CF11-2A555CF9B8C1}"/>
              </a:ext>
            </a:extLst>
          </p:cNvPr>
          <p:cNvGraphicFramePr>
            <a:graphicFrameLocks noGrp="1"/>
          </p:cNvGraphicFramePr>
          <p:nvPr>
            <p:extLst>
              <p:ext uri="{D42A27DB-BD31-4B8C-83A1-F6EECF244321}">
                <p14:modId xmlns:p14="http://schemas.microsoft.com/office/powerpoint/2010/main" val="3797669506"/>
              </p:ext>
            </p:extLst>
          </p:nvPr>
        </p:nvGraphicFramePr>
        <p:xfrm>
          <a:off x="494479" y="2102428"/>
          <a:ext cx="6312273" cy="4137499"/>
        </p:xfrm>
        <a:graphic>
          <a:graphicData uri="http://schemas.openxmlformats.org/drawingml/2006/table">
            <a:tbl>
              <a:tblPr>
                <a:tableStyleId>{ED083AE6-46FA-4A59-8FB0-9F97EB10719F}</a:tableStyleId>
              </a:tblPr>
              <a:tblGrid>
                <a:gridCol w="1269193">
                  <a:extLst>
                    <a:ext uri="{9D8B030D-6E8A-4147-A177-3AD203B41FA5}">
                      <a16:colId xmlns:a16="http://schemas.microsoft.com/office/drawing/2014/main" val="908225215"/>
                    </a:ext>
                  </a:extLst>
                </a:gridCol>
                <a:gridCol w="1943102">
                  <a:extLst>
                    <a:ext uri="{9D8B030D-6E8A-4147-A177-3AD203B41FA5}">
                      <a16:colId xmlns:a16="http://schemas.microsoft.com/office/drawing/2014/main" val="3083137216"/>
                    </a:ext>
                  </a:extLst>
                </a:gridCol>
                <a:gridCol w="1943102">
                  <a:extLst>
                    <a:ext uri="{9D8B030D-6E8A-4147-A177-3AD203B41FA5}">
                      <a16:colId xmlns:a16="http://schemas.microsoft.com/office/drawing/2014/main" val="544260657"/>
                    </a:ext>
                  </a:extLst>
                </a:gridCol>
                <a:gridCol w="1156876">
                  <a:extLst>
                    <a:ext uri="{9D8B030D-6E8A-4147-A177-3AD203B41FA5}">
                      <a16:colId xmlns:a16="http://schemas.microsoft.com/office/drawing/2014/main" val="978736405"/>
                    </a:ext>
                  </a:extLst>
                </a:gridCol>
              </a:tblGrid>
              <a:tr h="463309">
                <a:tc>
                  <a:txBody>
                    <a:bodyPr/>
                    <a:lstStyle/>
                    <a:p>
                      <a:pPr algn="ctr" rtl="0" fontAlgn="ctr">
                        <a:spcBef>
                          <a:spcPts val="0"/>
                        </a:spcBef>
                        <a:spcAft>
                          <a:spcPts val="800"/>
                        </a:spcAft>
                      </a:pPr>
                      <a:r>
                        <a:rPr lang="es-CO" sz="1200" b="1" u="none" strike="noStrike" dirty="0">
                          <a:solidFill>
                            <a:srgbClr val="000000"/>
                          </a:solidFill>
                          <a:effectLst/>
                        </a:rPr>
                        <a:t>Unidad /Módulo</a:t>
                      </a:r>
                      <a:endParaRPr lang="es-CO" sz="1200" dirty="0">
                        <a:effectLst/>
                      </a:endParaRPr>
                    </a:p>
                  </a:txBody>
                  <a:tcPr marL="47495" marR="47495" marT="29736" marB="29736" anchor="ctr"/>
                </a:tc>
                <a:tc>
                  <a:txBody>
                    <a:bodyPr/>
                    <a:lstStyle/>
                    <a:p>
                      <a:pPr algn="ctr" rtl="0" fontAlgn="ctr">
                        <a:spcBef>
                          <a:spcPts val="0"/>
                        </a:spcBef>
                        <a:spcAft>
                          <a:spcPts val="800"/>
                        </a:spcAft>
                      </a:pPr>
                      <a:r>
                        <a:rPr lang="es-CO" sz="1200" b="1" u="none" strike="noStrike">
                          <a:solidFill>
                            <a:srgbClr val="000000"/>
                          </a:solidFill>
                          <a:effectLst/>
                        </a:rPr>
                        <a:t>Temáticas y/o Contenidos</a:t>
                      </a:r>
                      <a:endParaRPr lang="es-CO" sz="1200">
                        <a:effectLst/>
                      </a:endParaRPr>
                    </a:p>
                  </a:txBody>
                  <a:tcPr marL="47495" marR="47495" marT="29736" marB="29736" anchor="ctr"/>
                </a:tc>
                <a:tc>
                  <a:txBody>
                    <a:bodyPr/>
                    <a:lstStyle/>
                    <a:p>
                      <a:pPr algn="ctr" rtl="0" fontAlgn="ctr">
                        <a:spcBef>
                          <a:spcPts val="0"/>
                        </a:spcBef>
                        <a:spcAft>
                          <a:spcPts val="800"/>
                        </a:spcAft>
                      </a:pPr>
                      <a:r>
                        <a:rPr lang="es-CO" sz="1200" b="1" u="none" strike="noStrike">
                          <a:solidFill>
                            <a:srgbClr val="000000"/>
                          </a:solidFill>
                          <a:effectLst/>
                        </a:rPr>
                        <a:t>Objetivo de la formación</a:t>
                      </a:r>
                      <a:endParaRPr lang="es-CO" sz="1200">
                        <a:effectLst/>
                      </a:endParaRPr>
                    </a:p>
                  </a:txBody>
                  <a:tcPr marL="47495" marR="47495" marT="29736" marB="29736" anchor="ctr"/>
                </a:tc>
                <a:tc>
                  <a:txBody>
                    <a:bodyPr/>
                    <a:lstStyle/>
                    <a:p>
                      <a:pPr algn="ctr" rtl="0" fontAlgn="ctr">
                        <a:spcBef>
                          <a:spcPts val="0"/>
                        </a:spcBef>
                        <a:spcAft>
                          <a:spcPts val="800"/>
                        </a:spcAft>
                      </a:pPr>
                      <a:r>
                        <a:rPr lang="es-CO" sz="1200" b="1" u="none" strike="noStrike">
                          <a:solidFill>
                            <a:srgbClr val="000000"/>
                          </a:solidFill>
                          <a:effectLst/>
                        </a:rPr>
                        <a:t>Duración (Horas)</a:t>
                      </a:r>
                      <a:endParaRPr lang="es-CO" sz="1200">
                        <a:effectLst/>
                      </a:endParaRPr>
                    </a:p>
                  </a:txBody>
                  <a:tcPr marL="47495" marR="47495" marT="29736" marB="29736" anchor="ctr"/>
                </a:tc>
                <a:extLst>
                  <a:ext uri="{0D108BD9-81ED-4DB2-BD59-A6C34878D82A}">
                    <a16:rowId xmlns:a16="http://schemas.microsoft.com/office/drawing/2014/main" val="983370661"/>
                  </a:ext>
                </a:extLst>
              </a:tr>
              <a:tr h="894376">
                <a:tc>
                  <a:txBody>
                    <a:bodyPr/>
                    <a:lstStyle/>
                    <a:p>
                      <a:pPr rtl="0" fontAlgn="t">
                        <a:spcBef>
                          <a:spcPts val="0"/>
                        </a:spcBef>
                        <a:spcAft>
                          <a:spcPts val="600"/>
                        </a:spcAft>
                      </a:pPr>
                      <a:r>
                        <a:rPr lang="es-CO" sz="1200" b="0" u="none" strike="noStrike">
                          <a:solidFill>
                            <a:srgbClr val="000000"/>
                          </a:solidFill>
                          <a:effectLst/>
                        </a:rPr>
                        <a:t>Bloque 1: Fundamentos de Indicadores</a:t>
                      </a:r>
                      <a:endParaRPr lang="es-CO" sz="1200">
                        <a:effectLst/>
                      </a:endParaRPr>
                    </a:p>
                  </a:txBody>
                  <a:tcPr marL="47495" marR="47495" marT="29736" marB="29736"/>
                </a:tc>
                <a:tc>
                  <a:txBody>
                    <a:bodyPr/>
                    <a:lstStyle/>
                    <a:p>
                      <a:pPr rtl="0" fontAlgn="t">
                        <a:spcBef>
                          <a:spcPts val="0"/>
                        </a:spcBef>
                        <a:spcAft>
                          <a:spcPts val="800"/>
                        </a:spcAft>
                      </a:pPr>
                      <a:r>
                        <a:rPr lang="es-CO" sz="1200" b="0" u="none" strike="noStrike">
                          <a:solidFill>
                            <a:srgbClr val="000000"/>
                          </a:solidFill>
                          <a:effectLst/>
                        </a:rPr>
                        <a:t>Tipos de indicadores: estratégicos, tácticos, operativos. Diferencias entre KPI y KRI. Enfoque SMART.</a:t>
                      </a:r>
                      <a:endParaRPr lang="es-CO" sz="1200">
                        <a:effectLst/>
                      </a:endParaRPr>
                    </a:p>
                  </a:txBody>
                  <a:tcPr marL="47495" marR="47495" marT="29736" marB="29736"/>
                </a:tc>
                <a:tc>
                  <a:txBody>
                    <a:bodyPr/>
                    <a:lstStyle/>
                    <a:p>
                      <a:pPr indent="457200" rtl="0" fontAlgn="t">
                        <a:spcBef>
                          <a:spcPts val="0"/>
                        </a:spcBef>
                        <a:spcAft>
                          <a:spcPts val="800"/>
                        </a:spcAft>
                      </a:pPr>
                      <a:br>
                        <a:rPr lang="es-ES" sz="1200">
                          <a:effectLst/>
                        </a:rPr>
                      </a:br>
                      <a:r>
                        <a:rPr lang="es-ES" sz="1200" b="0" u="none" strike="noStrike">
                          <a:solidFill>
                            <a:srgbClr val="000000"/>
                          </a:solidFill>
                          <a:effectLst/>
                        </a:rPr>
                        <a:t>Comprender las bases conceptuales para la construcción efectiva de indicadores.</a:t>
                      </a:r>
                      <a:endParaRPr lang="es-ES" sz="1200">
                        <a:effectLst/>
                      </a:endParaRPr>
                    </a:p>
                  </a:txBody>
                  <a:tcPr marL="47495" marR="47495" marT="29736" marB="29736"/>
                </a:tc>
                <a:tc>
                  <a:txBody>
                    <a:bodyPr/>
                    <a:lstStyle/>
                    <a:p>
                      <a:pPr algn="ctr" rtl="0" fontAlgn="t">
                        <a:spcBef>
                          <a:spcPts val="0"/>
                        </a:spcBef>
                        <a:spcAft>
                          <a:spcPts val="800"/>
                        </a:spcAft>
                      </a:pPr>
                      <a:r>
                        <a:rPr lang="es-CO" sz="1200" b="0" u="none" strike="noStrike">
                          <a:solidFill>
                            <a:srgbClr val="000000"/>
                          </a:solidFill>
                          <a:effectLst/>
                        </a:rPr>
                        <a:t>2</a:t>
                      </a:r>
                      <a:endParaRPr lang="es-CO" sz="1200">
                        <a:effectLst/>
                      </a:endParaRPr>
                    </a:p>
                  </a:txBody>
                  <a:tcPr marL="47495" marR="47495" marT="29736" marB="29736"/>
                </a:tc>
                <a:extLst>
                  <a:ext uri="{0D108BD9-81ED-4DB2-BD59-A6C34878D82A}">
                    <a16:rowId xmlns:a16="http://schemas.microsoft.com/office/drawing/2014/main" val="383223595"/>
                  </a:ext>
                </a:extLst>
              </a:tr>
              <a:tr h="894376">
                <a:tc>
                  <a:txBody>
                    <a:bodyPr/>
                    <a:lstStyle/>
                    <a:p>
                      <a:pPr rtl="0" fontAlgn="t">
                        <a:spcBef>
                          <a:spcPts val="0"/>
                        </a:spcBef>
                        <a:spcAft>
                          <a:spcPts val="600"/>
                        </a:spcAft>
                      </a:pPr>
                      <a:r>
                        <a:rPr lang="es-ES" sz="1200" b="0" u="none" strike="noStrike" dirty="0">
                          <a:solidFill>
                            <a:srgbClr val="000000"/>
                          </a:solidFill>
                          <a:effectLst/>
                        </a:rPr>
                        <a:t>Bloque 2: Diseño e Implementación d indicadores</a:t>
                      </a:r>
                      <a:endParaRPr lang="es-ES" sz="1200" dirty="0">
                        <a:effectLst/>
                      </a:endParaRPr>
                    </a:p>
                  </a:txBody>
                  <a:tcPr marL="47495" marR="47495" marT="29736" marB="29736"/>
                </a:tc>
                <a:tc>
                  <a:txBody>
                    <a:bodyPr/>
                    <a:lstStyle/>
                    <a:p>
                      <a:pPr algn="ctr" rtl="0" fontAlgn="t">
                        <a:spcBef>
                          <a:spcPts val="0"/>
                        </a:spcBef>
                        <a:spcAft>
                          <a:spcPts val="800"/>
                        </a:spcAft>
                      </a:pPr>
                      <a:br>
                        <a:rPr lang="es-ES" sz="1200" dirty="0">
                          <a:effectLst/>
                        </a:rPr>
                      </a:br>
                      <a:r>
                        <a:rPr lang="es-ES" sz="1200" b="0" u="none" strike="noStrike" dirty="0">
                          <a:solidFill>
                            <a:srgbClr val="000000"/>
                          </a:solidFill>
                          <a:effectLst/>
                        </a:rPr>
                        <a:t>Fases del desarrollo. Línea base, metas, fórmulas. Fuentes de datos y periodicidad.</a:t>
                      </a:r>
                      <a:endParaRPr lang="es-ES" sz="1200" dirty="0">
                        <a:effectLst/>
                      </a:endParaRPr>
                    </a:p>
                  </a:txBody>
                  <a:tcPr marL="47495" marR="47495" marT="29736" marB="29736"/>
                </a:tc>
                <a:tc>
                  <a:txBody>
                    <a:bodyPr/>
                    <a:lstStyle/>
                    <a:p>
                      <a:pPr rtl="0" fontAlgn="t">
                        <a:spcBef>
                          <a:spcPts val="0"/>
                        </a:spcBef>
                        <a:spcAft>
                          <a:spcPts val="800"/>
                        </a:spcAft>
                      </a:pPr>
                      <a:r>
                        <a:rPr lang="es-ES" sz="1200" b="0" u="none" strike="noStrike">
                          <a:solidFill>
                            <a:srgbClr val="000000"/>
                          </a:solidFill>
                          <a:effectLst/>
                        </a:rPr>
                        <a:t>Aplicar una metodología estructurada para el diseño de indicadores.</a:t>
                      </a:r>
                      <a:endParaRPr lang="es-ES" sz="1200">
                        <a:effectLst/>
                      </a:endParaRPr>
                    </a:p>
                  </a:txBody>
                  <a:tcPr marL="47495" marR="47495" marT="29736" marB="29736"/>
                </a:tc>
                <a:tc>
                  <a:txBody>
                    <a:bodyPr/>
                    <a:lstStyle/>
                    <a:p>
                      <a:pPr algn="ctr" rtl="0" fontAlgn="t">
                        <a:spcBef>
                          <a:spcPts val="0"/>
                        </a:spcBef>
                        <a:spcAft>
                          <a:spcPts val="800"/>
                        </a:spcAft>
                      </a:pPr>
                      <a:r>
                        <a:rPr lang="es-CO" sz="1200" b="0" u="none" strike="noStrike" dirty="0">
                          <a:solidFill>
                            <a:srgbClr val="000000"/>
                          </a:solidFill>
                          <a:effectLst/>
                        </a:rPr>
                        <a:t>2</a:t>
                      </a:r>
                      <a:endParaRPr lang="es-CO" sz="1200" dirty="0">
                        <a:effectLst/>
                      </a:endParaRPr>
                    </a:p>
                  </a:txBody>
                  <a:tcPr marL="47495" marR="47495" marT="29736" marB="29736"/>
                </a:tc>
                <a:extLst>
                  <a:ext uri="{0D108BD9-81ED-4DB2-BD59-A6C34878D82A}">
                    <a16:rowId xmlns:a16="http://schemas.microsoft.com/office/drawing/2014/main" val="3246740442"/>
                  </a:ext>
                </a:extLst>
              </a:tr>
              <a:tr h="558473">
                <a:tc>
                  <a:txBody>
                    <a:bodyPr/>
                    <a:lstStyle/>
                    <a:p>
                      <a:pPr rtl="0" fontAlgn="t">
                        <a:spcBef>
                          <a:spcPts val="0"/>
                        </a:spcBef>
                        <a:spcAft>
                          <a:spcPts val="800"/>
                        </a:spcAft>
                      </a:pPr>
                      <a:r>
                        <a:rPr lang="es-ES" sz="1200" b="0" u="none" strike="noStrike" dirty="0">
                          <a:solidFill>
                            <a:srgbClr val="000000"/>
                          </a:solidFill>
                          <a:effectLst/>
                        </a:rPr>
                        <a:t>Bloque 3: Indicadores y Sistemas ISO</a:t>
                      </a:r>
                      <a:endParaRPr lang="es-ES" sz="1200" dirty="0">
                        <a:effectLst/>
                      </a:endParaRPr>
                    </a:p>
                  </a:txBody>
                  <a:tcPr marL="47495" marR="47495" marT="29736" marB="29736"/>
                </a:tc>
                <a:tc>
                  <a:txBody>
                    <a:bodyPr/>
                    <a:lstStyle/>
                    <a:p>
                      <a:pPr rtl="0" fontAlgn="t">
                        <a:spcBef>
                          <a:spcPts val="0"/>
                        </a:spcBef>
                        <a:spcAft>
                          <a:spcPts val="800"/>
                        </a:spcAft>
                      </a:pPr>
                      <a:r>
                        <a:rPr lang="es-ES" sz="1200" b="0" u="none" strike="noStrike" dirty="0">
                          <a:solidFill>
                            <a:srgbClr val="000000"/>
                          </a:solidFill>
                          <a:effectLst/>
                        </a:rPr>
                        <a:t>Requisitos y aplicaciones de ISO 9001, 45001, 14001, 27001.</a:t>
                      </a:r>
                      <a:endParaRPr lang="es-ES" sz="1200" dirty="0">
                        <a:effectLst/>
                      </a:endParaRPr>
                    </a:p>
                  </a:txBody>
                  <a:tcPr marL="47495" marR="47495" marT="29736" marB="29736"/>
                </a:tc>
                <a:tc>
                  <a:txBody>
                    <a:bodyPr/>
                    <a:lstStyle/>
                    <a:p>
                      <a:pPr rtl="0" fontAlgn="t">
                        <a:spcBef>
                          <a:spcPts val="0"/>
                        </a:spcBef>
                        <a:spcAft>
                          <a:spcPts val="800"/>
                        </a:spcAft>
                      </a:pPr>
                      <a:r>
                        <a:rPr lang="es-ES" sz="1200" b="0" u="none" strike="noStrike">
                          <a:solidFill>
                            <a:srgbClr val="000000"/>
                          </a:solidFill>
                          <a:effectLst/>
                        </a:rPr>
                        <a:t>Conectar los indicadores con los sistemas de gestión normativos.</a:t>
                      </a:r>
                      <a:endParaRPr lang="es-ES" sz="1200">
                        <a:effectLst/>
                      </a:endParaRPr>
                    </a:p>
                  </a:txBody>
                  <a:tcPr marL="47495" marR="47495" marT="29736" marB="29736"/>
                </a:tc>
                <a:tc>
                  <a:txBody>
                    <a:bodyPr/>
                    <a:lstStyle/>
                    <a:p>
                      <a:pPr algn="ctr" rtl="0" fontAlgn="t">
                        <a:spcBef>
                          <a:spcPts val="0"/>
                        </a:spcBef>
                        <a:spcAft>
                          <a:spcPts val="800"/>
                        </a:spcAft>
                      </a:pPr>
                      <a:r>
                        <a:rPr lang="es-CO" sz="1200" b="0" u="none" strike="noStrike">
                          <a:solidFill>
                            <a:srgbClr val="000000"/>
                          </a:solidFill>
                          <a:effectLst/>
                        </a:rPr>
                        <a:t>2</a:t>
                      </a:r>
                      <a:endParaRPr lang="es-CO" sz="1200">
                        <a:effectLst/>
                      </a:endParaRPr>
                    </a:p>
                  </a:txBody>
                  <a:tcPr marL="47495" marR="47495" marT="29736" marB="29736"/>
                </a:tc>
                <a:extLst>
                  <a:ext uri="{0D108BD9-81ED-4DB2-BD59-A6C34878D82A}">
                    <a16:rowId xmlns:a16="http://schemas.microsoft.com/office/drawing/2014/main" val="2811899312"/>
                  </a:ext>
                </a:extLst>
              </a:tr>
              <a:tr h="1118334">
                <a:tc>
                  <a:txBody>
                    <a:bodyPr/>
                    <a:lstStyle/>
                    <a:p>
                      <a:pPr rtl="0" fontAlgn="t">
                        <a:spcBef>
                          <a:spcPts val="0"/>
                        </a:spcBef>
                        <a:spcAft>
                          <a:spcPts val="800"/>
                        </a:spcAft>
                      </a:pPr>
                      <a:r>
                        <a:rPr lang="es-CO" sz="1200" b="0" u="none" strike="noStrike" dirty="0">
                          <a:solidFill>
                            <a:srgbClr val="000000"/>
                          </a:solidFill>
                          <a:effectLst/>
                        </a:rPr>
                        <a:t>Bloque 4: Indicadores en SST</a:t>
                      </a:r>
                      <a:endParaRPr lang="es-CO" sz="1200" dirty="0">
                        <a:effectLst/>
                      </a:endParaRPr>
                    </a:p>
                  </a:txBody>
                  <a:tcPr marL="47495" marR="47495" marT="29736" marB="29736"/>
                </a:tc>
                <a:tc>
                  <a:txBody>
                    <a:bodyPr/>
                    <a:lstStyle/>
                    <a:p>
                      <a:pPr rtl="0" fontAlgn="t">
                        <a:spcBef>
                          <a:spcPts val="0"/>
                        </a:spcBef>
                        <a:spcAft>
                          <a:spcPts val="800"/>
                        </a:spcAft>
                      </a:pPr>
                      <a:r>
                        <a:rPr lang="es-ES" sz="1200" b="0" u="none" strike="noStrike" dirty="0">
                          <a:solidFill>
                            <a:srgbClr val="000000"/>
                          </a:solidFill>
                          <a:effectLst/>
                        </a:rPr>
                        <a:t>Indicadores proactivos vs reactivos. Normas y ejemplos aplicados.</a:t>
                      </a:r>
                      <a:endParaRPr lang="es-ES" sz="1200" dirty="0">
                        <a:effectLst/>
                      </a:endParaRPr>
                    </a:p>
                  </a:txBody>
                  <a:tcPr marL="47495" marR="47495" marT="29736" marB="29736"/>
                </a:tc>
                <a:tc>
                  <a:txBody>
                    <a:bodyPr/>
                    <a:lstStyle/>
                    <a:p>
                      <a:pPr rtl="0" fontAlgn="t">
                        <a:spcBef>
                          <a:spcPts val="0"/>
                        </a:spcBef>
                        <a:spcAft>
                          <a:spcPts val="800"/>
                        </a:spcAft>
                      </a:pPr>
                      <a:r>
                        <a:rPr lang="es-ES" sz="1200" b="0" u="none" strike="noStrike" dirty="0">
                          <a:solidFill>
                            <a:srgbClr val="000000"/>
                          </a:solidFill>
                          <a:effectLst/>
                        </a:rPr>
                        <a:t>Desarrollar indicadores que permitan gestionar la seguridad y salud en el trabajo.</a:t>
                      </a:r>
                      <a:endParaRPr lang="es-ES" sz="1200" dirty="0">
                        <a:effectLst/>
                      </a:endParaRPr>
                    </a:p>
                  </a:txBody>
                  <a:tcPr marL="47495" marR="47495" marT="29736" marB="29736"/>
                </a:tc>
                <a:tc>
                  <a:txBody>
                    <a:bodyPr/>
                    <a:lstStyle/>
                    <a:p>
                      <a:pPr algn="ctr" rtl="0" fontAlgn="t">
                        <a:spcBef>
                          <a:spcPts val="0"/>
                        </a:spcBef>
                        <a:spcAft>
                          <a:spcPts val="800"/>
                        </a:spcAft>
                      </a:pPr>
                      <a:r>
                        <a:rPr lang="es-CO" sz="1200" b="0" u="none" strike="noStrike" dirty="0">
                          <a:solidFill>
                            <a:srgbClr val="000000"/>
                          </a:solidFill>
                          <a:effectLst/>
                        </a:rPr>
                        <a:t>2</a:t>
                      </a:r>
                      <a:endParaRPr lang="es-CO" sz="1200" dirty="0">
                        <a:effectLst/>
                      </a:endParaRPr>
                    </a:p>
                  </a:txBody>
                  <a:tcPr marL="47495" marR="47495" marT="29736" marB="29736"/>
                </a:tc>
                <a:extLst>
                  <a:ext uri="{0D108BD9-81ED-4DB2-BD59-A6C34878D82A}">
                    <a16:rowId xmlns:a16="http://schemas.microsoft.com/office/drawing/2014/main" val="3888389081"/>
                  </a:ext>
                </a:extLst>
              </a:tr>
            </a:tbl>
          </a:graphicData>
        </a:graphic>
      </p:graphicFrame>
      <p:sp>
        <p:nvSpPr>
          <p:cNvPr id="12" name="Rectangle 1">
            <a:extLst>
              <a:ext uri="{FF2B5EF4-FFF2-40B4-BE49-F238E27FC236}">
                <a16:creationId xmlns:a16="http://schemas.microsoft.com/office/drawing/2014/main" id="{0FEBAFCF-A9D7-1347-569E-0309FD6DD7DC}"/>
              </a:ext>
            </a:extLst>
          </p:cNvPr>
          <p:cNvSpPr>
            <a:spLocks noChangeArrowheads="1"/>
          </p:cNvSpPr>
          <p:nvPr/>
        </p:nvSpPr>
        <p:spPr bwMode="auto">
          <a:xfrm>
            <a:off x="619455" y="2088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13" name="Tabla 12">
            <a:extLst>
              <a:ext uri="{FF2B5EF4-FFF2-40B4-BE49-F238E27FC236}">
                <a16:creationId xmlns:a16="http://schemas.microsoft.com/office/drawing/2014/main" id="{9A73C8B5-0531-D345-9A7A-8BA9F23A1BC8}"/>
              </a:ext>
            </a:extLst>
          </p:cNvPr>
          <p:cNvGraphicFramePr>
            <a:graphicFrameLocks noGrp="1"/>
          </p:cNvGraphicFramePr>
          <p:nvPr>
            <p:extLst>
              <p:ext uri="{D42A27DB-BD31-4B8C-83A1-F6EECF244321}">
                <p14:modId xmlns:p14="http://schemas.microsoft.com/office/powerpoint/2010/main" val="2523642985"/>
              </p:ext>
            </p:extLst>
          </p:nvPr>
        </p:nvGraphicFramePr>
        <p:xfrm>
          <a:off x="7143749" y="2205585"/>
          <a:ext cx="4838699" cy="4137498"/>
        </p:xfrm>
        <a:graphic>
          <a:graphicData uri="http://schemas.openxmlformats.org/drawingml/2006/table">
            <a:tbl>
              <a:tblPr>
                <a:tableStyleId>{ED083AE6-46FA-4A59-8FB0-9F97EB10719F}</a:tableStyleId>
              </a:tblPr>
              <a:tblGrid>
                <a:gridCol w="972905">
                  <a:extLst>
                    <a:ext uri="{9D8B030D-6E8A-4147-A177-3AD203B41FA5}">
                      <a16:colId xmlns:a16="http://schemas.microsoft.com/office/drawing/2014/main" val="1777189630"/>
                    </a:ext>
                  </a:extLst>
                </a:gridCol>
                <a:gridCol w="1489493">
                  <a:extLst>
                    <a:ext uri="{9D8B030D-6E8A-4147-A177-3AD203B41FA5}">
                      <a16:colId xmlns:a16="http://schemas.microsoft.com/office/drawing/2014/main" val="2548878496"/>
                    </a:ext>
                  </a:extLst>
                </a:gridCol>
                <a:gridCol w="1489493">
                  <a:extLst>
                    <a:ext uri="{9D8B030D-6E8A-4147-A177-3AD203B41FA5}">
                      <a16:colId xmlns:a16="http://schemas.microsoft.com/office/drawing/2014/main" val="857433073"/>
                    </a:ext>
                  </a:extLst>
                </a:gridCol>
                <a:gridCol w="886808">
                  <a:extLst>
                    <a:ext uri="{9D8B030D-6E8A-4147-A177-3AD203B41FA5}">
                      <a16:colId xmlns:a16="http://schemas.microsoft.com/office/drawing/2014/main" val="2007727382"/>
                    </a:ext>
                  </a:extLst>
                </a:gridCol>
              </a:tblGrid>
              <a:tr h="1090250">
                <a:tc>
                  <a:txBody>
                    <a:bodyPr/>
                    <a:lstStyle/>
                    <a:p>
                      <a:pPr rtl="0" fontAlgn="t">
                        <a:spcBef>
                          <a:spcPts val="0"/>
                        </a:spcBef>
                        <a:spcAft>
                          <a:spcPts val="800"/>
                        </a:spcAft>
                      </a:pPr>
                      <a:r>
                        <a:rPr lang="es-CO" sz="1000" b="0" u="none" strike="noStrike" dirty="0">
                          <a:solidFill>
                            <a:srgbClr val="000000"/>
                          </a:solidFill>
                          <a:effectLst/>
                        </a:rPr>
                        <a:t>Bloque 5: Indicadores Ambientales</a:t>
                      </a:r>
                      <a:endParaRPr lang="es-CO" sz="1100" dirty="0">
                        <a:effectLst/>
                      </a:endParaRPr>
                    </a:p>
                  </a:txBody>
                  <a:tcPr marL="47495" marR="47495" marT="29736" marB="29736"/>
                </a:tc>
                <a:tc>
                  <a:txBody>
                    <a:bodyPr/>
                    <a:lstStyle/>
                    <a:p>
                      <a:pPr rtl="0" fontAlgn="t">
                        <a:spcBef>
                          <a:spcPts val="0"/>
                        </a:spcBef>
                        <a:spcAft>
                          <a:spcPts val="800"/>
                        </a:spcAft>
                      </a:pPr>
                      <a:r>
                        <a:rPr lang="es-ES" sz="1000" b="0" u="none" strike="noStrike">
                          <a:solidFill>
                            <a:srgbClr val="000000"/>
                          </a:solidFill>
                          <a:effectLst/>
                        </a:rPr>
                        <a:t>Variables, modelos, estándares y mejores prácticas.</a:t>
                      </a:r>
                      <a:endParaRPr lang="es-ES" sz="1100">
                        <a:effectLst/>
                      </a:endParaRPr>
                    </a:p>
                  </a:txBody>
                  <a:tcPr marL="47495" marR="47495" marT="29736" marB="29736"/>
                </a:tc>
                <a:tc>
                  <a:txBody>
                    <a:bodyPr/>
                    <a:lstStyle/>
                    <a:p>
                      <a:pPr rtl="0" fontAlgn="t">
                        <a:spcBef>
                          <a:spcPts val="0"/>
                        </a:spcBef>
                        <a:spcAft>
                          <a:spcPts val="800"/>
                        </a:spcAft>
                      </a:pPr>
                      <a:r>
                        <a:rPr lang="es-ES" sz="1000" b="0" u="none" strike="noStrike">
                          <a:solidFill>
                            <a:srgbClr val="000000"/>
                          </a:solidFill>
                          <a:effectLst/>
                        </a:rPr>
                        <a:t>Diseñar indicadores orientados a la sostenibilidad y el medio ambiente.</a:t>
                      </a:r>
                      <a:endParaRPr lang="es-ES" sz="1100">
                        <a:effectLst/>
                      </a:endParaRPr>
                    </a:p>
                  </a:txBody>
                  <a:tcPr marL="47495" marR="47495" marT="29736" marB="29736"/>
                </a:tc>
                <a:tc>
                  <a:txBody>
                    <a:bodyPr/>
                    <a:lstStyle/>
                    <a:p>
                      <a:pPr algn="ctr" rtl="0" fontAlgn="t">
                        <a:spcBef>
                          <a:spcPts val="0"/>
                        </a:spcBef>
                        <a:spcAft>
                          <a:spcPts val="800"/>
                        </a:spcAft>
                      </a:pPr>
                      <a:r>
                        <a:rPr lang="es-CO" sz="1000" b="0" u="none" strike="noStrike">
                          <a:solidFill>
                            <a:srgbClr val="000000"/>
                          </a:solidFill>
                          <a:effectLst/>
                        </a:rPr>
                        <a:t>2</a:t>
                      </a:r>
                      <a:endParaRPr lang="es-CO" sz="1100">
                        <a:effectLst/>
                      </a:endParaRPr>
                    </a:p>
                  </a:txBody>
                  <a:tcPr marL="47495" marR="47495" marT="29736" marB="29736"/>
                </a:tc>
                <a:extLst>
                  <a:ext uri="{0D108BD9-81ED-4DB2-BD59-A6C34878D82A}">
                    <a16:rowId xmlns:a16="http://schemas.microsoft.com/office/drawing/2014/main" val="1616386312"/>
                  </a:ext>
                </a:extLst>
              </a:tr>
              <a:tr h="1115083">
                <a:tc>
                  <a:txBody>
                    <a:bodyPr/>
                    <a:lstStyle/>
                    <a:p>
                      <a:pPr rtl="0" fontAlgn="t">
                        <a:spcBef>
                          <a:spcPts val="0"/>
                        </a:spcBef>
                        <a:spcAft>
                          <a:spcPts val="800"/>
                        </a:spcAft>
                      </a:pPr>
                      <a:r>
                        <a:rPr lang="es-CO" sz="1000" b="0" u="none" strike="noStrike">
                          <a:solidFill>
                            <a:srgbClr val="000000"/>
                          </a:solidFill>
                          <a:effectLst/>
                        </a:rPr>
                        <a:t>Bloque 6. Indicadores de Riesgo (KRI)</a:t>
                      </a:r>
                      <a:endParaRPr lang="es-CO" sz="1100">
                        <a:effectLst/>
                      </a:endParaRPr>
                    </a:p>
                  </a:txBody>
                  <a:tcPr marL="47495" marR="47495" marT="29736" marB="29736"/>
                </a:tc>
                <a:tc>
                  <a:txBody>
                    <a:bodyPr/>
                    <a:lstStyle/>
                    <a:p>
                      <a:pPr algn="ctr" rtl="0" fontAlgn="t">
                        <a:spcBef>
                          <a:spcPts val="0"/>
                        </a:spcBef>
                        <a:spcAft>
                          <a:spcPts val="800"/>
                        </a:spcAft>
                      </a:pPr>
                      <a:br>
                        <a:rPr lang="es-ES" sz="1100">
                          <a:effectLst/>
                        </a:rPr>
                      </a:br>
                      <a:r>
                        <a:rPr lang="es-ES" sz="1000" b="0" u="none" strike="noStrike">
                          <a:solidFill>
                            <a:srgbClr val="000000"/>
                          </a:solidFill>
                          <a:effectLst/>
                        </a:rPr>
                        <a:t>Identificación de riesgos críticos. Umbrales, alertas y respuestas.</a:t>
                      </a:r>
                      <a:endParaRPr lang="es-ES" sz="1100">
                        <a:effectLst/>
                      </a:endParaRPr>
                    </a:p>
                  </a:txBody>
                  <a:tcPr marL="47495" marR="47495" marT="29736" marB="29736"/>
                </a:tc>
                <a:tc>
                  <a:txBody>
                    <a:bodyPr/>
                    <a:lstStyle/>
                    <a:p>
                      <a:pPr rtl="0" fontAlgn="t">
                        <a:spcBef>
                          <a:spcPts val="0"/>
                        </a:spcBef>
                        <a:spcAft>
                          <a:spcPts val="800"/>
                        </a:spcAft>
                      </a:pPr>
                      <a:r>
                        <a:rPr lang="es-CO" sz="1000" b="0" u="none" strike="noStrike">
                          <a:solidFill>
                            <a:srgbClr val="000000"/>
                          </a:solidFill>
                          <a:effectLst/>
                        </a:rPr>
                        <a:t>Establecer métricas preventivas que anticipen eventos críticos.</a:t>
                      </a:r>
                      <a:endParaRPr lang="es-CO" sz="1100">
                        <a:effectLst/>
                      </a:endParaRPr>
                    </a:p>
                  </a:txBody>
                  <a:tcPr marL="47495" marR="47495" marT="29736" marB="29736"/>
                </a:tc>
                <a:tc>
                  <a:txBody>
                    <a:bodyPr/>
                    <a:lstStyle/>
                    <a:p>
                      <a:pPr algn="ctr" rtl="0" fontAlgn="t">
                        <a:spcBef>
                          <a:spcPts val="0"/>
                        </a:spcBef>
                        <a:spcAft>
                          <a:spcPts val="800"/>
                        </a:spcAft>
                      </a:pPr>
                      <a:r>
                        <a:rPr lang="es-CO" sz="1000" b="0" u="none" strike="noStrike">
                          <a:solidFill>
                            <a:srgbClr val="000000"/>
                          </a:solidFill>
                          <a:effectLst/>
                        </a:rPr>
                        <a:t>2</a:t>
                      </a:r>
                      <a:endParaRPr lang="es-CO" sz="1100">
                        <a:effectLst/>
                      </a:endParaRPr>
                    </a:p>
                  </a:txBody>
                  <a:tcPr marL="47495" marR="47495" marT="29736" marB="29736"/>
                </a:tc>
                <a:extLst>
                  <a:ext uri="{0D108BD9-81ED-4DB2-BD59-A6C34878D82A}">
                    <a16:rowId xmlns:a16="http://schemas.microsoft.com/office/drawing/2014/main" val="3450257120"/>
                  </a:ext>
                </a:extLst>
              </a:tr>
              <a:tr h="841915">
                <a:tc>
                  <a:txBody>
                    <a:bodyPr/>
                    <a:lstStyle/>
                    <a:p>
                      <a:pPr rtl="0" fontAlgn="t">
                        <a:spcBef>
                          <a:spcPts val="0"/>
                        </a:spcBef>
                        <a:spcAft>
                          <a:spcPts val="800"/>
                        </a:spcAft>
                      </a:pPr>
                      <a:r>
                        <a:rPr lang="es-CO" sz="1000" b="0" u="none" strike="noStrike">
                          <a:solidFill>
                            <a:srgbClr val="000000"/>
                          </a:solidFill>
                          <a:effectLst/>
                        </a:rPr>
                        <a:t>Bloque 7.  Herramientas Tecnológicas</a:t>
                      </a:r>
                      <a:endParaRPr lang="es-CO" sz="1100">
                        <a:effectLst/>
                      </a:endParaRPr>
                    </a:p>
                  </a:txBody>
                  <a:tcPr marL="47495" marR="47495" marT="29736" marB="29736"/>
                </a:tc>
                <a:tc>
                  <a:txBody>
                    <a:bodyPr/>
                    <a:lstStyle/>
                    <a:p>
                      <a:pPr marL="22860" rtl="0" fontAlgn="t">
                        <a:spcBef>
                          <a:spcPts val="0"/>
                        </a:spcBef>
                        <a:spcAft>
                          <a:spcPts val="800"/>
                        </a:spcAft>
                      </a:pPr>
                      <a:r>
                        <a:rPr lang="en-US" sz="1000" b="0" u="none" strike="noStrike" dirty="0">
                          <a:solidFill>
                            <a:srgbClr val="000000"/>
                          </a:solidFill>
                          <a:effectLst/>
                        </a:rPr>
                        <a:t>Excel, Power BI, dashboards, data storytelling.</a:t>
                      </a:r>
                      <a:endParaRPr lang="en-US" sz="1100" dirty="0">
                        <a:effectLst/>
                      </a:endParaRPr>
                    </a:p>
                  </a:txBody>
                  <a:tcPr marL="47495" marR="47495" marT="29736" marB="29736"/>
                </a:tc>
                <a:tc>
                  <a:txBody>
                    <a:bodyPr/>
                    <a:lstStyle/>
                    <a:p>
                      <a:pPr rtl="0" fontAlgn="t">
                        <a:spcBef>
                          <a:spcPts val="0"/>
                        </a:spcBef>
                        <a:spcAft>
                          <a:spcPts val="800"/>
                        </a:spcAft>
                      </a:pPr>
                      <a:r>
                        <a:rPr lang="es-ES" sz="1000" b="0" u="none" strike="noStrike" dirty="0">
                          <a:solidFill>
                            <a:srgbClr val="000000"/>
                          </a:solidFill>
                          <a:effectLst/>
                        </a:rPr>
                        <a:t>Utilizar herramientas para la visualización e interpretación de datos.</a:t>
                      </a:r>
                      <a:endParaRPr lang="es-ES" sz="1100" dirty="0">
                        <a:effectLst/>
                      </a:endParaRPr>
                    </a:p>
                  </a:txBody>
                  <a:tcPr marL="47495" marR="47495" marT="29736" marB="29736"/>
                </a:tc>
                <a:tc>
                  <a:txBody>
                    <a:bodyPr/>
                    <a:lstStyle/>
                    <a:p>
                      <a:pPr algn="ctr" rtl="0" fontAlgn="t">
                        <a:spcBef>
                          <a:spcPts val="0"/>
                        </a:spcBef>
                        <a:spcAft>
                          <a:spcPts val="800"/>
                        </a:spcAft>
                      </a:pPr>
                      <a:r>
                        <a:rPr lang="es-CO" sz="1000" b="0" u="none" strike="noStrike">
                          <a:solidFill>
                            <a:srgbClr val="000000"/>
                          </a:solidFill>
                          <a:effectLst/>
                        </a:rPr>
                        <a:t>4</a:t>
                      </a:r>
                      <a:endParaRPr lang="es-CO" sz="1100">
                        <a:effectLst/>
                      </a:endParaRPr>
                    </a:p>
                  </a:txBody>
                  <a:tcPr marL="47495" marR="47495" marT="29736" marB="29736"/>
                </a:tc>
                <a:extLst>
                  <a:ext uri="{0D108BD9-81ED-4DB2-BD59-A6C34878D82A}">
                    <a16:rowId xmlns:a16="http://schemas.microsoft.com/office/drawing/2014/main" val="242660103"/>
                  </a:ext>
                </a:extLst>
              </a:tr>
              <a:tr h="1090250">
                <a:tc>
                  <a:txBody>
                    <a:bodyPr/>
                    <a:lstStyle/>
                    <a:p>
                      <a:pPr rtl="0" fontAlgn="t">
                        <a:spcBef>
                          <a:spcPts val="0"/>
                        </a:spcBef>
                        <a:spcAft>
                          <a:spcPts val="800"/>
                        </a:spcAft>
                      </a:pPr>
                      <a:br>
                        <a:rPr lang="es-CO" sz="1100">
                          <a:effectLst/>
                        </a:rPr>
                      </a:br>
                      <a:r>
                        <a:rPr lang="es-CO" sz="1000" b="0" u="none" strike="noStrike">
                          <a:solidFill>
                            <a:srgbClr val="000000"/>
                          </a:solidFill>
                          <a:effectLst/>
                        </a:rPr>
                        <a:t>Taller final </a:t>
                      </a:r>
                      <a:endParaRPr lang="es-CO" sz="1100">
                        <a:effectLst/>
                      </a:endParaRPr>
                    </a:p>
                  </a:txBody>
                  <a:tcPr marL="47495" marR="47495" marT="29736" marB="29736"/>
                </a:tc>
                <a:tc>
                  <a:txBody>
                    <a:bodyPr/>
                    <a:lstStyle/>
                    <a:p>
                      <a:pPr rtl="0" fontAlgn="t">
                        <a:spcBef>
                          <a:spcPts val="0"/>
                        </a:spcBef>
                        <a:spcAft>
                          <a:spcPts val="800"/>
                        </a:spcAft>
                      </a:pPr>
                      <a:r>
                        <a:rPr lang="es-ES" sz="1000" b="0" u="none" strike="noStrike" dirty="0">
                          <a:solidFill>
                            <a:srgbClr val="000000"/>
                          </a:solidFill>
                          <a:effectLst/>
                        </a:rPr>
                        <a:t>Diseño, validación y presentación de indicadores aplicados a casos reales.</a:t>
                      </a:r>
                      <a:endParaRPr lang="es-ES" sz="1100" dirty="0">
                        <a:effectLst/>
                      </a:endParaRPr>
                    </a:p>
                  </a:txBody>
                  <a:tcPr marL="47495" marR="47495" marT="29736" marB="29736"/>
                </a:tc>
                <a:tc>
                  <a:txBody>
                    <a:bodyPr/>
                    <a:lstStyle/>
                    <a:p>
                      <a:pPr rtl="0" fontAlgn="t">
                        <a:spcBef>
                          <a:spcPts val="0"/>
                        </a:spcBef>
                        <a:spcAft>
                          <a:spcPts val="800"/>
                        </a:spcAft>
                      </a:pPr>
                      <a:r>
                        <a:rPr lang="es-ES" sz="1000" b="0" u="none" strike="noStrike" dirty="0">
                          <a:solidFill>
                            <a:srgbClr val="000000"/>
                          </a:solidFill>
                          <a:effectLst/>
                        </a:rPr>
                        <a:t>Integrar y aplicar todos los conocimientos adquiridos.</a:t>
                      </a:r>
                      <a:endParaRPr lang="es-ES" sz="1100" dirty="0">
                        <a:effectLst/>
                      </a:endParaRPr>
                    </a:p>
                  </a:txBody>
                  <a:tcPr marL="47495" marR="47495" marT="29736" marB="29736"/>
                </a:tc>
                <a:tc>
                  <a:txBody>
                    <a:bodyPr/>
                    <a:lstStyle/>
                    <a:p>
                      <a:pPr algn="ctr" rtl="0" fontAlgn="t">
                        <a:spcBef>
                          <a:spcPts val="0"/>
                        </a:spcBef>
                        <a:spcAft>
                          <a:spcPts val="800"/>
                        </a:spcAft>
                      </a:pPr>
                      <a:r>
                        <a:rPr lang="es-CO" sz="1000" b="0" u="none" strike="noStrike" dirty="0">
                          <a:solidFill>
                            <a:srgbClr val="000000"/>
                          </a:solidFill>
                          <a:effectLst/>
                        </a:rPr>
                        <a:t>2</a:t>
                      </a:r>
                      <a:endParaRPr lang="es-CO" sz="1100" dirty="0">
                        <a:effectLst/>
                      </a:endParaRPr>
                    </a:p>
                  </a:txBody>
                  <a:tcPr marL="47495" marR="47495" marT="29736" marB="29736"/>
                </a:tc>
                <a:extLst>
                  <a:ext uri="{0D108BD9-81ED-4DB2-BD59-A6C34878D82A}">
                    <a16:rowId xmlns:a16="http://schemas.microsoft.com/office/drawing/2014/main" val="4110770394"/>
                  </a:ext>
                </a:extLst>
              </a:tr>
            </a:tbl>
          </a:graphicData>
        </a:graphic>
      </p:graphicFrame>
    </p:spTree>
    <p:extLst>
      <p:ext uri="{BB962C8B-B14F-4D97-AF65-F5344CB8AC3E}">
        <p14:creationId xmlns:p14="http://schemas.microsoft.com/office/powerpoint/2010/main" val="775253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410364" y="533546"/>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br>
              <a:rPr kumimoji="0" lang="es-CO" altLang="es-CO" sz="4400" b="1" i="0" u="none" strike="noStrike" cap="none" normalizeH="0" baseline="0" dirty="0">
                <a:ln>
                  <a:noFill/>
                </a:ln>
                <a:solidFill>
                  <a:schemeClr val="tx1"/>
                </a:solidFill>
                <a:effectLst/>
                <a:latin typeface="Arial" panose="020B0604020202020204" pitchFamily="34" charset="0"/>
              </a:rPr>
            </a:br>
            <a:r>
              <a:rPr lang="es-ES" b="1" i="0" dirty="0">
                <a:solidFill>
                  <a:srgbClr val="222222"/>
                </a:solidFill>
                <a:effectLst/>
                <a:latin typeface="Lato" panose="020F0502020204030203" pitchFamily="34" charset="0"/>
              </a:rPr>
              <a:t>Nueva definición del concepto de liderazgo en las empresas</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2050" name="Picture 2" descr="indicadores">
            <a:extLst>
              <a:ext uri="{FF2B5EF4-FFF2-40B4-BE49-F238E27FC236}">
                <a16:creationId xmlns:a16="http://schemas.microsoft.com/office/drawing/2014/main" id="{C621FDB5-4DFA-5013-5852-0B33506437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563" y="2567586"/>
            <a:ext cx="7534275" cy="32670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3694D8C-5EDB-5A7D-8EE7-67DE9B505203}"/>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342973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7496" y="-168214"/>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br>
              <a:rPr kumimoji="0" lang="es-CO" altLang="es-CO" sz="4400" b="1" i="0" u="none" strike="noStrike" cap="none" normalizeH="0" baseline="0" dirty="0">
                <a:ln>
                  <a:noFill/>
                </a:ln>
                <a:solidFill>
                  <a:schemeClr val="tx1"/>
                </a:solidFill>
                <a:effectLst/>
                <a:latin typeface="Arial" panose="020B0604020202020204" pitchFamily="34" charset="0"/>
              </a:rPr>
            </a:br>
            <a:r>
              <a:rPr lang="es-ES" b="1" i="0" dirty="0">
                <a:solidFill>
                  <a:srgbClr val="222222"/>
                </a:solidFill>
                <a:effectLst/>
                <a:latin typeface="Lato" panose="020F0502020204030203" pitchFamily="34" charset="0"/>
              </a:rPr>
              <a:t>Algo más sobre los comportamientos de los líderes</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Rectangle 2">
            <a:extLst>
              <a:ext uri="{FF2B5EF4-FFF2-40B4-BE49-F238E27FC236}">
                <a16:creationId xmlns:a16="http://schemas.microsoft.com/office/drawing/2014/main" id="{A5960846-6BA0-F290-52E4-DCF7967879CC}"/>
              </a:ext>
            </a:extLst>
          </p:cNvPr>
          <p:cNvSpPr>
            <a:spLocks noGrp="1" noChangeArrowheads="1"/>
          </p:cNvSpPr>
          <p:nvPr>
            <p:ph type="body" idx="1"/>
          </p:nvPr>
        </p:nvSpPr>
        <p:spPr bwMode="auto">
          <a:xfrm>
            <a:off x="676841" y="1955965"/>
            <a:ext cx="11171604" cy="30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fontAlgn="base"/>
            <a:r>
              <a:rPr lang="es-ES" sz="2400" b="0" i="0" dirty="0">
                <a:solidFill>
                  <a:srgbClr val="333333"/>
                </a:solidFill>
                <a:effectLst/>
                <a:latin typeface="Lato" panose="020F0502020204030203" pitchFamily="34" charset="0"/>
              </a:rPr>
              <a:t>De esta forma, para que cualquier iniciativa de cambio o mejora tenga éxito, se requiere siempre que los líderes </a:t>
            </a:r>
            <a:r>
              <a:rPr lang="es-ES" sz="2400" b="1" i="0" dirty="0">
                <a:solidFill>
                  <a:srgbClr val="333333"/>
                </a:solidFill>
                <a:effectLst/>
                <a:latin typeface="inherit"/>
              </a:rPr>
              <a:t>proporcionen una imagen clara de que la iniciativa</a:t>
            </a:r>
            <a:r>
              <a:rPr lang="es-ES" sz="2400" b="0" i="0" dirty="0">
                <a:solidFill>
                  <a:srgbClr val="333333"/>
                </a:solidFill>
                <a:effectLst/>
                <a:latin typeface="Lato" panose="020F0502020204030203" pitchFamily="34" charset="0"/>
              </a:rPr>
              <a:t> es realmente prioritaria para la empresa. Esta regla comprende a todas las iniciativas relacionadas con la implementación de indicadores.</a:t>
            </a:r>
          </a:p>
          <a:p>
            <a:pPr algn="l" fontAlgn="base"/>
            <a:r>
              <a:rPr lang="es-ES" sz="2400" b="0" i="0" dirty="0">
                <a:solidFill>
                  <a:srgbClr val="333333"/>
                </a:solidFill>
                <a:effectLst/>
                <a:latin typeface="Lato" panose="020F0502020204030203" pitchFamily="34" charset="0"/>
              </a:rPr>
              <a:t>La siguiente tabla presenta algunos ejemplos de comportamientos tanto inapropiados como apropiados, </a:t>
            </a:r>
            <a:r>
              <a:rPr lang="es-ES" sz="2400" b="1" i="0" dirty="0">
                <a:solidFill>
                  <a:srgbClr val="333333"/>
                </a:solidFill>
                <a:effectLst/>
                <a:latin typeface="inherit"/>
              </a:rPr>
              <a:t>relacionados con el rol de líder con un proyecto de implementación</a:t>
            </a:r>
            <a:r>
              <a:rPr lang="es-ES" sz="2400" b="0" i="0" dirty="0">
                <a:solidFill>
                  <a:srgbClr val="333333"/>
                </a:solidFill>
                <a:effectLst/>
                <a:latin typeface="Lato" panose="020F0502020204030203" pitchFamily="34" charset="0"/>
              </a:rPr>
              <a:t> de indicadores de gestión: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ndicadores">
            <a:extLst>
              <a:ext uri="{FF2B5EF4-FFF2-40B4-BE49-F238E27FC236}">
                <a16:creationId xmlns:a16="http://schemas.microsoft.com/office/drawing/2014/main" id="{7B5CDAD3-03E4-CADF-5B9F-EF2E06C5FF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199" y="4773488"/>
            <a:ext cx="5718859" cy="198885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41DB9C5-DE8B-93B4-0B8E-A0591BFEC994}"/>
              </a:ext>
            </a:extLst>
          </p:cNvPr>
          <p:cNvPicPr>
            <a:picLocks noChangeAspect="1"/>
          </p:cNvPicPr>
          <p:nvPr/>
        </p:nvPicPr>
        <p:blipFill>
          <a:blip r:embed="rId8"/>
          <a:stretch>
            <a:fillRect/>
          </a:stretch>
        </p:blipFill>
        <p:spPr>
          <a:xfrm>
            <a:off x="10579654" y="399928"/>
            <a:ext cx="942975" cy="828675"/>
          </a:xfrm>
          <a:prstGeom prst="rect">
            <a:avLst/>
          </a:prstGeom>
        </p:spPr>
      </p:pic>
    </p:spTree>
    <p:extLst>
      <p:ext uri="{BB962C8B-B14F-4D97-AF65-F5344CB8AC3E}">
        <p14:creationId xmlns:p14="http://schemas.microsoft.com/office/powerpoint/2010/main" val="751657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5;p2">
            <a:extLst>
              <a:ext uri="{FF2B5EF4-FFF2-40B4-BE49-F238E27FC236}">
                <a16:creationId xmlns:a16="http://schemas.microsoft.com/office/drawing/2014/main" id="{D3C5206C-13F5-D1D0-F0A3-6E425545271D}"/>
              </a:ext>
            </a:extLst>
          </p:cNvPr>
          <p:cNvPicPr preferRelativeResize="0"/>
          <p:nvPr/>
        </p:nvPicPr>
        <p:blipFill rotWithShape="1">
          <a:blip r:embed="rId2">
            <a:alphaModFix/>
          </a:blip>
          <a:srcRect/>
          <a:stretch/>
        </p:blipFill>
        <p:spPr>
          <a:xfrm>
            <a:off x="11587835" y="238578"/>
            <a:ext cx="666902" cy="1022583"/>
          </a:xfrm>
          <a:prstGeom prst="rect">
            <a:avLst/>
          </a:prstGeom>
          <a:noFill/>
          <a:ln>
            <a:noFill/>
          </a:ln>
        </p:spPr>
      </p:pic>
      <p:sp>
        <p:nvSpPr>
          <p:cNvPr id="7" name="Rectángulo 6">
            <a:extLst>
              <a:ext uri="{FF2B5EF4-FFF2-40B4-BE49-F238E27FC236}">
                <a16:creationId xmlns:a16="http://schemas.microsoft.com/office/drawing/2014/main" id="{8BE46318-5B76-80E0-F8B2-FF9DC865613D}"/>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CC2A5557-D1D0-6C28-78F3-8647C647E16F}"/>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Google Shape;94;p2">
            <a:extLst>
              <a:ext uri="{FF2B5EF4-FFF2-40B4-BE49-F238E27FC236}">
                <a16:creationId xmlns:a16="http://schemas.microsoft.com/office/drawing/2014/main" id="{84116703-DBEA-B259-937D-FFB54F5DA844}"/>
              </a:ext>
            </a:extLst>
          </p:cNvPr>
          <p:cNvPicPr preferRelativeResize="0"/>
          <p:nvPr/>
        </p:nvPicPr>
        <p:blipFill rotWithShape="1">
          <a:blip r:embed="rId3">
            <a:alphaModFix/>
          </a:blip>
          <a:srcRect/>
          <a:stretch/>
        </p:blipFill>
        <p:spPr>
          <a:xfrm rot="10800000">
            <a:off x="11507359" y="6204060"/>
            <a:ext cx="682172" cy="653940"/>
          </a:xfrm>
          <a:prstGeom prst="rect">
            <a:avLst/>
          </a:prstGeom>
          <a:noFill/>
          <a:ln>
            <a:noFill/>
          </a:ln>
        </p:spPr>
      </p:pic>
      <p:pic>
        <p:nvPicPr>
          <p:cNvPr id="10" name="Google Shape;94;p2">
            <a:extLst>
              <a:ext uri="{FF2B5EF4-FFF2-40B4-BE49-F238E27FC236}">
                <a16:creationId xmlns:a16="http://schemas.microsoft.com/office/drawing/2014/main" id="{FF4BF7E8-7B63-2138-7693-3AD4558A86BE}"/>
              </a:ext>
            </a:extLst>
          </p:cNvPr>
          <p:cNvPicPr preferRelativeResize="0"/>
          <p:nvPr/>
        </p:nvPicPr>
        <p:blipFill rotWithShape="1">
          <a:blip r:embed="rId3">
            <a:alphaModFix/>
          </a:blip>
          <a:srcRect/>
          <a:stretch/>
        </p:blipFill>
        <p:spPr>
          <a:xfrm>
            <a:off x="-22560" y="36894"/>
            <a:ext cx="682172" cy="621014"/>
          </a:xfrm>
          <a:prstGeom prst="rect">
            <a:avLst/>
          </a:prstGeom>
          <a:noFill/>
          <a:ln>
            <a:noFill/>
          </a:ln>
        </p:spPr>
      </p:pic>
      <p:sp>
        <p:nvSpPr>
          <p:cNvPr id="2" name="Título 1">
            <a:extLst>
              <a:ext uri="{FF2B5EF4-FFF2-40B4-BE49-F238E27FC236}">
                <a16:creationId xmlns:a16="http://schemas.microsoft.com/office/drawing/2014/main" id="{206D4528-EB00-6C1E-9528-384D1F269434}"/>
              </a:ext>
            </a:extLst>
          </p:cNvPr>
          <p:cNvSpPr>
            <a:spLocks noGrp="1"/>
          </p:cNvSpPr>
          <p:nvPr>
            <p:ph type="title"/>
          </p:nvPr>
        </p:nvSpPr>
        <p:spPr/>
        <p:txBody>
          <a:bodyPr/>
          <a:lstStyle/>
          <a:p>
            <a:r>
              <a:rPr lang="es-ES" dirty="0"/>
              <a:t>Tabla Adicional </a:t>
            </a:r>
            <a:endParaRPr lang="es-CO" dirty="0"/>
          </a:p>
        </p:txBody>
      </p:sp>
      <p:sp>
        <p:nvSpPr>
          <p:cNvPr id="3" name="Marcador de texto 2">
            <a:extLst>
              <a:ext uri="{FF2B5EF4-FFF2-40B4-BE49-F238E27FC236}">
                <a16:creationId xmlns:a16="http://schemas.microsoft.com/office/drawing/2014/main" id="{8682DDAA-E01A-9EA5-0DC3-08D98771AF3C}"/>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9EF45FC-964A-3349-2BD5-7183822D171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843350" y="1690688"/>
            <a:ext cx="7953793" cy="4466579"/>
          </a:xfrm>
          <a:prstGeom prst="rect">
            <a:avLst/>
          </a:prstGeom>
          <a:ln w="228600" cap="sq" cmpd="thickThin">
            <a:solidFill>
              <a:srgbClr val="000000"/>
            </a:solidFill>
            <a:prstDash val="solid"/>
            <a:miter lim="800000"/>
          </a:ln>
          <a:effectLst>
            <a:innerShdw blurRad="76200">
              <a:srgbClr val="000000"/>
            </a:innerShdw>
          </a:effectLst>
        </p:spPr>
      </p:pic>
      <p:pic>
        <p:nvPicPr>
          <p:cNvPr id="4" name="Imagen 3">
            <a:extLst>
              <a:ext uri="{FF2B5EF4-FFF2-40B4-BE49-F238E27FC236}">
                <a16:creationId xmlns:a16="http://schemas.microsoft.com/office/drawing/2014/main" id="{DDCBA78C-732D-F9AB-5911-99CA94CAB59E}"/>
              </a:ext>
            </a:extLst>
          </p:cNvPr>
          <p:cNvPicPr>
            <a:picLocks noChangeAspect="1"/>
          </p:cNvPicPr>
          <p:nvPr/>
        </p:nvPicPr>
        <p:blipFill>
          <a:blip r:embed="rId6"/>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808062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2">
            <a:extLst>
              <a:ext uri="{FF2B5EF4-FFF2-40B4-BE49-F238E27FC236}">
                <a16:creationId xmlns:a16="http://schemas.microsoft.com/office/drawing/2014/main" id="{B08EFFBC-19A0-9352-4836-FAA67C544629}"/>
              </a:ext>
            </a:extLst>
          </p:cNvPr>
          <p:cNvPicPr preferRelativeResize="0"/>
          <p:nvPr/>
        </p:nvPicPr>
        <p:blipFill rotWithShape="1">
          <a:blip r:embed="rId3">
            <a:alphaModFix/>
          </a:blip>
          <a:srcRect/>
          <a:stretch/>
        </p:blipFill>
        <p:spPr>
          <a:xfrm>
            <a:off x="11587835" y="238578"/>
            <a:ext cx="666902" cy="1022583"/>
          </a:xfrm>
          <a:prstGeom prst="rect">
            <a:avLst/>
          </a:prstGeom>
          <a:noFill/>
          <a:ln>
            <a:noFill/>
          </a:ln>
        </p:spPr>
      </p:pic>
      <p:sp>
        <p:nvSpPr>
          <p:cNvPr id="6" name="Rectángulo 5">
            <a:extLst>
              <a:ext uri="{FF2B5EF4-FFF2-40B4-BE49-F238E27FC236}">
                <a16:creationId xmlns:a16="http://schemas.microsoft.com/office/drawing/2014/main" id="{B61E9D77-42C5-7E19-B081-2CD76DDD640A}"/>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14E4CEEF-BD8C-219B-EC33-A38AF4A633E6}"/>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Google Shape;94;p2">
            <a:extLst>
              <a:ext uri="{FF2B5EF4-FFF2-40B4-BE49-F238E27FC236}">
                <a16:creationId xmlns:a16="http://schemas.microsoft.com/office/drawing/2014/main" id="{DD5CF7DB-0848-2FF0-413E-5237B57B2851}"/>
              </a:ext>
            </a:extLst>
          </p:cNvPr>
          <p:cNvPicPr preferRelativeResize="0"/>
          <p:nvPr/>
        </p:nvPicPr>
        <p:blipFill rotWithShape="1">
          <a:blip r:embed="rId4">
            <a:alphaModFix/>
          </a:blip>
          <a:srcRect/>
          <a:stretch/>
        </p:blipFill>
        <p:spPr>
          <a:xfrm rot="10800000">
            <a:off x="11507359" y="6204060"/>
            <a:ext cx="682172" cy="653940"/>
          </a:xfrm>
          <a:prstGeom prst="rect">
            <a:avLst/>
          </a:prstGeom>
          <a:noFill/>
          <a:ln>
            <a:noFill/>
          </a:ln>
        </p:spPr>
      </p:pic>
      <p:pic>
        <p:nvPicPr>
          <p:cNvPr id="9" name="Google Shape;94;p2">
            <a:extLst>
              <a:ext uri="{FF2B5EF4-FFF2-40B4-BE49-F238E27FC236}">
                <a16:creationId xmlns:a16="http://schemas.microsoft.com/office/drawing/2014/main" id="{D1D35AD7-3D11-809F-4C74-85D479BF7357}"/>
              </a:ext>
            </a:extLst>
          </p:cNvPr>
          <p:cNvPicPr preferRelativeResize="0"/>
          <p:nvPr/>
        </p:nvPicPr>
        <p:blipFill rotWithShape="1">
          <a:blip r:embed="rId4">
            <a:alphaModFix/>
          </a:blip>
          <a:srcRect/>
          <a:stretch/>
        </p:blipFill>
        <p:spPr>
          <a:xfrm>
            <a:off x="-22560" y="36894"/>
            <a:ext cx="682172" cy="621014"/>
          </a:xfrm>
          <a:prstGeom prst="rect">
            <a:avLst/>
          </a:prstGeom>
          <a:noFill/>
          <a:ln>
            <a:noFill/>
          </a:ln>
        </p:spPr>
      </p:pic>
      <p:sp>
        <p:nvSpPr>
          <p:cNvPr id="2" name="Título 1">
            <a:extLst>
              <a:ext uri="{FF2B5EF4-FFF2-40B4-BE49-F238E27FC236}">
                <a16:creationId xmlns:a16="http://schemas.microsoft.com/office/drawing/2014/main" id="{DCF725E9-8E98-66A2-A562-5D3D92C34E27}"/>
              </a:ext>
            </a:extLst>
          </p:cNvPr>
          <p:cNvSpPr>
            <a:spLocks noGrp="1"/>
          </p:cNvSpPr>
          <p:nvPr>
            <p:ph type="title"/>
          </p:nvPr>
        </p:nvSpPr>
        <p:spPr/>
        <p:txBody>
          <a:bodyPr/>
          <a:lstStyle/>
          <a:p>
            <a:r>
              <a:rPr lang="es-ES" dirty="0"/>
              <a:t>Tabla Adicional </a:t>
            </a:r>
            <a:endParaRPr lang="es-CO" dirty="0"/>
          </a:p>
        </p:txBody>
      </p:sp>
      <p:sp>
        <p:nvSpPr>
          <p:cNvPr id="3" name="Marcador de texto 2">
            <a:extLst>
              <a:ext uri="{FF2B5EF4-FFF2-40B4-BE49-F238E27FC236}">
                <a16:creationId xmlns:a16="http://schemas.microsoft.com/office/drawing/2014/main" id="{FEEC0B46-C510-63A8-AA2D-BC12A65B8AAD}"/>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22EE8A2-831D-A0B4-B2BC-8441D22E45A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2534737" y="1499326"/>
            <a:ext cx="7635631" cy="4860306"/>
          </a:xfrm>
          <a:prstGeom prst="rect">
            <a:avLst/>
          </a:prstGeom>
          <a:ln w="228600" cap="sq" cmpd="thickThin">
            <a:solidFill>
              <a:srgbClr val="000000"/>
            </a:solidFill>
            <a:prstDash val="solid"/>
            <a:miter lim="800000"/>
          </a:ln>
          <a:effectLst>
            <a:innerShdw blurRad="76200">
              <a:srgbClr val="000000"/>
            </a:innerShdw>
          </a:effectLst>
        </p:spPr>
      </p:pic>
      <p:pic>
        <p:nvPicPr>
          <p:cNvPr id="15" name="Imagen 14">
            <a:extLst>
              <a:ext uri="{FF2B5EF4-FFF2-40B4-BE49-F238E27FC236}">
                <a16:creationId xmlns:a16="http://schemas.microsoft.com/office/drawing/2014/main" id="{1111B352-5DDA-ACF9-D18C-8EE6002A21A7}"/>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4075318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Conclusión del bloque</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a:buFont typeface="Arial" panose="020B0604020202020204" pitchFamily="34" charset="0"/>
              <a:buChar char="•"/>
            </a:pPr>
            <a:r>
              <a:rPr lang="es-ES" dirty="0"/>
              <a:t>El liderazgo no es solo una posición, es una </a:t>
            </a:r>
            <a:r>
              <a:rPr lang="es-ES" b="1" dirty="0"/>
              <a:t>actitud frente al cambio</a:t>
            </a:r>
            <a:r>
              <a:rPr lang="es-ES" dirty="0"/>
              <a:t>.</a:t>
            </a:r>
          </a:p>
          <a:p>
            <a:pPr>
              <a:buFont typeface="Arial" panose="020B0604020202020204" pitchFamily="34" charset="0"/>
              <a:buChar char="•"/>
            </a:pPr>
            <a:r>
              <a:rPr lang="es-ES" dirty="0"/>
              <a:t>Implementar indicadores exige </a:t>
            </a:r>
            <a:r>
              <a:rPr lang="es-ES" b="1" dirty="0"/>
              <a:t>comunicar, motivar y guiar</a:t>
            </a:r>
            <a:r>
              <a:rPr lang="es-ES" dirty="0"/>
              <a:t>.</a:t>
            </a:r>
          </a:p>
          <a:p>
            <a:pPr>
              <a:buFont typeface="Arial" panose="020B0604020202020204" pitchFamily="34" charset="0"/>
              <a:buChar char="•"/>
            </a:pPr>
            <a:r>
              <a:rPr lang="es-ES" dirty="0"/>
              <a:t>Sostener un sistema de medición requiere coherencia, visión a largo plazo y cultura organizacional.</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39938" name="Picture 2" descr="Cómo ser un líder inspirador y motivar a tu equipo hacia el éxito">
            <a:extLst>
              <a:ext uri="{FF2B5EF4-FFF2-40B4-BE49-F238E27FC236}">
                <a16:creationId xmlns:a16="http://schemas.microsoft.com/office/drawing/2014/main" id="{CA040DFE-71F7-7DEF-D55A-B2B5F4E28AB4}"/>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7819823" y="4145769"/>
            <a:ext cx="3768012" cy="22608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9AFE8AB-AF1E-3D64-AD16-617D1A9CA20B}"/>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483417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7444271" y="5627"/>
            <a:ext cx="12192001"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87244" y="20429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a:off x="6139960" y="-51473"/>
            <a:ext cx="3199816" cy="6874881"/>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a:off x="6139960" y="-51473"/>
            <a:ext cx="2432540" cy="6989080"/>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Paralelogramo 4">
            <a:extLst>
              <a:ext uri="{FF2B5EF4-FFF2-40B4-BE49-F238E27FC236}">
                <a16:creationId xmlns:a16="http://schemas.microsoft.com/office/drawing/2014/main" id="{ACD0F42D-001C-A6F1-51E6-1649EA0E1E6A}"/>
              </a:ext>
            </a:extLst>
          </p:cNvPr>
          <p:cNvSpPr/>
          <p:nvPr/>
        </p:nvSpPr>
        <p:spPr>
          <a:xfrm>
            <a:off x="5297068" y="-51473"/>
            <a:ext cx="2798020" cy="7159551"/>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t>
            </a:r>
            <a:endParaRPr lang="es-CO" dirty="0"/>
          </a:p>
        </p:txBody>
      </p:sp>
      <p:sp>
        <p:nvSpPr>
          <p:cNvPr id="2" name="Título 1">
            <a:extLst>
              <a:ext uri="{FF2B5EF4-FFF2-40B4-BE49-F238E27FC236}">
                <a16:creationId xmlns:a16="http://schemas.microsoft.com/office/drawing/2014/main" id="{B45B1398-DD74-D242-DA1C-1055B4846C72}"/>
              </a:ext>
            </a:extLst>
          </p:cNvPr>
          <p:cNvSpPr>
            <a:spLocks noGrp="1"/>
          </p:cNvSpPr>
          <p:nvPr>
            <p:ph type="ctrTitle"/>
          </p:nvPr>
        </p:nvSpPr>
        <p:spPr>
          <a:xfrm>
            <a:off x="0" y="4991100"/>
            <a:ext cx="10382250" cy="1556392"/>
          </a:xfrm>
        </p:spPr>
        <p:txBody>
          <a:bodyPr>
            <a:normAutofit/>
          </a:bodyPr>
          <a:lstStyle/>
          <a:p>
            <a:r>
              <a:rPr lang="es-ES" sz="4400" dirty="0"/>
              <a:t>1.1.1 Taller: Evaluación interna de Indicadores</a:t>
            </a:r>
            <a:endParaRPr lang="es-CO" sz="4400" dirty="0"/>
          </a:p>
        </p:txBody>
      </p:sp>
      <p:sp>
        <p:nvSpPr>
          <p:cNvPr id="9" name="Título 6">
            <a:extLst>
              <a:ext uri="{FF2B5EF4-FFF2-40B4-BE49-F238E27FC236}">
                <a16:creationId xmlns:a16="http://schemas.microsoft.com/office/drawing/2014/main" id="{2D7FB98F-C7AE-6BDF-8479-B6964F7B4580}"/>
              </a:ext>
            </a:extLst>
          </p:cNvPr>
          <p:cNvSpPr txBox="1">
            <a:spLocks/>
          </p:cNvSpPr>
          <p:nvPr/>
        </p:nvSpPr>
        <p:spPr>
          <a:xfrm>
            <a:off x="129104" y="1120140"/>
            <a:ext cx="9144000" cy="23876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s-ES" dirty="0"/>
              <a:t>Unidad 1. Introducción a la gestión de indicadores</a:t>
            </a:r>
            <a:endParaRPr lang="es-CO" dirty="0"/>
          </a:p>
        </p:txBody>
      </p:sp>
    </p:spTree>
    <p:extLst>
      <p:ext uri="{BB962C8B-B14F-4D97-AF65-F5344CB8AC3E}">
        <p14:creationId xmlns:p14="http://schemas.microsoft.com/office/powerpoint/2010/main" val="2746917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Instrucciones para el taller en </a:t>
            </a:r>
            <a:r>
              <a:rPr lang="es-ES" b="1" dirty="0" err="1"/>
              <a:t>Padlet</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85000" lnSpcReduction="20000"/>
          </a:bodyPr>
          <a:lstStyle/>
          <a:p>
            <a:pPr>
              <a:buFont typeface="+mj-lt"/>
              <a:buAutoNum type="arabicPeriod"/>
            </a:pPr>
            <a:r>
              <a:rPr lang="es-ES" b="1" dirty="0"/>
              <a:t>Accede al siguiente enlace del tablero:</a:t>
            </a:r>
            <a:br>
              <a:rPr lang="es-ES" dirty="0"/>
            </a:br>
            <a:r>
              <a:rPr lang="es-ES" dirty="0">
                <a:hlinkClick r:id="rId5"/>
              </a:rPr>
              <a:t>https://padlet.com/adiaz88/evaluaci-n-de-indicadores-inacar-3wg8mwjsi9f3mmt0</a:t>
            </a:r>
            <a:endParaRPr lang="es-ES" dirty="0"/>
          </a:p>
          <a:p>
            <a:pPr>
              <a:buFont typeface="+mj-lt"/>
              <a:buAutoNum type="arabicPeriod"/>
            </a:pPr>
            <a:r>
              <a:rPr lang="es-ES" b="1" dirty="0"/>
              <a:t>Identifica cada columna del tablero</a:t>
            </a:r>
            <a:r>
              <a:rPr lang="es-ES" dirty="0"/>
              <a:t>, que corresponde a una pregunta clave sobre el indicador de tu proceso.</a:t>
            </a:r>
          </a:p>
          <a:p>
            <a:pPr>
              <a:buFont typeface="+mj-lt"/>
              <a:buAutoNum type="arabicPeriod"/>
            </a:pPr>
            <a:r>
              <a:rPr lang="es-ES" b="1" dirty="0"/>
              <a:t>Selecciona un proceso donde trabajes directamente.</a:t>
            </a:r>
            <a:endParaRPr lang="es-ES" dirty="0"/>
          </a:p>
          <a:p>
            <a:pPr>
              <a:buFont typeface="+mj-lt"/>
              <a:buAutoNum type="arabicPeriod"/>
            </a:pPr>
            <a:r>
              <a:rPr lang="es-ES" dirty="0"/>
              <a:t>En cada columna:</a:t>
            </a:r>
          </a:p>
          <a:p>
            <a:pPr marL="742950" lvl="1" indent="-285750">
              <a:buFont typeface="+mj-lt"/>
              <a:buAutoNum type="arabicPeriod"/>
            </a:pPr>
            <a:r>
              <a:rPr lang="es-ES" dirty="0"/>
              <a:t>Haz clic en el botón </a:t>
            </a:r>
            <a:r>
              <a:rPr lang="es-ES" b="1" dirty="0"/>
              <a:t>“+”</a:t>
            </a:r>
            <a:r>
              <a:rPr lang="es-ES" dirty="0"/>
              <a:t> o doble clic en el fondo.</a:t>
            </a:r>
          </a:p>
          <a:p>
            <a:pPr marL="742950" lvl="1" indent="-285750">
              <a:buFont typeface="+mj-lt"/>
              <a:buAutoNum type="arabicPeriod"/>
            </a:pPr>
            <a:r>
              <a:rPr lang="es-ES" dirty="0"/>
              <a:t>Escribe tu </a:t>
            </a:r>
            <a:r>
              <a:rPr lang="es-ES" b="1" dirty="0"/>
              <a:t>área, proceso u objetivo estratégico</a:t>
            </a:r>
            <a:r>
              <a:rPr lang="es-ES" dirty="0"/>
              <a:t> (ej. </a:t>
            </a:r>
            <a:r>
              <a:rPr lang="es-ES" i="1" dirty="0"/>
              <a:t>Compras</a:t>
            </a:r>
            <a:r>
              <a:rPr lang="es-ES" dirty="0"/>
              <a:t>).</a:t>
            </a:r>
          </a:p>
          <a:p>
            <a:pPr marL="742950" lvl="1" indent="-285750">
              <a:buFont typeface="+mj-lt"/>
              <a:buAutoNum type="arabicPeriod"/>
            </a:pPr>
            <a:r>
              <a:rPr lang="es-ES" dirty="0"/>
              <a:t>Escribe tu respuesta breve y concreta a la pregunta.</a:t>
            </a:r>
          </a:p>
          <a:p>
            <a:pPr>
              <a:buFont typeface="+mj-lt"/>
              <a:buAutoNum type="arabicPeriod"/>
            </a:pPr>
            <a:r>
              <a:rPr lang="es-ES" b="1" dirty="0"/>
              <a:t>Repite el paso en cada columna</a:t>
            </a:r>
            <a:r>
              <a:rPr lang="es-ES" dirty="0"/>
              <a:t>, para completar el diagnóstico completo.</a:t>
            </a:r>
          </a:p>
          <a:p>
            <a:pPr>
              <a:buFont typeface="+mj-lt"/>
              <a:buAutoNum type="arabicPeriod"/>
            </a:pPr>
            <a:r>
              <a:rPr lang="es-ES" dirty="0"/>
              <a:t>Al final, en la columna </a:t>
            </a:r>
            <a:r>
              <a:rPr lang="es-ES" b="1" dirty="0"/>
              <a:t>"Propuesta de mejora"</a:t>
            </a:r>
            <a:r>
              <a:rPr lang="es-ES" dirty="0"/>
              <a:t>, deja una idea concreta para mejorar cómo se miden y usan los indicadores en tu proceso.</a:t>
            </a:r>
          </a:p>
          <a:p>
            <a:pPr marL="114300" indent="0">
              <a:buNone/>
            </a:pP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6">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7">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7">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E9AFE8AB-AF1E-3D64-AD16-617D1A9CA20B}"/>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036824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4545932" y="0"/>
            <a:ext cx="12192001"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9399366" y="37574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flipH="1">
            <a:off x="2399647" y="0"/>
            <a:ext cx="3696353" cy="6863627"/>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flipH="1">
            <a:off x="3500268" y="-5627"/>
            <a:ext cx="3696353" cy="6863627"/>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Paralelogramo 4">
            <a:extLst>
              <a:ext uri="{FF2B5EF4-FFF2-40B4-BE49-F238E27FC236}">
                <a16:creationId xmlns:a16="http://schemas.microsoft.com/office/drawing/2014/main" id="{ACD0F42D-001C-A6F1-51E6-1649EA0E1E6A}"/>
              </a:ext>
            </a:extLst>
          </p:cNvPr>
          <p:cNvSpPr/>
          <p:nvPr/>
        </p:nvSpPr>
        <p:spPr>
          <a:xfrm flipH="1">
            <a:off x="5097426" y="-5627"/>
            <a:ext cx="3696353" cy="7182059"/>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a16="http://schemas.microsoft.com/office/drawing/2014/main" id="{A5157EDF-906B-4972-9F0E-1B264E67C1EC}"/>
              </a:ext>
            </a:extLst>
          </p:cNvPr>
          <p:cNvSpPr>
            <a:spLocks noGrp="1"/>
          </p:cNvSpPr>
          <p:nvPr>
            <p:ph type="ctrTitle"/>
          </p:nvPr>
        </p:nvSpPr>
        <p:spPr>
          <a:xfrm>
            <a:off x="3074069" y="1701845"/>
            <a:ext cx="9144000" cy="2387600"/>
          </a:xfrm>
        </p:spPr>
        <p:txBody>
          <a:bodyPr/>
          <a:lstStyle/>
          <a:p>
            <a:pPr algn="r"/>
            <a:r>
              <a:rPr lang="es-ES" dirty="0"/>
              <a:t>Unidad 1. Introducción a la gestión de indicadores</a:t>
            </a:r>
            <a:endParaRPr lang="es-CO" dirty="0"/>
          </a:p>
        </p:txBody>
      </p:sp>
      <p:sp>
        <p:nvSpPr>
          <p:cNvPr id="8" name="Subtítulo 7">
            <a:extLst>
              <a:ext uri="{FF2B5EF4-FFF2-40B4-BE49-F238E27FC236}">
                <a16:creationId xmlns:a16="http://schemas.microsoft.com/office/drawing/2014/main" id="{D85DA3D5-CB2B-F415-A12A-66E479FDDB75}"/>
              </a:ext>
            </a:extLst>
          </p:cNvPr>
          <p:cNvSpPr>
            <a:spLocks noGrp="1"/>
          </p:cNvSpPr>
          <p:nvPr>
            <p:ph type="subTitle" idx="1"/>
          </p:nvPr>
        </p:nvSpPr>
        <p:spPr>
          <a:xfrm>
            <a:off x="3074069" y="5202238"/>
            <a:ext cx="9144000" cy="1655762"/>
          </a:xfrm>
        </p:spPr>
        <p:txBody>
          <a:bodyPr>
            <a:normAutofit/>
          </a:bodyPr>
          <a:lstStyle/>
          <a:p>
            <a:pPr algn="just"/>
            <a:r>
              <a:rPr lang="es-ES" sz="4400" dirty="0"/>
              <a:t>1.2. Conceptos clave y tipos de Indicadores</a:t>
            </a:r>
            <a:endParaRPr lang="es-CO" sz="4400" dirty="0"/>
          </a:p>
        </p:txBody>
      </p:sp>
      <p:pic>
        <p:nvPicPr>
          <p:cNvPr id="2" name="Imagen 1">
            <a:extLst>
              <a:ext uri="{FF2B5EF4-FFF2-40B4-BE49-F238E27FC236}">
                <a16:creationId xmlns:a16="http://schemas.microsoft.com/office/drawing/2014/main" id="{EB332919-35B1-3B76-9856-D3341856C4F1}"/>
              </a:ext>
            </a:extLst>
          </p:cNvPr>
          <p:cNvPicPr>
            <a:picLocks noChangeAspect="1"/>
          </p:cNvPicPr>
          <p:nvPr/>
        </p:nvPicPr>
        <p:blipFill>
          <a:blip r:embed="rId5"/>
          <a:stretch>
            <a:fillRect/>
          </a:stretch>
        </p:blipFill>
        <p:spPr>
          <a:xfrm>
            <a:off x="8153597" y="433772"/>
            <a:ext cx="942975" cy="828675"/>
          </a:xfrm>
          <a:prstGeom prst="rect">
            <a:avLst/>
          </a:prstGeom>
        </p:spPr>
      </p:pic>
    </p:spTree>
    <p:extLst>
      <p:ext uri="{BB962C8B-B14F-4D97-AF65-F5344CB8AC3E}">
        <p14:creationId xmlns:p14="http://schemas.microsoft.com/office/powerpoint/2010/main" val="52578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r>
              <a:rPr kumimoji="0" lang="es-CO" altLang="es-CO" sz="4400" b="1" i="0" u="none" strike="noStrike" cap="none" normalizeH="0" baseline="0" dirty="0">
                <a:ln>
                  <a:noFill/>
                </a:ln>
                <a:solidFill>
                  <a:schemeClr val="tx1"/>
                </a:solidFill>
                <a:effectLst/>
                <a:latin typeface="Arial" panose="020B0604020202020204" pitchFamily="34" charset="0"/>
              </a:rPr>
              <a:t>Objetivo del Numeral 1.2: Conceptos clave y tipos de indicadores</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Rectangle 2">
            <a:extLst>
              <a:ext uri="{FF2B5EF4-FFF2-40B4-BE49-F238E27FC236}">
                <a16:creationId xmlns:a16="http://schemas.microsoft.com/office/drawing/2014/main" id="{180B67AB-CEAC-B8DB-66F4-C49C2E8EAD04}"/>
              </a:ext>
            </a:extLst>
          </p:cNvPr>
          <p:cNvSpPr>
            <a:spLocks noGrp="1" noChangeArrowheads="1"/>
          </p:cNvSpPr>
          <p:nvPr>
            <p:ph type="body" idx="1"/>
          </p:nvPr>
        </p:nvSpPr>
        <p:spPr bwMode="auto">
          <a:xfrm>
            <a:off x="838200" y="2168108"/>
            <a:ext cx="110871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400" i="0" u="none" strike="noStrike" cap="none" normalizeH="0" baseline="0" dirty="0">
                <a:ln>
                  <a:noFill/>
                </a:ln>
                <a:solidFill>
                  <a:schemeClr val="tx1"/>
                </a:solidFill>
                <a:effectLst/>
                <a:latin typeface="Arial" panose="020B0604020202020204" pitchFamily="34" charset="0"/>
              </a:rPr>
              <a:t>Comprender los fundamentos teóricos y prácticos de los indicadores de gestión, su clasificación, utilidad y aplicación en las organizaciones modernas, con énfasis en su alineación con los objetivos estratégicos y operativos.</a:t>
            </a:r>
            <a:endParaRPr kumimoji="0" lang="es-CO" altLang="es-CO" sz="400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CC62733C-66AE-CB87-B110-AF6DE469E04E}"/>
              </a:ext>
            </a:extLst>
          </p:cNvPr>
          <p:cNvSpPr txBox="1"/>
          <p:nvPr/>
        </p:nvSpPr>
        <p:spPr>
          <a:xfrm>
            <a:off x="838200" y="3394238"/>
            <a:ext cx="11286123" cy="3046988"/>
          </a:xfrm>
          <a:prstGeom prst="rect">
            <a:avLst/>
          </a:prstGeom>
          <a:noFill/>
        </p:spPr>
        <p:txBody>
          <a:bodyPr wrap="square">
            <a:spAutoFit/>
          </a:bodyPr>
          <a:lstStyle/>
          <a:p>
            <a:r>
              <a:rPr lang="es-ES" sz="2400" dirty="0"/>
              <a:t>Este objetivo se enfoca en:</a:t>
            </a:r>
          </a:p>
          <a:p>
            <a:pPr>
              <a:buFont typeface="Arial" panose="020B0604020202020204" pitchFamily="34" charset="0"/>
              <a:buChar char="•"/>
            </a:pPr>
            <a:r>
              <a:rPr lang="es-ES" sz="2400" dirty="0"/>
              <a:t>Entender </a:t>
            </a:r>
            <a:r>
              <a:rPr lang="es-ES" sz="2400" b="1" dirty="0"/>
              <a:t>el </a:t>
            </a:r>
            <a:r>
              <a:rPr lang="es-ES" sz="2400" dirty="0"/>
              <a:t>propósito de los indicadores dentro de un sistema de gestión.</a:t>
            </a:r>
          </a:p>
          <a:p>
            <a:pPr>
              <a:buFont typeface="Arial" panose="020B0604020202020204" pitchFamily="34" charset="0"/>
              <a:buChar char="•"/>
            </a:pPr>
            <a:r>
              <a:rPr lang="es-ES" sz="2400" dirty="0"/>
              <a:t>Reconocer los </a:t>
            </a:r>
            <a:r>
              <a:rPr lang="es-ES" sz="2400" b="1" dirty="0"/>
              <a:t>tipos de indicadores</a:t>
            </a:r>
            <a:r>
              <a:rPr lang="es-ES" sz="2400" dirty="0"/>
              <a:t> más comunes (eficiencia, eficacia, calidad, resultado, etc.).</a:t>
            </a:r>
          </a:p>
          <a:p>
            <a:pPr>
              <a:buFont typeface="Arial" panose="020B0604020202020204" pitchFamily="34" charset="0"/>
              <a:buChar char="•"/>
            </a:pPr>
            <a:r>
              <a:rPr lang="es-ES" sz="2400" dirty="0"/>
              <a:t>Conocer criterios para definirlos correctamente (relevancia, trazabilidad, </a:t>
            </a:r>
            <a:r>
              <a:rPr lang="es-ES" sz="2400" dirty="0" err="1"/>
              <a:t>medibilidad</a:t>
            </a:r>
            <a:r>
              <a:rPr lang="es-ES" sz="2400" dirty="0"/>
              <a:t>).</a:t>
            </a:r>
          </a:p>
          <a:p>
            <a:pPr>
              <a:buFont typeface="Arial" panose="020B0604020202020204" pitchFamily="34" charset="0"/>
              <a:buChar char="•"/>
            </a:pPr>
            <a:r>
              <a:rPr lang="es-ES" sz="2400" dirty="0"/>
              <a:t>Aplicar estos conceptos a casos reales, especialmente del sector de la construcción e infraestructura (como INACAR).</a:t>
            </a:r>
          </a:p>
        </p:txBody>
      </p:sp>
      <p:pic>
        <p:nvPicPr>
          <p:cNvPr id="6" name="Imagen 5">
            <a:extLst>
              <a:ext uri="{FF2B5EF4-FFF2-40B4-BE49-F238E27FC236}">
                <a16:creationId xmlns:a16="http://schemas.microsoft.com/office/drawing/2014/main" id="{25B5BB5A-293D-06FA-F5EC-FF1C8F7C6FC7}"/>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211094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1;p2">
            <a:extLst>
              <a:ext uri="{FF2B5EF4-FFF2-40B4-BE49-F238E27FC236}">
                <a16:creationId xmlns:a16="http://schemas.microsoft.com/office/drawing/2014/main" id="{20CF4554-89CC-A07F-E0CF-88783F3E75BF}"/>
              </a:ext>
            </a:extLst>
          </p:cNvPr>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 name="Marcador de posición de imagen 8" descr="Libro abierto">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4">
            <a:extLst>
              <a:ext uri="{28A0092B-C50C-407E-A947-70E740481C1C}">
                <a14:useLocalDpi xmlns:a14="http://schemas.microsoft.com/office/drawing/2010/main"/>
              </a:ext>
            </a:extLst>
          </a:blip>
          <a:srcRect/>
          <a:stretch>
            <a:fillRect/>
          </a:stretch>
        </p:blipFill>
        <p:spPr/>
      </p:pic>
      <p:sp>
        <p:nvSpPr>
          <p:cNvPr id="29" name="Rectángulo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54692" y="-42637"/>
            <a:ext cx="2928121" cy="6974659"/>
            <a:chOff x="9621170" y="-85274"/>
            <a:chExt cx="2928121" cy="6974659"/>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4">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838406" y="-5626"/>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4">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111889" y="-85274"/>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2">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rgbClr val="FF9A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1137633" y="1113742"/>
              <a:ext cx="1411658"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1134368" y="248547"/>
            <a:ext cx="10624861" cy="830997"/>
          </a:xfrm>
        </p:spPr>
        <p:txBody>
          <a:bodyPr rtlCol="0"/>
          <a:lstStyle/>
          <a:p>
            <a:pPr rtl="0"/>
            <a:r>
              <a:rPr lang="es-ES" sz="5400" dirty="0"/>
              <a:t>1.2. Conceptos clave y tipos de indicadores</a:t>
            </a:r>
            <a:endParaRPr lang="es-ES" sz="4000" dirty="0"/>
          </a:p>
        </p:txBody>
      </p:sp>
      <p:pic>
        <p:nvPicPr>
          <p:cNvPr id="83" name="Marcador de contenido 82" descr="Lluvia de ideas de grupo con relleno sólido">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5">
            <a:extLst>
              <a:ext uri="{96DAC541-7B7A-43D3-8B79-37D633B846F1}">
                <asvg:svgBlip xmlns:asvg="http://schemas.microsoft.com/office/drawing/2016/SVG/main" r:embed="rId6"/>
              </a:ext>
            </a:extLst>
          </a:blip>
          <a:srcRect/>
          <a:stretch/>
        </p:blipFill>
        <p:spPr/>
      </p:pic>
      <p:sp>
        <p:nvSpPr>
          <p:cNvPr id="87" name="Marcador de texto 86" descr="bloque de contenido 1">
            <a:extLst>
              <a:ext uri="{FF2B5EF4-FFF2-40B4-BE49-F238E27FC236}">
                <a16:creationId xmlns:a16="http://schemas.microsoft.com/office/drawing/2014/main" id="{1F4C9CA2-B224-40CD-8DB2-CAE478D23611}"/>
              </a:ext>
            </a:extLst>
          </p:cNvPr>
          <p:cNvSpPr>
            <a:spLocks noGrp="1"/>
          </p:cNvSpPr>
          <p:nvPr>
            <p:ph type="body" sz="quarter" idx="11"/>
          </p:nvPr>
        </p:nvSpPr>
        <p:spPr>
          <a:xfrm>
            <a:off x="250957" y="2717802"/>
            <a:ext cx="3107052" cy="3368675"/>
          </a:xfrm>
        </p:spPr>
        <p:txBody>
          <a:bodyPr rtlCol="0"/>
          <a:lstStyle/>
          <a:p>
            <a:r>
              <a:rPr lang="es-ES" b="1" dirty="0">
                <a:solidFill>
                  <a:schemeClr val="bg1"/>
                </a:solidFill>
                <a:latin typeface="Calibri" panose="020F0502020204030204" pitchFamily="34" charset="0"/>
                <a:cs typeface="Calibri" panose="020F0502020204030204" pitchFamily="34" charset="0"/>
              </a:rPr>
              <a:t>Bloque: Definición y utilidad</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¿Qué es un indicador?</a:t>
            </a:r>
            <a:endParaRPr lang="es-ES" dirty="0">
              <a:solidFill>
                <a:schemeClr val="bg1"/>
              </a:solidFill>
              <a:latin typeface="Calibri" panose="020F0502020204030204" pitchFamily="34" charset="0"/>
              <a:cs typeface="Calibri" panose="020F0502020204030204" pitchFamily="34" charset="0"/>
            </a:endParaRPr>
          </a:p>
          <a:p>
            <a:pPr marL="457200" lvl="1" indent="0">
              <a:buNone/>
            </a:pPr>
            <a:r>
              <a:rPr lang="es-ES" sz="1400" dirty="0">
                <a:solidFill>
                  <a:schemeClr val="bg1"/>
                </a:solidFill>
                <a:latin typeface="Calibri" panose="020F0502020204030204" pitchFamily="34" charset="0"/>
                <a:cs typeface="Calibri" panose="020F0502020204030204" pitchFamily="34" charset="0"/>
              </a:rPr>
              <a:t>- Definición clara</a:t>
            </a:r>
          </a:p>
          <a:p>
            <a:pPr marL="457200" lvl="1" indent="0">
              <a:buNone/>
            </a:pPr>
            <a:r>
              <a:rPr lang="es-ES" sz="1400" dirty="0">
                <a:solidFill>
                  <a:schemeClr val="bg1"/>
                </a:solidFill>
                <a:latin typeface="Calibri" panose="020F0502020204030204" pitchFamily="34" charset="0"/>
                <a:cs typeface="Calibri" panose="020F0502020204030204" pitchFamily="34" charset="0"/>
              </a:rPr>
              <a:t>- Diferencia entre datos, métricas e indicadores (tabla comparativa)</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¿Para qué sirve un indicador?</a:t>
            </a:r>
            <a:endParaRPr lang="es-ES" dirty="0">
              <a:solidFill>
                <a:schemeClr val="bg1"/>
              </a:solidFill>
              <a:latin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cs typeface="Calibri" panose="020F0502020204030204" pitchFamily="34" charset="0"/>
              </a:rPr>
              <a:t>         - Seguimiento, control, mejora, aprendizaje</a:t>
            </a:r>
          </a:p>
          <a:p>
            <a:r>
              <a:rPr lang="es-ES" dirty="0">
                <a:solidFill>
                  <a:schemeClr val="bg1"/>
                </a:solidFill>
                <a:latin typeface="Calibri" panose="020F0502020204030204" pitchFamily="34" charset="0"/>
                <a:cs typeface="Calibri" panose="020F0502020204030204" pitchFamily="34" charset="0"/>
              </a:rPr>
              <a:t>        - Ejemplo concreto</a:t>
            </a:r>
          </a:p>
        </p:txBody>
      </p:sp>
      <p:pic>
        <p:nvPicPr>
          <p:cNvPr id="95" name="Marcador de contenido 94" descr="Identificación de empleado con relleno sólido">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7">
            <a:extLst>
              <a:ext uri="{96DAC541-7B7A-43D3-8B79-37D633B846F1}">
                <asvg:svgBlip xmlns:asvg="http://schemas.microsoft.com/office/drawing/2016/SVG/main" r:embed="rId8"/>
              </a:ext>
            </a:extLst>
          </a:blip>
          <a:srcRect/>
          <a:stretch/>
        </p:blipFill>
        <p:spPr>
          <a:xfrm>
            <a:off x="4803775" y="1981993"/>
            <a:ext cx="547688" cy="547688"/>
          </a:xfrm>
        </p:spPr>
      </p:pic>
      <p:sp>
        <p:nvSpPr>
          <p:cNvPr id="88" name="Marcador de texto 87" descr="bloque de contenido 2">
            <a:extLst>
              <a:ext uri="{FF2B5EF4-FFF2-40B4-BE49-F238E27FC236}">
                <a16:creationId xmlns:a16="http://schemas.microsoft.com/office/drawing/2014/main" id="{D01EBAE5-B81D-4150-B62C-F56241C55563}"/>
              </a:ext>
            </a:extLst>
          </p:cNvPr>
          <p:cNvSpPr>
            <a:spLocks noGrp="1"/>
          </p:cNvSpPr>
          <p:nvPr>
            <p:ph type="body" sz="quarter" idx="12"/>
          </p:nvPr>
        </p:nvSpPr>
        <p:spPr>
          <a:xfrm>
            <a:off x="3606499" y="2609102"/>
            <a:ext cx="3389396" cy="3368675"/>
          </a:xfrm>
        </p:spPr>
        <p:txBody>
          <a:bodyPr rtlCol="0"/>
          <a:lstStyle/>
          <a:p>
            <a:r>
              <a:rPr lang="es-ES" b="1" dirty="0">
                <a:solidFill>
                  <a:schemeClr val="bg1"/>
                </a:solidFill>
                <a:latin typeface="Calibri" panose="020F0502020204030204" pitchFamily="34" charset="0"/>
                <a:cs typeface="Calibri" panose="020F0502020204030204" pitchFamily="34" charset="0"/>
              </a:rPr>
              <a:t>Bloque: Tipologías</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Tipos de indicadores</a:t>
            </a:r>
            <a:endParaRPr lang="es-ES" dirty="0">
              <a:solidFill>
                <a:schemeClr val="bg1"/>
              </a:solidFill>
              <a:latin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cs typeface="Calibri" panose="020F0502020204030204" pitchFamily="34" charset="0"/>
              </a:rPr>
              <a:t>      - Eficiencia, eficacia, calidad, productividad, impacto</a:t>
            </a:r>
          </a:p>
          <a:p>
            <a:r>
              <a:rPr lang="es-ES" dirty="0">
                <a:solidFill>
                  <a:schemeClr val="bg1"/>
                </a:solidFill>
                <a:latin typeface="Calibri" panose="020F0502020204030204" pitchFamily="34" charset="0"/>
                <a:cs typeface="Calibri" panose="020F0502020204030204" pitchFamily="34" charset="0"/>
              </a:rPr>
              <a:t>      - Visual: tabla o gráfico con definiciones</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Indicadores por tipo de medición</a:t>
            </a:r>
            <a:endParaRPr lang="es-ES" dirty="0">
              <a:solidFill>
                <a:schemeClr val="bg1"/>
              </a:solidFill>
              <a:latin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cs typeface="Calibri" panose="020F0502020204030204" pitchFamily="34" charset="0"/>
              </a:rPr>
              <a:t>     - De estructura, proceso y resultado</a:t>
            </a:r>
          </a:p>
          <a:p>
            <a:r>
              <a:rPr lang="es-ES" dirty="0">
                <a:solidFill>
                  <a:schemeClr val="bg1"/>
                </a:solidFill>
                <a:latin typeface="Calibri" panose="020F0502020204030204" pitchFamily="34" charset="0"/>
                <a:cs typeface="Calibri" panose="020F0502020204030204" pitchFamily="34" charset="0"/>
              </a:rPr>
              <a:t>     - Ejemplo aplicado al sector público o privado</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Indicadores KPI y KRI</a:t>
            </a:r>
            <a:endParaRPr lang="es-ES" dirty="0">
              <a:solidFill>
                <a:schemeClr val="bg1"/>
              </a:solidFill>
              <a:latin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cs typeface="Calibri" panose="020F0502020204030204" pitchFamily="34" charset="0"/>
              </a:rPr>
              <a:t>      - Qué son, diferencias, cuándo usar cada uno</a:t>
            </a:r>
          </a:p>
          <a:p>
            <a:r>
              <a:rPr lang="es-ES" dirty="0">
                <a:solidFill>
                  <a:schemeClr val="bg1"/>
                </a:solidFill>
                <a:latin typeface="Calibri" panose="020F0502020204030204" pitchFamily="34" charset="0"/>
                <a:cs typeface="Calibri" panose="020F0502020204030204" pitchFamily="34" charset="0"/>
              </a:rPr>
              <a:t>       -  Visual con comparativa</a:t>
            </a:r>
          </a:p>
        </p:txBody>
      </p:sp>
      <p:pic>
        <p:nvPicPr>
          <p:cNvPr id="97" name="Marcador de contenido 96" descr="Persona con idea con relleno sólido">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9">
            <a:extLst>
              <a:ext uri="{96DAC541-7B7A-43D3-8B79-37D633B846F1}">
                <asvg:svgBlip xmlns:asvg="http://schemas.microsoft.com/office/drawing/2016/SVG/main" r:embed="rId10"/>
              </a:ext>
            </a:extLst>
          </a:blip>
          <a:srcRect/>
          <a:stretch/>
        </p:blipFill>
        <p:spPr/>
      </p:pic>
      <p:sp>
        <p:nvSpPr>
          <p:cNvPr id="90" name="Marcador de texto 89" descr="bloque de contenido 3">
            <a:extLst>
              <a:ext uri="{FF2B5EF4-FFF2-40B4-BE49-F238E27FC236}">
                <a16:creationId xmlns:a16="http://schemas.microsoft.com/office/drawing/2014/main" id="{AC38A326-FA47-4BD6-B27D-DEB6A4485AB5}"/>
              </a:ext>
            </a:extLst>
          </p:cNvPr>
          <p:cNvSpPr>
            <a:spLocks noGrp="1"/>
          </p:cNvSpPr>
          <p:nvPr>
            <p:ph type="body" sz="quarter" idx="15"/>
          </p:nvPr>
        </p:nvSpPr>
        <p:spPr>
          <a:xfrm>
            <a:off x="7340286" y="2803077"/>
            <a:ext cx="3683880" cy="3368675"/>
          </a:xfrm>
        </p:spPr>
        <p:txBody>
          <a:bodyPr rtlCol="0"/>
          <a:lstStyle/>
          <a:p>
            <a:r>
              <a:rPr lang="es-ES" b="1" dirty="0">
                <a:solidFill>
                  <a:schemeClr val="bg1"/>
                </a:solidFill>
                <a:latin typeface="Calibri" panose="020F0502020204030204" pitchFamily="34" charset="0"/>
                <a:cs typeface="Calibri" panose="020F0502020204030204" pitchFamily="34" charset="0"/>
              </a:rPr>
              <a:t>Bloque: Diseño y calidad</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Características de un buen indicador</a:t>
            </a:r>
            <a:endParaRPr lang="es-ES" dirty="0">
              <a:solidFill>
                <a:schemeClr val="bg1"/>
              </a:solidFill>
              <a:latin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cs typeface="Calibri" panose="020F0502020204030204" pitchFamily="34" charset="0"/>
              </a:rPr>
              <a:t>       - Principio SMART + claridad, consistencia, viabilidad</a:t>
            </a:r>
          </a:p>
          <a:p>
            <a:r>
              <a:rPr lang="es-ES" dirty="0">
                <a:solidFill>
                  <a:schemeClr val="bg1"/>
                </a:solidFill>
                <a:latin typeface="Calibri" panose="020F0502020204030204" pitchFamily="34" charset="0"/>
                <a:cs typeface="Calibri" panose="020F0502020204030204" pitchFamily="34" charset="0"/>
              </a:rPr>
              <a:t>       - Tabla con ejemplos bien y mal formulados</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Fuentes de datos para indicadores</a:t>
            </a:r>
            <a:endParaRPr lang="es-ES" dirty="0">
              <a:solidFill>
                <a:schemeClr val="bg1"/>
              </a:solidFill>
              <a:latin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cs typeface="Calibri" panose="020F0502020204030204" pitchFamily="34" charset="0"/>
              </a:rPr>
              <a:t>        - Internas vs. externas</a:t>
            </a:r>
          </a:p>
          <a:p>
            <a:r>
              <a:rPr lang="es-ES" dirty="0">
                <a:solidFill>
                  <a:schemeClr val="bg1"/>
                </a:solidFill>
                <a:latin typeface="Calibri" panose="020F0502020204030204" pitchFamily="34" charset="0"/>
                <a:cs typeface="Calibri" panose="020F0502020204030204" pitchFamily="34" charset="0"/>
              </a:rPr>
              <a:t>        - Consideraciones sobre calidad, frecuencia y accesibilidad</a:t>
            </a:r>
          </a:p>
          <a:p>
            <a:pPr marL="285750" indent="-285750" rtl="0">
              <a:buFont typeface="Arial" panose="020B0604020202020204" pitchFamily="34" charset="0"/>
              <a:buChar char="•"/>
            </a:pPr>
            <a:endParaRPr lang="es-ES" dirty="0">
              <a:solidFill>
                <a:schemeClr val="bg1"/>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67046" y="6171752"/>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pic>
        <p:nvPicPr>
          <p:cNvPr id="2" name="Google Shape;95;p2">
            <a:extLst>
              <a:ext uri="{FF2B5EF4-FFF2-40B4-BE49-F238E27FC236}">
                <a16:creationId xmlns:a16="http://schemas.microsoft.com/office/drawing/2014/main" id="{8A790CAE-DF86-946D-4F0B-46891326810E}"/>
              </a:ext>
            </a:extLst>
          </p:cNvPr>
          <p:cNvPicPr preferRelativeResize="0"/>
          <p:nvPr/>
        </p:nvPicPr>
        <p:blipFill rotWithShape="1">
          <a:blip r:embed="rId11">
            <a:alphaModFix/>
          </a:blip>
          <a:srcRect/>
          <a:stretch/>
        </p:blipFill>
        <p:spPr>
          <a:xfrm>
            <a:off x="66987" y="0"/>
            <a:ext cx="666902" cy="1022583"/>
          </a:xfrm>
          <a:prstGeom prst="rect">
            <a:avLst/>
          </a:prstGeom>
          <a:noFill/>
          <a:ln>
            <a:noFill/>
          </a:ln>
        </p:spPr>
      </p:pic>
      <p:pic>
        <p:nvPicPr>
          <p:cNvPr id="3" name="Imagen 2">
            <a:extLst>
              <a:ext uri="{FF2B5EF4-FFF2-40B4-BE49-F238E27FC236}">
                <a16:creationId xmlns:a16="http://schemas.microsoft.com/office/drawing/2014/main" id="{1D8AB038-03C1-CA49-BBD0-7F479F480CB0}"/>
              </a:ext>
            </a:extLst>
          </p:cNvPr>
          <p:cNvPicPr>
            <a:picLocks noChangeAspect="1"/>
          </p:cNvPicPr>
          <p:nvPr/>
        </p:nvPicPr>
        <p:blipFill>
          <a:blip r:embed="rId12"/>
          <a:stretch>
            <a:fillRect/>
          </a:stretch>
        </p:blipFill>
        <p:spPr>
          <a:xfrm>
            <a:off x="11307689" y="5325068"/>
            <a:ext cx="942975" cy="828675"/>
          </a:xfrm>
          <a:prstGeom prst="rect">
            <a:avLst/>
          </a:prstGeom>
        </p:spPr>
      </p:pic>
    </p:spTree>
    <p:extLst>
      <p:ext uri="{BB962C8B-B14F-4D97-AF65-F5344CB8AC3E}">
        <p14:creationId xmlns:p14="http://schemas.microsoft.com/office/powerpoint/2010/main" val="34024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4545932" y="0"/>
            <a:ext cx="12192001"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9399366" y="37574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flipH="1">
            <a:off x="2399647" y="0"/>
            <a:ext cx="3696353" cy="6863627"/>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flipH="1">
            <a:off x="3500268" y="-5627"/>
            <a:ext cx="3696353" cy="6863627"/>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Paralelogramo 4">
            <a:extLst>
              <a:ext uri="{FF2B5EF4-FFF2-40B4-BE49-F238E27FC236}">
                <a16:creationId xmlns:a16="http://schemas.microsoft.com/office/drawing/2014/main" id="{ACD0F42D-001C-A6F1-51E6-1649EA0E1E6A}"/>
              </a:ext>
            </a:extLst>
          </p:cNvPr>
          <p:cNvSpPr/>
          <p:nvPr/>
        </p:nvSpPr>
        <p:spPr>
          <a:xfrm flipH="1">
            <a:off x="5097426" y="-5627"/>
            <a:ext cx="3696353" cy="7182059"/>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a16="http://schemas.microsoft.com/office/drawing/2014/main" id="{A5157EDF-906B-4972-9F0E-1B264E67C1EC}"/>
              </a:ext>
            </a:extLst>
          </p:cNvPr>
          <p:cNvSpPr>
            <a:spLocks noGrp="1"/>
          </p:cNvSpPr>
          <p:nvPr>
            <p:ph type="ctrTitle"/>
          </p:nvPr>
        </p:nvSpPr>
        <p:spPr>
          <a:xfrm>
            <a:off x="3074069" y="2391602"/>
            <a:ext cx="9144000" cy="2387600"/>
          </a:xfrm>
        </p:spPr>
        <p:txBody>
          <a:bodyPr/>
          <a:lstStyle/>
          <a:p>
            <a:r>
              <a:rPr lang="es-ES" dirty="0"/>
              <a:t>Unidad 1. Introducción a la gestión de indicadores</a:t>
            </a:r>
            <a:endParaRPr lang="es-CO" dirty="0"/>
          </a:p>
        </p:txBody>
      </p:sp>
      <p:pic>
        <p:nvPicPr>
          <p:cNvPr id="9" name="Imagen 8">
            <a:extLst>
              <a:ext uri="{FF2B5EF4-FFF2-40B4-BE49-F238E27FC236}">
                <a16:creationId xmlns:a16="http://schemas.microsoft.com/office/drawing/2014/main" id="{87A43015-7F87-63EA-5BCB-2EAA2518836A}"/>
              </a:ext>
            </a:extLst>
          </p:cNvPr>
          <p:cNvPicPr>
            <a:picLocks noChangeAspect="1"/>
          </p:cNvPicPr>
          <p:nvPr/>
        </p:nvPicPr>
        <p:blipFill>
          <a:blip r:embed="rId5"/>
          <a:stretch>
            <a:fillRect/>
          </a:stretch>
        </p:blipFill>
        <p:spPr>
          <a:xfrm>
            <a:off x="8415238" y="375748"/>
            <a:ext cx="942975" cy="828675"/>
          </a:xfrm>
          <a:prstGeom prst="rect">
            <a:avLst/>
          </a:prstGeom>
        </p:spPr>
      </p:pic>
    </p:spTree>
    <p:extLst>
      <p:ext uri="{BB962C8B-B14F-4D97-AF65-F5344CB8AC3E}">
        <p14:creationId xmlns:p14="http://schemas.microsoft.com/office/powerpoint/2010/main" val="946037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Actividades para la Unidad 1.2:</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92500" lnSpcReduction="20000"/>
          </a:bodyPr>
          <a:lstStyle/>
          <a:p>
            <a:pPr marL="114300" indent="0">
              <a:buNone/>
            </a:pPr>
            <a:r>
              <a:rPr lang="es-ES" b="1" dirty="0"/>
              <a:t>Taller: Construcción de indicadores</a:t>
            </a:r>
            <a:endParaRPr lang="es-ES" dirty="0"/>
          </a:p>
          <a:p>
            <a:pPr>
              <a:buFont typeface="Arial" panose="020B0604020202020204" pitchFamily="34" charset="0"/>
              <a:buChar char="•"/>
            </a:pPr>
            <a:r>
              <a:rPr lang="es-ES" dirty="0"/>
              <a:t>Instrucciones del taller práctico</a:t>
            </a:r>
          </a:p>
          <a:p>
            <a:pPr>
              <a:buFont typeface="Arial" panose="020B0604020202020204" pitchFamily="34" charset="0"/>
              <a:buChar char="•"/>
            </a:pPr>
            <a:r>
              <a:rPr lang="es-ES" dirty="0"/>
              <a:t>Caso propuesto (breve descripción)</a:t>
            </a:r>
          </a:p>
          <a:p>
            <a:pPr marL="114300" indent="0">
              <a:buNone/>
            </a:pPr>
            <a:endParaRPr lang="es-ES" b="1" dirty="0"/>
          </a:p>
          <a:p>
            <a:pPr marL="114300" indent="0">
              <a:buNone/>
            </a:pPr>
            <a:r>
              <a:rPr lang="es-ES" b="1" dirty="0"/>
              <a:t>Análisis de casos reales</a:t>
            </a:r>
            <a:endParaRPr lang="es-ES" dirty="0"/>
          </a:p>
          <a:p>
            <a:pPr>
              <a:buFont typeface="Arial" panose="020B0604020202020204" pitchFamily="34" charset="0"/>
              <a:buChar char="•"/>
            </a:pPr>
            <a:r>
              <a:rPr lang="es-ES" dirty="0"/>
              <a:t>Preguntas guía para análisis crítico</a:t>
            </a:r>
          </a:p>
          <a:p>
            <a:pPr>
              <a:buFont typeface="Arial" panose="020B0604020202020204" pitchFamily="34" charset="0"/>
              <a:buChar char="•"/>
            </a:pPr>
            <a:r>
              <a:rPr lang="es-ES" dirty="0"/>
              <a:t>Ejemplo de caso de éxito o fracaso</a:t>
            </a:r>
          </a:p>
          <a:p>
            <a:pPr marL="114300" indent="0">
              <a:buNone/>
            </a:pPr>
            <a:endParaRPr lang="es-ES" b="1" dirty="0"/>
          </a:p>
          <a:p>
            <a:pPr marL="114300" indent="0">
              <a:buNone/>
            </a:pPr>
            <a:r>
              <a:rPr lang="es-ES" b="1" dirty="0"/>
              <a:t>Dinámica grupal: Mapeo sistémico</a:t>
            </a:r>
            <a:endParaRPr lang="es-ES" dirty="0"/>
          </a:p>
          <a:p>
            <a:pPr>
              <a:buFont typeface="Arial" panose="020B0604020202020204" pitchFamily="34" charset="0"/>
              <a:buChar char="•"/>
            </a:pPr>
            <a:r>
              <a:rPr lang="es-ES" dirty="0"/>
              <a:t>Instrucciones + ejemplo visual del mapa de procesos con indicadores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45058" name="Picture 2" descr="Los cinco principales indicadores financieros clave para el sector de la  construcción - insightsoftware">
            <a:extLst>
              <a:ext uri="{FF2B5EF4-FFF2-40B4-BE49-F238E27FC236}">
                <a16:creationId xmlns:a16="http://schemas.microsoft.com/office/drawing/2014/main" id="{0D7AF196-4B46-17C1-5DAB-24A0D690C3F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500" b="98250" l="10000" r="93419">
                        <a14:foregroundMark x1="21795" y1="3000" x2="44615" y2="18000"/>
                        <a14:foregroundMark x1="44615" y1="18000" x2="47949" y2="26000"/>
                        <a14:foregroundMark x1="47949" y1="26000" x2="50684" y2="79500"/>
                        <a14:foregroundMark x1="50684" y1="79500" x2="44188" y2="88750"/>
                        <a14:foregroundMark x1="44188" y1="88750" x2="37949" y2="90250"/>
                        <a14:foregroundMark x1="37949" y1="90250" x2="31453" y2="97750"/>
                        <a14:foregroundMark x1="31453" y1="97750" x2="24103" y2="90000"/>
                        <a14:foregroundMark x1="24103" y1="90000" x2="22479" y2="6750"/>
                        <a14:foregroundMark x1="22479" y1="6750" x2="21966" y2="3500"/>
                        <a14:foregroundMark x1="56410" y1="18750" x2="68547" y2="2000"/>
                        <a14:foregroundMark x1="68547" y1="2000" x2="74103" y2="3750"/>
                        <a14:foregroundMark x1="74103" y1="3750" x2="75385" y2="17500"/>
                        <a14:foregroundMark x1="75385" y1="17500" x2="87436" y2="23750"/>
                        <a14:foregroundMark x1="87436" y1="23750" x2="94701" y2="65250"/>
                        <a14:foregroundMark x1="94701" y1="65250" x2="95812" y2="86000"/>
                        <a14:foregroundMark x1="95812" y1="86000" x2="88376" y2="98750"/>
                        <a14:foregroundMark x1="88376" y1="98750" x2="84188" y2="95500"/>
                        <a14:foregroundMark x1="84188" y1="95500" x2="54103" y2="98250"/>
                        <a14:foregroundMark x1="54103" y1="98250" x2="52650" y2="67250"/>
                        <a14:foregroundMark x1="52650" y1="67250" x2="56068" y2="24500"/>
                        <a14:foregroundMark x1="56068" y1="24500" x2="57436" y2="19750"/>
                        <a14:foregroundMark x1="92564" y1="60500" x2="96325" y2="78250"/>
                        <a14:foregroundMark x1="96325" y1="78250" x2="97094" y2="94000"/>
                        <a14:foregroundMark x1="97094" y1="94000" x2="90171" y2="74250"/>
                        <a14:foregroundMark x1="90171" y1="74250" x2="92735" y2="60000"/>
                        <a14:foregroundMark x1="92735" y1="60000" x2="93419" y2="59000"/>
                      </a14:backgroundRemoval>
                    </a14:imgEffect>
                  </a14:imgLayer>
                </a14:imgProps>
              </a:ext>
              <a:ext uri="{28A0092B-C50C-407E-A947-70E740481C1C}">
                <a14:useLocalDpi xmlns:a14="http://schemas.microsoft.com/office/drawing/2010/main" val="0"/>
              </a:ext>
            </a:extLst>
          </a:blip>
          <a:srcRect/>
          <a:stretch>
            <a:fillRect/>
          </a:stretch>
        </p:blipFill>
        <p:spPr bwMode="auto">
          <a:xfrm>
            <a:off x="5910442" y="2655704"/>
            <a:ext cx="6497858" cy="222149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7E5AA74-935D-A5D0-4C4A-27D7C1C2D772}"/>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370755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50714" y="859423"/>
            <a:ext cx="9888875" cy="1325563"/>
          </a:xfrm>
        </p:spPr>
        <p:txBody>
          <a:bodyPr>
            <a:normAutofit fontScale="90000"/>
          </a:bodyPr>
          <a:lstStyle/>
          <a:p>
            <a:r>
              <a:rPr kumimoji="0" lang="es-CO" altLang="es-CO" sz="4400" b="1" i="0" u="none" strike="noStrike" cap="none" normalizeH="0" baseline="0" dirty="0">
                <a:ln>
                  <a:noFill/>
                </a:ln>
                <a:solidFill>
                  <a:schemeClr val="tx1"/>
                </a:solidFill>
                <a:effectLst/>
                <a:latin typeface="Arial" panose="020B0604020202020204" pitchFamily="34" charset="0"/>
              </a:rPr>
              <a:t>Diferencia entre dato, métrica e indicador</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93715B03-81E9-9131-56EF-FB69246309D8}"/>
              </a:ext>
            </a:extLst>
          </p:cNvPr>
          <p:cNvGraphicFramePr>
            <a:graphicFrameLocks noGrp="1"/>
          </p:cNvGraphicFramePr>
          <p:nvPr>
            <p:extLst>
              <p:ext uri="{D42A27DB-BD31-4B8C-83A1-F6EECF244321}">
                <p14:modId xmlns:p14="http://schemas.microsoft.com/office/powerpoint/2010/main" val="742191936"/>
              </p:ext>
            </p:extLst>
          </p:nvPr>
        </p:nvGraphicFramePr>
        <p:xfrm>
          <a:off x="223989" y="2652530"/>
          <a:ext cx="6328338" cy="1859280"/>
        </p:xfrm>
        <a:graphic>
          <a:graphicData uri="http://schemas.openxmlformats.org/drawingml/2006/table">
            <a:tbl>
              <a:tblPr>
                <a:tableStyleId>{ED083AE6-46FA-4A59-8FB0-9F97EB10719F}</a:tableStyleId>
              </a:tblPr>
              <a:tblGrid>
                <a:gridCol w="1194264">
                  <a:extLst>
                    <a:ext uri="{9D8B030D-6E8A-4147-A177-3AD203B41FA5}">
                      <a16:colId xmlns:a16="http://schemas.microsoft.com/office/drawing/2014/main" val="1820455110"/>
                    </a:ext>
                  </a:extLst>
                </a:gridCol>
                <a:gridCol w="2537927">
                  <a:extLst>
                    <a:ext uri="{9D8B030D-6E8A-4147-A177-3AD203B41FA5}">
                      <a16:colId xmlns:a16="http://schemas.microsoft.com/office/drawing/2014/main" val="1241529938"/>
                    </a:ext>
                  </a:extLst>
                </a:gridCol>
                <a:gridCol w="2596147">
                  <a:extLst>
                    <a:ext uri="{9D8B030D-6E8A-4147-A177-3AD203B41FA5}">
                      <a16:colId xmlns:a16="http://schemas.microsoft.com/office/drawing/2014/main" val="4039320777"/>
                    </a:ext>
                  </a:extLst>
                </a:gridCol>
              </a:tblGrid>
              <a:tr h="0">
                <a:tc>
                  <a:txBody>
                    <a:bodyPr/>
                    <a:lstStyle/>
                    <a:p>
                      <a:r>
                        <a:rPr lang="es-CO" dirty="0"/>
                        <a:t>Concepto</a:t>
                      </a:r>
                    </a:p>
                  </a:txBody>
                  <a:tcPr anchor="ctr"/>
                </a:tc>
                <a:tc>
                  <a:txBody>
                    <a:bodyPr/>
                    <a:lstStyle/>
                    <a:p>
                      <a:r>
                        <a:rPr lang="es-CO" dirty="0"/>
                        <a:t>Definición</a:t>
                      </a:r>
                    </a:p>
                  </a:txBody>
                  <a:tcPr anchor="ctr"/>
                </a:tc>
                <a:tc>
                  <a:txBody>
                    <a:bodyPr/>
                    <a:lstStyle/>
                    <a:p>
                      <a:r>
                        <a:rPr lang="es-CO"/>
                        <a:t>Ejemplo en INACAR</a:t>
                      </a:r>
                    </a:p>
                  </a:txBody>
                  <a:tcPr anchor="ctr"/>
                </a:tc>
                <a:extLst>
                  <a:ext uri="{0D108BD9-81ED-4DB2-BD59-A6C34878D82A}">
                    <a16:rowId xmlns:a16="http://schemas.microsoft.com/office/drawing/2014/main" val="913644934"/>
                  </a:ext>
                </a:extLst>
              </a:tr>
              <a:tr h="0">
                <a:tc>
                  <a:txBody>
                    <a:bodyPr/>
                    <a:lstStyle/>
                    <a:p>
                      <a:r>
                        <a:rPr lang="es-CO" b="1"/>
                        <a:t>Dato</a:t>
                      </a:r>
                      <a:endParaRPr lang="es-CO"/>
                    </a:p>
                  </a:txBody>
                  <a:tcPr anchor="ctr"/>
                </a:tc>
                <a:tc>
                  <a:txBody>
                    <a:bodyPr/>
                    <a:lstStyle/>
                    <a:p>
                      <a:r>
                        <a:rPr lang="es-CO"/>
                        <a:t>Valor crudo, sin interpretación</a:t>
                      </a:r>
                    </a:p>
                  </a:txBody>
                  <a:tcPr anchor="ctr"/>
                </a:tc>
                <a:tc>
                  <a:txBody>
                    <a:bodyPr/>
                    <a:lstStyle/>
                    <a:p>
                      <a:r>
                        <a:rPr lang="es-CO"/>
                        <a:t>"75 días"</a:t>
                      </a:r>
                    </a:p>
                  </a:txBody>
                  <a:tcPr anchor="ctr"/>
                </a:tc>
                <a:extLst>
                  <a:ext uri="{0D108BD9-81ED-4DB2-BD59-A6C34878D82A}">
                    <a16:rowId xmlns:a16="http://schemas.microsoft.com/office/drawing/2014/main" val="1243014450"/>
                  </a:ext>
                </a:extLst>
              </a:tr>
              <a:tr h="0">
                <a:tc>
                  <a:txBody>
                    <a:bodyPr/>
                    <a:lstStyle/>
                    <a:p>
                      <a:r>
                        <a:rPr lang="es-CO" b="1"/>
                        <a:t>Métrica</a:t>
                      </a:r>
                      <a:endParaRPr lang="es-CO"/>
                    </a:p>
                  </a:txBody>
                  <a:tcPr anchor="ctr"/>
                </a:tc>
                <a:tc>
                  <a:txBody>
                    <a:bodyPr/>
                    <a:lstStyle/>
                    <a:p>
                      <a:r>
                        <a:rPr lang="es-ES"/>
                        <a:t>Medición directa de una actividad específica</a:t>
                      </a:r>
                    </a:p>
                  </a:txBody>
                  <a:tcPr anchor="ctr"/>
                </a:tc>
                <a:tc>
                  <a:txBody>
                    <a:bodyPr/>
                    <a:lstStyle/>
                    <a:p>
                      <a:r>
                        <a:rPr lang="es-CO"/>
                        <a:t>"Tiempo promedio de entrega de apartamento"</a:t>
                      </a:r>
                    </a:p>
                  </a:txBody>
                  <a:tcPr anchor="ctr"/>
                </a:tc>
                <a:extLst>
                  <a:ext uri="{0D108BD9-81ED-4DB2-BD59-A6C34878D82A}">
                    <a16:rowId xmlns:a16="http://schemas.microsoft.com/office/drawing/2014/main" val="1609841196"/>
                  </a:ext>
                </a:extLst>
              </a:tr>
              <a:tr h="0">
                <a:tc>
                  <a:txBody>
                    <a:bodyPr/>
                    <a:lstStyle/>
                    <a:p>
                      <a:r>
                        <a:rPr lang="es-CO" b="1"/>
                        <a:t>Indicador</a:t>
                      </a:r>
                      <a:endParaRPr lang="es-CO"/>
                    </a:p>
                  </a:txBody>
                  <a:tcPr anchor="ctr"/>
                </a:tc>
                <a:tc>
                  <a:txBody>
                    <a:bodyPr/>
                    <a:lstStyle/>
                    <a:p>
                      <a:r>
                        <a:rPr lang="es-ES" dirty="0"/>
                        <a:t>Valor que compara o evalúa el rendimiento frente a un estándar o meta</a:t>
                      </a:r>
                    </a:p>
                  </a:txBody>
                  <a:tcPr anchor="ctr"/>
                </a:tc>
                <a:tc>
                  <a:txBody>
                    <a:bodyPr/>
                    <a:lstStyle/>
                    <a:p>
                      <a:endParaRPr lang="es-CO" dirty="0"/>
                    </a:p>
                  </a:txBody>
                  <a:tcPr/>
                </a:tc>
                <a:extLst>
                  <a:ext uri="{0D108BD9-81ED-4DB2-BD59-A6C34878D82A}">
                    <a16:rowId xmlns:a16="http://schemas.microsoft.com/office/drawing/2014/main" val="3892853287"/>
                  </a:ext>
                </a:extLst>
              </a:tr>
            </a:tbl>
          </a:graphicData>
        </a:graphic>
      </p:graphicFrame>
      <p:sp>
        <p:nvSpPr>
          <p:cNvPr id="11" name="CuadroTexto 10">
            <a:extLst>
              <a:ext uri="{FF2B5EF4-FFF2-40B4-BE49-F238E27FC236}">
                <a16:creationId xmlns:a16="http://schemas.microsoft.com/office/drawing/2014/main" id="{7B5B688E-5B3C-885D-3405-3B8076A0377F}"/>
              </a:ext>
            </a:extLst>
          </p:cNvPr>
          <p:cNvSpPr txBox="1"/>
          <p:nvPr/>
        </p:nvSpPr>
        <p:spPr>
          <a:xfrm>
            <a:off x="619431" y="5711303"/>
            <a:ext cx="9858375" cy="830997"/>
          </a:xfrm>
          <a:prstGeom prst="rect">
            <a:avLst/>
          </a:prstGeom>
          <a:noFill/>
        </p:spPr>
        <p:txBody>
          <a:bodyPr wrap="square">
            <a:spAutoFit/>
          </a:bodyPr>
          <a:lstStyle/>
          <a:p>
            <a:r>
              <a:rPr lang="es-ES" sz="2400" dirty="0"/>
              <a:t>Un </a:t>
            </a:r>
            <a:r>
              <a:rPr lang="es-ES" sz="2400" b="1" dirty="0"/>
              <a:t>indicador</a:t>
            </a:r>
            <a:r>
              <a:rPr lang="es-ES" sz="2400" dirty="0"/>
              <a:t> se construye a partir de datos y métricas, pero añade </a:t>
            </a:r>
            <a:r>
              <a:rPr lang="es-ES" sz="2400" b="1" dirty="0"/>
              <a:t>contexto, comparación y sentido de gestión.</a:t>
            </a:r>
            <a:endParaRPr lang="es-CO" sz="2400" dirty="0"/>
          </a:p>
        </p:txBody>
      </p:sp>
      <p:pic>
        <p:nvPicPr>
          <p:cNvPr id="46082" name="Picture 2" descr="Medidas, métricas e indicadores – Calidad de Software">
            <a:extLst>
              <a:ext uri="{FF2B5EF4-FFF2-40B4-BE49-F238E27FC236}">
                <a16:creationId xmlns:a16="http://schemas.microsoft.com/office/drawing/2014/main" id="{DB642501-8185-FEF1-5D6C-9220CC157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7533" y="1445338"/>
            <a:ext cx="5597025" cy="418713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CFE6464B-3B00-987D-231A-C0B5C822D799}"/>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638447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Objetivos, Indicadores de gestión y desempeño</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Rectangle 1">
            <a:extLst>
              <a:ext uri="{FF2B5EF4-FFF2-40B4-BE49-F238E27FC236}">
                <a16:creationId xmlns:a16="http://schemas.microsoft.com/office/drawing/2014/main" id="{394AA2FD-ABD2-6201-F9BE-B8C1D4944789}"/>
              </a:ext>
            </a:extLst>
          </p:cNvPr>
          <p:cNvSpPr>
            <a:spLocks noGrp="1" noChangeArrowheads="1"/>
          </p:cNvSpPr>
          <p:nvPr>
            <p:ph type="body" idx="1"/>
          </p:nvPr>
        </p:nvSpPr>
        <p:spPr bwMode="auto">
          <a:xfrm>
            <a:off x="659612" y="1487376"/>
            <a:ext cx="1042906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1" i="0" u="none" strike="noStrike" cap="none" normalizeH="0" baseline="0" dirty="0">
                <a:ln>
                  <a:noFill/>
                </a:ln>
                <a:solidFill>
                  <a:schemeClr val="tx1"/>
                </a:solidFill>
                <a:effectLst/>
                <a:latin typeface="Arial" panose="020B0604020202020204" pitchFamily="34" charset="0"/>
              </a:rPr>
              <a:t>¿Qué es un objetivo en el ámbito organizacional?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3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Un </a:t>
            </a:r>
            <a:r>
              <a:rPr kumimoji="0" lang="es-CO" altLang="es-CO" sz="2400" b="1" i="0" u="none" strike="noStrike" cap="none" normalizeH="0" baseline="0" dirty="0">
                <a:ln>
                  <a:noFill/>
                </a:ln>
                <a:solidFill>
                  <a:schemeClr val="tx1"/>
                </a:solidFill>
                <a:effectLst/>
                <a:latin typeface="Arial" panose="020B0604020202020204" pitchFamily="34" charset="0"/>
              </a:rPr>
              <a:t>objetivo organizacional</a:t>
            </a:r>
            <a:r>
              <a:rPr kumimoji="0" lang="es-CO" altLang="es-CO" sz="2400" b="0" i="0" u="none" strike="noStrike" cap="none" normalizeH="0" baseline="0" dirty="0">
                <a:ln>
                  <a:noFill/>
                </a:ln>
                <a:solidFill>
                  <a:schemeClr val="tx1"/>
                </a:solidFill>
                <a:effectLst/>
                <a:latin typeface="Arial" panose="020B0604020202020204" pitchFamily="34" charset="0"/>
              </a:rPr>
              <a:t> es una </a:t>
            </a:r>
            <a:r>
              <a:rPr kumimoji="0" lang="es-CO" altLang="es-CO" sz="2400" b="1" i="0" u="none" strike="noStrike" cap="none" normalizeH="0" baseline="0" dirty="0">
                <a:ln>
                  <a:noFill/>
                </a:ln>
                <a:solidFill>
                  <a:schemeClr val="tx1"/>
                </a:solidFill>
                <a:effectLst/>
                <a:latin typeface="Arial" panose="020B0604020202020204" pitchFamily="34" charset="0"/>
              </a:rPr>
              <a:t>meta concreta</a:t>
            </a:r>
            <a:r>
              <a:rPr kumimoji="0" lang="es-CO" altLang="es-CO" sz="2400" b="0" i="0" u="none" strike="noStrike" cap="none" normalizeH="0" baseline="0" dirty="0">
                <a:ln>
                  <a:noFill/>
                </a:ln>
                <a:solidFill>
                  <a:schemeClr val="tx1"/>
                </a:solidFill>
                <a:effectLst/>
                <a:latin typeface="Arial" panose="020B0604020202020204" pitchFamily="34" charset="0"/>
              </a:rPr>
              <a:t> que una organización se propone alcanzar dentro de un plazo determinado.</a:t>
            </a:r>
            <a:br>
              <a:rPr kumimoji="0" lang="es-CO" altLang="es-CO" sz="2400" b="0" i="0" u="none" strike="noStrike" cap="none" normalizeH="0" baseline="0" dirty="0">
                <a:ln>
                  <a:noFill/>
                </a:ln>
                <a:solidFill>
                  <a:schemeClr val="tx1"/>
                </a:solidFill>
                <a:effectLst/>
                <a:latin typeface="Arial" panose="020B0604020202020204" pitchFamily="34" charset="0"/>
              </a:rPr>
            </a:br>
            <a:r>
              <a:rPr kumimoji="0" lang="es-CO" altLang="es-CO" sz="2400" b="0" i="0" u="none" strike="noStrike" cap="none" normalizeH="0" baseline="0" dirty="0">
                <a:ln>
                  <a:noFill/>
                </a:ln>
                <a:solidFill>
                  <a:schemeClr val="tx1"/>
                </a:solidFill>
                <a:effectLst/>
                <a:latin typeface="Arial" panose="020B0604020202020204" pitchFamily="34" charset="0"/>
              </a:rPr>
              <a:t>Define </a:t>
            </a:r>
            <a:r>
              <a:rPr kumimoji="0" lang="es-CO" altLang="es-CO" sz="2400" b="1" i="0" u="none" strike="noStrike" cap="none" normalizeH="0" baseline="0" dirty="0">
                <a:ln>
                  <a:noFill/>
                </a:ln>
                <a:solidFill>
                  <a:schemeClr val="tx1"/>
                </a:solidFill>
                <a:effectLst/>
                <a:latin typeface="Arial" panose="020B0604020202020204" pitchFamily="34" charset="0"/>
              </a:rPr>
              <a:t>qué se quiere lograr</a:t>
            </a:r>
            <a:r>
              <a:rPr kumimoji="0" lang="es-CO" altLang="es-CO" sz="2400" b="0" i="0" u="none" strike="noStrike" cap="none" normalizeH="0" baseline="0" dirty="0">
                <a:ln>
                  <a:noFill/>
                </a:ln>
                <a:solidFill>
                  <a:schemeClr val="tx1"/>
                </a:solidFill>
                <a:effectLst/>
                <a:latin typeface="Arial" panose="020B0604020202020204" pitchFamily="34" charset="0"/>
              </a:rPr>
              <a:t>, guía la acción y permite medir el progreso.</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Arial" panose="020B0604020202020204" pitchFamily="34" charset="0"/>
            </a:endParaRPr>
          </a:p>
        </p:txBody>
      </p:sp>
      <p:pic>
        <p:nvPicPr>
          <p:cNvPr id="10" name="Imagen 9">
            <a:extLst>
              <a:ext uri="{FF2B5EF4-FFF2-40B4-BE49-F238E27FC236}">
                <a16:creationId xmlns:a16="http://schemas.microsoft.com/office/drawing/2014/main" id="{A8D092C6-6A32-F9A5-41D4-2A3D3C0EDB36}"/>
              </a:ext>
            </a:extLst>
          </p:cNvPr>
          <p:cNvPicPr>
            <a:picLocks noChangeAspect="1"/>
          </p:cNvPicPr>
          <p:nvPr/>
        </p:nvPicPr>
        <p:blipFill>
          <a:blip r:embed="rId7"/>
          <a:stretch>
            <a:fillRect/>
          </a:stretch>
        </p:blipFill>
        <p:spPr>
          <a:xfrm>
            <a:off x="7954124" y="3653912"/>
            <a:ext cx="4355452" cy="2838963"/>
          </a:xfrm>
          <a:prstGeom prst="rect">
            <a:avLst/>
          </a:prstGeom>
        </p:spPr>
      </p:pic>
      <p:sp>
        <p:nvSpPr>
          <p:cNvPr id="12" name="CuadroTexto 11">
            <a:extLst>
              <a:ext uri="{FF2B5EF4-FFF2-40B4-BE49-F238E27FC236}">
                <a16:creationId xmlns:a16="http://schemas.microsoft.com/office/drawing/2014/main" id="{1359C52B-4A47-026E-3515-6E5F2C249E9D}"/>
              </a:ext>
            </a:extLst>
          </p:cNvPr>
          <p:cNvSpPr txBox="1"/>
          <p:nvPr/>
        </p:nvSpPr>
        <p:spPr>
          <a:xfrm>
            <a:off x="885198" y="3928782"/>
            <a:ext cx="6186196"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Arial" panose="020B0604020202020204" pitchFamily="34" charset="0"/>
              </a:rPr>
              <a:t>Debe ser claro, alcanzable y medible.</a:t>
            </a:r>
            <a:endParaRPr lang="es-CO" altLang="es-CO"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1" u="none" strike="noStrike" cap="none" normalizeH="0" baseline="0" dirty="0">
                <a:ln>
                  <a:noFill/>
                </a:ln>
                <a:solidFill>
                  <a:schemeClr val="tx1"/>
                </a:solidFill>
                <a:effectLst/>
                <a:latin typeface="Arial" panose="020B0604020202020204" pitchFamily="34" charset="0"/>
              </a:rPr>
              <a:t>Ejemplo:</a:t>
            </a:r>
            <a:br>
              <a:rPr kumimoji="0" lang="es-CO" altLang="es-CO" sz="2400" b="0" i="0" u="none" strike="noStrike" cap="none" normalizeH="0" baseline="0" dirty="0">
                <a:ln>
                  <a:noFill/>
                </a:ln>
                <a:solidFill>
                  <a:schemeClr val="tx1"/>
                </a:solidFill>
                <a:effectLst/>
                <a:latin typeface="Arial" panose="020B0604020202020204" pitchFamily="34" charset="0"/>
              </a:rPr>
            </a:br>
            <a:r>
              <a:rPr kumimoji="0" lang="es-CO" altLang="es-CO" sz="2400" b="0" i="0" u="none" strike="noStrike" cap="none" normalizeH="0" baseline="0" dirty="0">
                <a:ln>
                  <a:noFill/>
                </a:ln>
                <a:solidFill>
                  <a:schemeClr val="tx1"/>
                </a:solidFill>
                <a:effectLst/>
                <a:latin typeface="Arial" panose="020B0604020202020204" pitchFamily="34" charset="0"/>
              </a:rPr>
              <a:t>"Incrementar la satisfacción del cliente en un 10% durante el próximo semestre."</a:t>
            </a:r>
          </a:p>
        </p:txBody>
      </p:sp>
      <p:pic>
        <p:nvPicPr>
          <p:cNvPr id="8" name="Imagen 7">
            <a:extLst>
              <a:ext uri="{FF2B5EF4-FFF2-40B4-BE49-F238E27FC236}">
                <a16:creationId xmlns:a16="http://schemas.microsoft.com/office/drawing/2014/main" id="{B5A11A5D-4B58-7B10-48BC-7753365D6565}"/>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4169410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4400" b="1" i="0" u="none" strike="noStrike" cap="none" normalizeH="0" baseline="0" dirty="0">
                <a:ln>
                  <a:noFill/>
                </a:ln>
                <a:solidFill>
                  <a:schemeClr val="tx1"/>
                </a:solidFill>
                <a:effectLst/>
                <a:latin typeface="Arial" panose="020B0604020202020204" pitchFamily="34" charset="0"/>
              </a:rPr>
              <a:t>Niveles de los objetivos en la organización</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10" name="Tabla 9">
            <a:extLst>
              <a:ext uri="{FF2B5EF4-FFF2-40B4-BE49-F238E27FC236}">
                <a16:creationId xmlns:a16="http://schemas.microsoft.com/office/drawing/2014/main" id="{E4F6BEB5-C26A-DBD8-0248-88AA55476FAA}"/>
              </a:ext>
            </a:extLst>
          </p:cNvPr>
          <p:cNvGraphicFramePr>
            <a:graphicFrameLocks noGrp="1"/>
          </p:cNvGraphicFramePr>
          <p:nvPr/>
        </p:nvGraphicFramePr>
        <p:xfrm>
          <a:off x="644458" y="2795204"/>
          <a:ext cx="8304051" cy="3383280"/>
        </p:xfrm>
        <a:graphic>
          <a:graphicData uri="http://schemas.openxmlformats.org/drawingml/2006/table">
            <a:tbl>
              <a:tblPr>
                <a:tableStyleId>{ED083AE6-46FA-4A59-8FB0-9F97EB10719F}</a:tableStyleId>
              </a:tblPr>
              <a:tblGrid>
                <a:gridCol w="1370954">
                  <a:extLst>
                    <a:ext uri="{9D8B030D-6E8A-4147-A177-3AD203B41FA5}">
                      <a16:colId xmlns:a16="http://schemas.microsoft.com/office/drawing/2014/main" val="1697357867"/>
                    </a:ext>
                  </a:extLst>
                </a:gridCol>
                <a:gridCol w="2593910">
                  <a:extLst>
                    <a:ext uri="{9D8B030D-6E8A-4147-A177-3AD203B41FA5}">
                      <a16:colId xmlns:a16="http://schemas.microsoft.com/office/drawing/2014/main" val="61867914"/>
                    </a:ext>
                  </a:extLst>
                </a:gridCol>
                <a:gridCol w="4339187">
                  <a:extLst>
                    <a:ext uri="{9D8B030D-6E8A-4147-A177-3AD203B41FA5}">
                      <a16:colId xmlns:a16="http://schemas.microsoft.com/office/drawing/2014/main" val="1424954932"/>
                    </a:ext>
                  </a:extLst>
                </a:gridCol>
              </a:tblGrid>
              <a:tr h="0">
                <a:tc>
                  <a:txBody>
                    <a:bodyPr/>
                    <a:lstStyle/>
                    <a:p>
                      <a:r>
                        <a:rPr lang="es-CO" sz="1800"/>
                        <a:t>Nivel</a:t>
                      </a:r>
                    </a:p>
                  </a:txBody>
                  <a:tcPr anchor="ctr"/>
                </a:tc>
                <a:tc>
                  <a:txBody>
                    <a:bodyPr/>
                    <a:lstStyle/>
                    <a:p>
                      <a:r>
                        <a:rPr lang="es-CO" sz="1800"/>
                        <a:t>Descripción</a:t>
                      </a:r>
                    </a:p>
                  </a:txBody>
                  <a:tcPr anchor="ctr"/>
                </a:tc>
                <a:tc>
                  <a:txBody>
                    <a:bodyPr/>
                    <a:lstStyle/>
                    <a:p>
                      <a:r>
                        <a:rPr lang="es-CO" sz="1800"/>
                        <a:t>Ejemplo</a:t>
                      </a:r>
                    </a:p>
                  </a:txBody>
                  <a:tcPr anchor="ctr"/>
                </a:tc>
                <a:extLst>
                  <a:ext uri="{0D108BD9-81ED-4DB2-BD59-A6C34878D82A}">
                    <a16:rowId xmlns:a16="http://schemas.microsoft.com/office/drawing/2014/main" val="391462528"/>
                  </a:ext>
                </a:extLst>
              </a:tr>
              <a:tr h="0">
                <a:tc>
                  <a:txBody>
                    <a:bodyPr/>
                    <a:lstStyle/>
                    <a:p>
                      <a:r>
                        <a:rPr lang="es-CO" sz="1800" dirty="0"/>
                        <a:t>Estratégico</a:t>
                      </a:r>
                    </a:p>
                  </a:txBody>
                  <a:tcPr anchor="ctr"/>
                </a:tc>
                <a:tc>
                  <a:txBody>
                    <a:bodyPr/>
                    <a:lstStyle/>
                    <a:p>
                      <a:r>
                        <a:rPr lang="es-ES" sz="1800"/>
                        <a:t>A largo plazo. Están alineados con la misión y visión.</a:t>
                      </a:r>
                    </a:p>
                  </a:txBody>
                  <a:tcPr anchor="ctr"/>
                </a:tc>
                <a:tc>
                  <a:txBody>
                    <a:bodyPr/>
                    <a:lstStyle/>
                    <a:p>
                      <a:r>
                        <a:rPr lang="es-ES" sz="1800"/>
                        <a:t>"Expandir la operación a 3 nuevas ciudades."</a:t>
                      </a:r>
                    </a:p>
                  </a:txBody>
                  <a:tcPr anchor="ctr"/>
                </a:tc>
                <a:extLst>
                  <a:ext uri="{0D108BD9-81ED-4DB2-BD59-A6C34878D82A}">
                    <a16:rowId xmlns:a16="http://schemas.microsoft.com/office/drawing/2014/main" val="2228737457"/>
                  </a:ext>
                </a:extLst>
              </a:tr>
              <a:tr h="0">
                <a:tc>
                  <a:txBody>
                    <a:bodyPr/>
                    <a:lstStyle/>
                    <a:p>
                      <a:r>
                        <a:rPr lang="es-CO" sz="1800" dirty="0"/>
                        <a:t>Táctico</a:t>
                      </a:r>
                    </a:p>
                  </a:txBody>
                  <a:tcPr anchor="ctr"/>
                </a:tc>
                <a:tc>
                  <a:txBody>
                    <a:bodyPr/>
                    <a:lstStyle/>
                    <a:p>
                      <a:r>
                        <a:rPr lang="es-ES" sz="1800" dirty="0"/>
                        <a:t>A mediano plazo. Se derivan de los objetivos estratégicos.</a:t>
                      </a:r>
                    </a:p>
                  </a:txBody>
                  <a:tcPr anchor="ctr"/>
                </a:tc>
                <a:tc>
                  <a:txBody>
                    <a:bodyPr/>
                    <a:lstStyle/>
                    <a:p>
                      <a:r>
                        <a:rPr lang="es-ES" sz="1800"/>
                        <a:t>"Abrir una sede en Medellín en el primer trimestre del año."</a:t>
                      </a:r>
                    </a:p>
                  </a:txBody>
                  <a:tcPr anchor="ctr"/>
                </a:tc>
                <a:extLst>
                  <a:ext uri="{0D108BD9-81ED-4DB2-BD59-A6C34878D82A}">
                    <a16:rowId xmlns:a16="http://schemas.microsoft.com/office/drawing/2014/main" val="2601112707"/>
                  </a:ext>
                </a:extLst>
              </a:tr>
              <a:tr h="0">
                <a:tc>
                  <a:txBody>
                    <a:bodyPr/>
                    <a:lstStyle/>
                    <a:p>
                      <a:r>
                        <a:rPr lang="es-CO" sz="1800" dirty="0"/>
                        <a:t>Operativo</a:t>
                      </a:r>
                    </a:p>
                  </a:txBody>
                  <a:tcPr anchor="ctr"/>
                </a:tc>
                <a:tc>
                  <a:txBody>
                    <a:bodyPr/>
                    <a:lstStyle/>
                    <a:p>
                      <a:r>
                        <a:rPr lang="es-ES" sz="1800"/>
                        <a:t>A corto plazo. Se relacionan con actividades específicas.</a:t>
                      </a:r>
                    </a:p>
                  </a:txBody>
                  <a:tcPr anchor="ctr"/>
                </a:tc>
                <a:tc>
                  <a:txBody>
                    <a:bodyPr/>
                    <a:lstStyle/>
                    <a:p>
                      <a:r>
                        <a:rPr lang="es-ES" sz="1800" dirty="0"/>
                        <a:t>"Capacitar a 20 trabajadores en nuevos procedimientos de obra."</a:t>
                      </a:r>
                    </a:p>
                  </a:txBody>
                  <a:tcPr anchor="ctr"/>
                </a:tc>
                <a:extLst>
                  <a:ext uri="{0D108BD9-81ED-4DB2-BD59-A6C34878D82A}">
                    <a16:rowId xmlns:a16="http://schemas.microsoft.com/office/drawing/2014/main" val="3225175322"/>
                  </a:ext>
                </a:extLst>
              </a:tr>
            </a:tbl>
          </a:graphicData>
        </a:graphic>
      </p:graphicFrame>
      <p:sp>
        <p:nvSpPr>
          <p:cNvPr id="11" name="Rectangle 2">
            <a:extLst>
              <a:ext uri="{FF2B5EF4-FFF2-40B4-BE49-F238E27FC236}">
                <a16:creationId xmlns:a16="http://schemas.microsoft.com/office/drawing/2014/main" id="{4900231B-D1E8-59AE-0FEF-70F24EBFF418}"/>
              </a:ext>
            </a:extLst>
          </p:cNvPr>
          <p:cNvSpPr>
            <a:spLocks noGrp="1" noChangeArrowheads="1"/>
          </p:cNvSpPr>
          <p:nvPr>
            <p:ph type="body" idx="1"/>
          </p:nvPr>
        </p:nvSpPr>
        <p:spPr bwMode="auto">
          <a:xfrm>
            <a:off x="838200" y="2208034"/>
            <a:ext cx="94981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Los objetivos se estructuran en diferentes niveles según su alcance: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pic>
        <p:nvPicPr>
          <p:cNvPr id="5124" name="Picture 4" descr="Oficina 3Ps - INFOQUALITY S.A.">
            <a:extLst>
              <a:ext uri="{FF2B5EF4-FFF2-40B4-BE49-F238E27FC236}">
                <a16:creationId xmlns:a16="http://schemas.microsoft.com/office/drawing/2014/main" id="{B7FB76E5-382B-226B-6AFC-5D82B4309CA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551" b="89888" l="9894" r="96820">
                        <a14:foregroundMark x1="47703" y1="9551" x2="20495" y2="75843"/>
                        <a14:foregroundMark x1="20495" y1="75843" x2="22968" y2="94944"/>
                        <a14:foregroundMark x1="22968" y1="94944" x2="43816" y2="97191"/>
                        <a14:foregroundMark x1="43816" y1="97191" x2="68905" y2="92697"/>
                        <a14:foregroundMark x1="68905" y1="92697" x2="91873" y2="78652"/>
                        <a14:foregroundMark x1="91873" y1="78652" x2="96820" y2="62360"/>
                        <a14:foregroundMark x1="96820" y1="62360" x2="84099" y2="23596"/>
                        <a14:foregroundMark x1="84099" y1="23596" x2="71025" y2="11236"/>
                        <a14:foregroundMark x1="71025" y1="11236" x2="43463" y2="10674"/>
                        <a14:foregroundMark x1="45936" y1="12360" x2="65724" y2="15730"/>
                        <a14:foregroundMark x1="65724" y1="15730" x2="85866" y2="36517"/>
                        <a14:foregroundMark x1="85866" y1="36517" x2="82332" y2="62921"/>
                        <a14:foregroundMark x1="82332" y1="62921" x2="68551" y2="83146"/>
                        <a14:foregroundMark x1="68551" y1="83146" x2="46643" y2="85955"/>
                        <a14:foregroundMark x1="46643" y1="85955" x2="38163" y2="50000"/>
                        <a14:foregroundMark x1="38163" y1="50000" x2="45936" y2="16854"/>
                        <a14:foregroundMark x1="50883" y1="17978" x2="48410" y2="64045"/>
                        <a14:foregroundMark x1="48410" y1="64045" x2="67491" y2="76404"/>
                        <a14:foregroundMark x1="67491" y1="76404" x2="85512" y2="52247"/>
                        <a14:foregroundMark x1="85512" y1="52247" x2="77385" y2="24157"/>
                        <a14:foregroundMark x1="77385" y1="24157" x2="54417" y2="15730"/>
                        <a14:foregroundMark x1="54417" y1="15730" x2="49823" y2="21348"/>
                        <a14:foregroundMark x1="69611" y1="43258" x2="53357" y2="37079"/>
                        <a14:foregroundMark x1="53357" y1="37079" x2="56537" y2="62360"/>
                        <a14:foregroundMark x1="56537" y1="62360" x2="75972" y2="28652"/>
                        <a14:foregroundMark x1="75972" y1="28652" x2="56890" y2="26966"/>
                        <a14:foregroundMark x1="56890" y1="26966" x2="54770" y2="54494"/>
                        <a14:foregroundMark x1="54770" y1="54494" x2="54770" y2="54494"/>
                        <a14:foregroundMark x1="56890" y1="25281" x2="54417" y2="33146"/>
                        <a14:foregroundMark x1="81979" y1="47753" x2="57951" y2="67978"/>
                        <a14:foregroundMark x1="57951" y1="67978" x2="78445" y2="56742"/>
                        <a14:foregroundMark x1="78445" y1="56742" x2="82332" y2="35955"/>
                        <a14:foregroundMark x1="82332" y1="35955" x2="74912" y2="38202"/>
                        <a14:foregroundMark x1="78092" y1="52247" x2="67491" y2="78652"/>
                        <a14:foregroundMark x1="67491" y1="78652" x2="93286" y2="74157"/>
                        <a14:foregroundMark x1="93286" y1="74157" x2="81979" y2="50562"/>
                        <a14:foregroundMark x1="81979" y1="50562" x2="76325" y2="50000"/>
                        <a14:foregroundMark x1="78092" y1="47191" x2="79505" y2="43820"/>
                        <a14:foregroundMark x1="73498" y1="48876" x2="73498" y2="48876"/>
                        <a14:foregroundMark x1="73498" y1="44944" x2="70318" y2="45506"/>
                        <a14:foregroundMark x1="61837" y1="19101" x2="63958" y2="23034"/>
                        <a14:foregroundMark x1="71731" y1="23034" x2="56184" y2="21348"/>
                        <a14:foregroundMark x1="76325" y1="47191" x2="78799" y2="47191"/>
                        <a14:foregroundMark x1="78799" y1="47191" x2="68905" y2="44944"/>
                        <a14:foregroundMark x1="90459" y1="67978" x2="85159" y2="66854"/>
                      </a14:backgroundRemoval>
                    </a14:imgEffect>
                  </a14:imgLayer>
                </a14:imgProps>
              </a:ext>
              <a:ext uri="{28A0092B-C50C-407E-A947-70E740481C1C}">
                <a14:useLocalDpi xmlns:a14="http://schemas.microsoft.com/office/drawing/2010/main" val="0"/>
              </a:ext>
            </a:extLst>
          </a:blip>
          <a:srcRect/>
          <a:stretch>
            <a:fillRect/>
          </a:stretch>
        </p:blipFill>
        <p:spPr bwMode="auto">
          <a:xfrm>
            <a:off x="9269130" y="3039031"/>
            <a:ext cx="2898611" cy="282678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964A8D2-F069-F9AC-AB08-5D091BB7A01C}"/>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19401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4400" b="1" i="0" u="none" strike="noStrike" cap="none" normalizeH="0" baseline="0" dirty="0">
                <a:ln>
                  <a:noFill/>
                </a:ln>
                <a:solidFill>
                  <a:schemeClr val="tx1"/>
                </a:solidFill>
                <a:effectLst/>
                <a:latin typeface="Arial" panose="020B0604020202020204" pitchFamily="34" charset="0"/>
              </a:rPr>
              <a:t>¿Cómo definir un buen objetivo?</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9" name="Tabla 8">
            <a:extLst>
              <a:ext uri="{FF2B5EF4-FFF2-40B4-BE49-F238E27FC236}">
                <a16:creationId xmlns:a16="http://schemas.microsoft.com/office/drawing/2014/main" id="{17FBDAC0-D3AB-0653-515F-FADE99C60A35}"/>
              </a:ext>
            </a:extLst>
          </p:cNvPr>
          <p:cNvGraphicFramePr>
            <a:graphicFrameLocks noGrp="1"/>
          </p:cNvGraphicFramePr>
          <p:nvPr/>
        </p:nvGraphicFramePr>
        <p:xfrm>
          <a:off x="619431" y="2139275"/>
          <a:ext cx="10515600" cy="3291840"/>
        </p:xfrm>
        <a:graphic>
          <a:graphicData uri="http://schemas.openxmlformats.org/drawingml/2006/table">
            <a:tbl>
              <a:tblPr>
                <a:tableStyleId>{ED083AE6-46FA-4A59-8FB0-9F97EB10719F}</a:tableStyleId>
              </a:tblPr>
              <a:tblGrid>
                <a:gridCol w="3505200">
                  <a:extLst>
                    <a:ext uri="{9D8B030D-6E8A-4147-A177-3AD203B41FA5}">
                      <a16:colId xmlns:a16="http://schemas.microsoft.com/office/drawing/2014/main" val="2898742938"/>
                    </a:ext>
                  </a:extLst>
                </a:gridCol>
                <a:gridCol w="3505200">
                  <a:extLst>
                    <a:ext uri="{9D8B030D-6E8A-4147-A177-3AD203B41FA5}">
                      <a16:colId xmlns:a16="http://schemas.microsoft.com/office/drawing/2014/main" val="3307844970"/>
                    </a:ext>
                  </a:extLst>
                </a:gridCol>
                <a:gridCol w="3505200">
                  <a:extLst>
                    <a:ext uri="{9D8B030D-6E8A-4147-A177-3AD203B41FA5}">
                      <a16:colId xmlns:a16="http://schemas.microsoft.com/office/drawing/2014/main" val="1470406854"/>
                    </a:ext>
                  </a:extLst>
                </a:gridCol>
              </a:tblGrid>
              <a:tr h="0">
                <a:tc>
                  <a:txBody>
                    <a:bodyPr/>
                    <a:lstStyle/>
                    <a:p>
                      <a:r>
                        <a:rPr lang="es-CO" sz="1800"/>
                        <a:t>Letra</a:t>
                      </a:r>
                    </a:p>
                  </a:txBody>
                  <a:tcPr anchor="ctr"/>
                </a:tc>
                <a:tc>
                  <a:txBody>
                    <a:bodyPr/>
                    <a:lstStyle/>
                    <a:p>
                      <a:r>
                        <a:rPr lang="es-CO" sz="1800"/>
                        <a:t>Significado</a:t>
                      </a:r>
                    </a:p>
                  </a:txBody>
                  <a:tcPr anchor="ctr"/>
                </a:tc>
                <a:tc>
                  <a:txBody>
                    <a:bodyPr/>
                    <a:lstStyle/>
                    <a:p>
                      <a:r>
                        <a:rPr lang="es-CO" sz="1800"/>
                        <a:t>Descripción</a:t>
                      </a:r>
                    </a:p>
                  </a:txBody>
                  <a:tcPr anchor="ctr"/>
                </a:tc>
                <a:extLst>
                  <a:ext uri="{0D108BD9-81ED-4DB2-BD59-A6C34878D82A}">
                    <a16:rowId xmlns:a16="http://schemas.microsoft.com/office/drawing/2014/main" val="402573656"/>
                  </a:ext>
                </a:extLst>
              </a:tr>
              <a:tr h="0">
                <a:tc>
                  <a:txBody>
                    <a:bodyPr/>
                    <a:lstStyle/>
                    <a:p>
                      <a:r>
                        <a:rPr lang="es-CO" sz="1800" b="1"/>
                        <a:t>S</a:t>
                      </a:r>
                      <a:endParaRPr lang="es-CO" sz="1800"/>
                    </a:p>
                  </a:txBody>
                  <a:tcPr anchor="ctr"/>
                </a:tc>
                <a:tc>
                  <a:txBody>
                    <a:bodyPr/>
                    <a:lstStyle/>
                    <a:p>
                      <a:r>
                        <a:rPr lang="es-CO" sz="1800"/>
                        <a:t>Específico</a:t>
                      </a:r>
                    </a:p>
                  </a:txBody>
                  <a:tcPr anchor="ctr"/>
                </a:tc>
                <a:tc>
                  <a:txBody>
                    <a:bodyPr/>
                    <a:lstStyle/>
                    <a:p>
                      <a:r>
                        <a:rPr lang="es-CO" sz="1800"/>
                        <a:t>Claro, concreto y definido.</a:t>
                      </a:r>
                    </a:p>
                  </a:txBody>
                  <a:tcPr anchor="ctr"/>
                </a:tc>
                <a:extLst>
                  <a:ext uri="{0D108BD9-81ED-4DB2-BD59-A6C34878D82A}">
                    <a16:rowId xmlns:a16="http://schemas.microsoft.com/office/drawing/2014/main" val="4148702779"/>
                  </a:ext>
                </a:extLst>
              </a:tr>
              <a:tr h="0">
                <a:tc>
                  <a:txBody>
                    <a:bodyPr/>
                    <a:lstStyle/>
                    <a:p>
                      <a:r>
                        <a:rPr lang="es-CO" sz="1800" b="1" dirty="0"/>
                        <a:t>M</a:t>
                      </a:r>
                      <a:endParaRPr lang="es-CO" sz="1800" dirty="0"/>
                    </a:p>
                  </a:txBody>
                  <a:tcPr anchor="ctr"/>
                </a:tc>
                <a:tc>
                  <a:txBody>
                    <a:bodyPr/>
                    <a:lstStyle/>
                    <a:p>
                      <a:r>
                        <a:rPr lang="es-CO" sz="1800"/>
                        <a:t>Medible</a:t>
                      </a:r>
                    </a:p>
                  </a:txBody>
                  <a:tcPr anchor="ctr"/>
                </a:tc>
                <a:tc>
                  <a:txBody>
                    <a:bodyPr/>
                    <a:lstStyle/>
                    <a:p>
                      <a:r>
                        <a:rPr lang="es-CO" sz="1800"/>
                        <a:t>Cuantificable, con métricas asociadas.</a:t>
                      </a:r>
                    </a:p>
                  </a:txBody>
                  <a:tcPr anchor="ctr"/>
                </a:tc>
                <a:extLst>
                  <a:ext uri="{0D108BD9-81ED-4DB2-BD59-A6C34878D82A}">
                    <a16:rowId xmlns:a16="http://schemas.microsoft.com/office/drawing/2014/main" val="3350549717"/>
                  </a:ext>
                </a:extLst>
              </a:tr>
              <a:tr h="0">
                <a:tc>
                  <a:txBody>
                    <a:bodyPr/>
                    <a:lstStyle/>
                    <a:p>
                      <a:r>
                        <a:rPr lang="es-CO" sz="1800" b="1"/>
                        <a:t>A</a:t>
                      </a:r>
                      <a:endParaRPr lang="es-CO" sz="1800"/>
                    </a:p>
                  </a:txBody>
                  <a:tcPr anchor="ctr"/>
                </a:tc>
                <a:tc>
                  <a:txBody>
                    <a:bodyPr/>
                    <a:lstStyle/>
                    <a:p>
                      <a:r>
                        <a:rPr lang="es-CO" sz="1800"/>
                        <a:t>Alcanzable</a:t>
                      </a:r>
                    </a:p>
                  </a:txBody>
                  <a:tcPr anchor="ctr"/>
                </a:tc>
                <a:tc>
                  <a:txBody>
                    <a:bodyPr/>
                    <a:lstStyle/>
                    <a:p>
                      <a:r>
                        <a:rPr lang="es-ES" sz="1800" dirty="0"/>
                        <a:t>Realista según recursos y contexto.</a:t>
                      </a:r>
                    </a:p>
                  </a:txBody>
                  <a:tcPr anchor="ctr"/>
                </a:tc>
                <a:extLst>
                  <a:ext uri="{0D108BD9-81ED-4DB2-BD59-A6C34878D82A}">
                    <a16:rowId xmlns:a16="http://schemas.microsoft.com/office/drawing/2014/main" val="950859870"/>
                  </a:ext>
                </a:extLst>
              </a:tr>
              <a:tr h="0">
                <a:tc>
                  <a:txBody>
                    <a:bodyPr/>
                    <a:lstStyle/>
                    <a:p>
                      <a:r>
                        <a:rPr lang="es-CO" sz="1800" b="1"/>
                        <a:t>R</a:t>
                      </a:r>
                      <a:endParaRPr lang="es-CO" sz="1800"/>
                    </a:p>
                  </a:txBody>
                  <a:tcPr anchor="ctr"/>
                </a:tc>
                <a:tc>
                  <a:txBody>
                    <a:bodyPr/>
                    <a:lstStyle/>
                    <a:p>
                      <a:r>
                        <a:rPr lang="es-CO" sz="1800"/>
                        <a:t>Relevante</a:t>
                      </a:r>
                    </a:p>
                  </a:txBody>
                  <a:tcPr anchor="ctr"/>
                </a:tc>
                <a:tc>
                  <a:txBody>
                    <a:bodyPr/>
                    <a:lstStyle/>
                    <a:p>
                      <a:r>
                        <a:rPr lang="es-CO" sz="1800"/>
                        <a:t>Contribuye a la estrategia general.</a:t>
                      </a:r>
                    </a:p>
                  </a:txBody>
                  <a:tcPr anchor="ctr"/>
                </a:tc>
                <a:extLst>
                  <a:ext uri="{0D108BD9-81ED-4DB2-BD59-A6C34878D82A}">
                    <a16:rowId xmlns:a16="http://schemas.microsoft.com/office/drawing/2014/main" val="4198512037"/>
                  </a:ext>
                </a:extLst>
              </a:tr>
              <a:tr h="0">
                <a:tc>
                  <a:txBody>
                    <a:bodyPr/>
                    <a:lstStyle/>
                    <a:p>
                      <a:r>
                        <a:rPr lang="es-CO" sz="1800" b="1" dirty="0"/>
                        <a:t>T</a:t>
                      </a:r>
                      <a:endParaRPr lang="es-CO" sz="1800" dirty="0"/>
                    </a:p>
                  </a:txBody>
                  <a:tcPr anchor="ctr"/>
                </a:tc>
                <a:tc>
                  <a:txBody>
                    <a:bodyPr/>
                    <a:lstStyle/>
                    <a:p>
                      <a:r>
                        <a:rPr lang="es-CO" sz="1800"/>
                        <a:t>Temporal</a:t>
                      </a:r>
                    </a:p>
                  </a:txBody>
                  <a:tcPr anchor="ctr"/>
                </a:tc>
                <a:tc>
                  <a:txBody>
                    <a:bodyPr/>
                    <a:lstStyle/>
                    <a:p>
                      <a:r>
                        <a:rPr lang="es-ES" sz="1800" dirty="0"/>
                        <a:t>Tiene un plazo definido para cumplirse.</a:t>
                      </a:r>
                    </a:p>
                  </a:txBody>
                  <a:tcPr anchor="ctr"/>
                </a:tc>
                <a:extLst>
                  <a:ext uri="{0D108BD9-81ED-4DB2-BD59-A6C34878D82A}">
                    <a16:rowId xmlns:a16="http://schemas.microsoft.com/office/drawing/2014/main" val="2066125345"/>
                  </a:ext>
                </a:extLst>
              </a:tr>
            </a:tbl>
          </a:graphicData>
        </a:graphic>
      </p:graphicFrame>
      <p:sp>
        <p:nvSpPr>
          <p:cNvPr id="10" name="Rectangle 1">
            <a:extLst>
              <a:ext uri="{FF2B5EF4-FFF2-40B4-BE49-F238E27FC236}">
                <a16:creationId xmlns:a16="http://schemas.microsoft.com/office/drawing/2014/main" id="{07882931-E0DA-E1C5-85B9-A70CD0FA2E24}"/>
              </a:ext>
            </a:extLst>
          </p:cNvPr>
          <p:cNvSpPr>
            <a:spLocks noChangeArrowheads="1"/>
          </p:cNvSpPr>
          <p:nvPr/>
        </p:nvSpPr>
        <p:spPr bwMode="auto">
          <a:xfrm>
            <a:off x="619431" y="1484933"/>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Para que un objetivo sea efectivo, debe cumplir con el principio </a:t>
            </a:r>
            <a:r>
              <a:rPr kumimoji="0" lang="es-CO" altLang="es-CO" sz="2400" b="1" i="0" u="none" strike="noStrike" cap="none" normalizeH="0" baseline="0" dirty="0">
                <a:ln>
                  <a:noFill/>
                </a:ln>
                <a:solidFill>
                  <a:schemeClr val="tx1"/>
                </a:solidFill>
                <a:effectLst/>
                <a:latin typeface="Arial" panose="020B0604020202020204" pitchFamily="34" charset="0"/>
              </a:rPr>
              <a:t>SMART</a:t>
            </a:r>
            <a:r>
              <a:rPr kumimoji="0" lang="es-CO" altLang="es-CO"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BB28666D-3ED5-8DD6-0D9F-9B5317022207}"/>
              </a:ext>
            </a:extLst>
          </p:cNvPr>
          <p:cNvSpPr txBox="1"/>
          <p:nvPr/>
        </p:nvSpPr>
        <p:spPr>
          <a:xfrm>
            <a:off x="783750" y="5546856"/>
            <a:ext cx="10515600" cy="1200329"/>
          </a:xfrm>
          <a:prstGeom prst="rect">
            <a:avLst/>
          </a:prstGeom>
          <a:noFill/>
        </p:spPr>
        <p:txBody>
          <a:bodyPr wrap="square">
            <a:spAutoFit/>
          </a:bodyPr>
          <a:lstStyle/>
          <a:p>
            <a:r>
              <a:rPr lang="es-ES" sz="2400" i="1" dirty="0"/>
              <a:t>Ejemplo SMART:</a:t>
            </a:r>
            <a:br>
              <a:rPr lang="es-ES" sz="2400" dirty="0"/>
            </a:br>
            <a:r>
              <a:rPr lang="es-ES" sz="2400" dirty="0"/>
              <a:t>“Reducir los tiempos de entrega de obra en un 15% antes de diciembre del 2025.”</a:t>
            </a:r>
            <a:endParaRPr lang="es-CO" sz="2400" dirty="0"/>
          </a:p>
        </p:txBody>
      </p:sp>
      <p:pic>
        <p:nvPicPr>
          <p:cNvPr id="6" name="Imagen 5">
            <a:extLst>
              <a:ext uri="{FF2B5EF4-FFF2-40B4-BE49-F238E27FC236}">
                <a16:creationId xmlns:a16="http://schemas.microsoft.com/office/drawing/2014/main" id="{36B0D19A-9E22-A957-02B9-3B5611785F97}"/>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141698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solidFill>
                  <a:schemeClr val="tx1"/>
                </a:solidFill>
                <a:latin typeface="Arial" panose="020B0604020202020204" pitchFamily="34" charset="0"/>
              </a:rPr>
              <a:t>Calidad de los verbos en la redacción de objetivos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8" name="Marcador de texto 7">
            <a:extLst>
              <a:ext uri="{FF2B5EF4-FFF2-40B4-BE49-F238E27FC236}">
                <a16:creationId xmlns:a16="http://schemas.microsoft.com/office/drawing/2014/main" id="{C3122BE7-EE16-EB07-8EAF-C4824BA77380}"/>
              </a:ext>
            </a:extLst>
          </p:cNvPr>
          <p:cNvSpPr>
            <a:spLocks noGrp="1"/>
          </p:cNvSpPr>
          <p:nvPr>
            <p:ph type="body" idx="1"/>
          </p:nvPr>
        </p:nvSpPr>
        <p:spPr>
          <a:xfrm>
            <a:off x="753787" y="1609437"/>
            <a:ext cx="10814841" cy="3660332"/>
          </a:xfrm>
        </p:spPr>
        <p:txBody>
          <a:bodyPr>
            <a:noAutofit/>
          </a:bodyPr>
          <a:lstStyle/>
          <a:p>
            <a:pPr marL="114300" indent="0">
              <a:buNone/>
            </a:pPr>
            <a:r>
              <a:rPr lang="es-ES" sz="2400" dirty="0"/>
              <a:t>El </a:t>
            </a:r>
            <a:r>
              <a:rPr lang="es-ES" sz="2400" b="1" dirty="0"/>
              <a:t>verbo</a:t>
            </a:r>
            <a:r>
              <a:rPr lang="es-ES" sz="2400" dirty="0"/>
              <a:t> con el que se inicia un objetivo es crucial: debe expresar </a:t>
            </a:r>
            <a:r>
              <a:rPr lang="es-ES" sz="2400" b="1" dirty="0"/>
              <a:t>acción concreta y medible</a:t>
            </a:r>
            <a:r>
              <a:rPr lang="es-ES" sz="2400" dirty="0"/>
              <a:t>.</a:t>
            </a:r>
          </a:p>
          <a:p>
            <a:pPr marL="114300" indent="0">
              <a:buNone/>
            </a:pPr>
            <a:r>
              <a:rPr lang="es-ES" sz="2400" b="1" dirty="0"/>
              <a:t>Verbos recomendados (accionables y medibles):</a:t>
            </a:r>
          </a:p>
          <a:p>
            <a:pPr>
              <a:buFont typeface="Arial" panose="020B0604020202020204" pitchFamily="34" charset="0"/>
              <a:buChar char="•"/>
            </a:pPr>
            <a:r>
              <a:rPr lang="es-ES" sz="2400" dirty="0"/>
              <a:t>Aumentar, disminuir, implementar, mejorar, desarrollar, alcanzar, optimizar, evaluar, consolidar, lograr.</a:t>
            </a:r>
          </a:p>
          <a:p>
            <a:pPr marL="114300" indent="0">
              <a:buNone/>
            </a:pPr>
            <a:r>
              <a:rPr lang="es-ES" sz="2400" b="1" dirty="0"/>
              <a:t>Verbos poco adecuados (vagos o poco medibles):</a:t>
            </a:r>
          </a:p>
          <a:p>
            <a:pPr>
              <a:buFont typeface="Arial" panose="020B0604020202020204" pitchFamily="34" charset="0"/>
              <a:buChar char="•"/>
            </a:pPr>
            <a:r>
              <a:rPr lang="es-ES" sz="2400" dirty="0"/>
              <a:t>Conocer, sensibilizar, entender, fomentar, valorar (a menos que se midan con indicadores muy claros).</a:t>
            </a:r>
          </a:p>
          <a:p>
            <a:pPr marL="114300" indent="0">
              <a:buNone/>
            </a:pPr>
            <a:r>
              <a:rPr lang="es-ES" sz="2400" i="1" dirty="0"/>
              <a:t>Ejemplo comparativo:</a:t>
            </a:r>
            <a:endParaRPr lang="es-ES" sz="2400" dirty="0"/>
          </a:p>
          <a:p>
            <a:endParaRPr lang="es-CO" sz="2400" dirty="0"/>
          </a:p>
        </p:txBody>
      </p:sp>
      <p:graphicFrame>
        <p:nvGraphicFramePr>
          <p:cNvPr id="9" name="Tabla 8">
            <a:extLst>
              <a:ext uri="{FF2B5EF4-FFF2-40B4-BE49-F238E27FC236}">
                <a16:creationId xmlns:a16="http://schemas.microsoft.com/office/drawing/2014/main" id="{377CA62F-541A-3775-7C27-1DCA6DB0F5EE}"/>
              </a:ext>
            </a:extLst>
          </p:cNvPr>
          <p:cNvGraphicFramePr>
            <a:graphicFrameLocks noGrp="1"/>
          </p:cNvGraphicFramePr>
          <p:nvPr/>
        </p:nvGraphicFramePr>
        <p:xfrm>
          <a:off x="989290" y="5441905"/>
          <a:ext cx="10515600" cy="1005840"/>
        </p:xfrm>
        <a:graphic>
          <a:graphicData uri="http://schemas.openxmlformats.org/drawingml/2006/table">
            <a:tbl>
              <a:tblPr>
                <a:tableStyleId>{ED083AE6-46FA-4A59-8FB0-9F97EB10719F}</a:tableStyleId>
              </a:tblPr>
              <a:tblGrid>
                <a:gridCol w="5257800">
                  <a:extLst>
                    <a:ext uri="{9D8B030D-6E8A-4147-A177-3AD203B41FA5}">
                      <a16:colId xmlns:a16="http://schemas.microsoft.com/office/drawing/2014/main" val="3883245034"/>
                    </a:ext>
                  </a:extLst>
                </a:gridCol>
                <a:gridCol w="5257800">
                  <a:extLst>
                    <a:ext uri="{9D8B030D-6E8A-4147-A177-3AD203B41FA5}">
                      <a16:colId xmlns:a16="http://schemas.microsoft.com/office/drawing/2014/main" val="758085821"/>
                    </a:ext>
                  </a:extLst>
                </a:gridCol>
              </a:tblGrid>
              <a:tr h="0">
                <a:tc>
                  <a:txBody>
                    <a:bodyPr/>
                    <a:lstStyle/>
                    <a:p>
                      <a:r>
                        <a:rPr lang="es-CO" sz="1800"/>
                        <a:t>Incorrecto</a:t>
                      </a:r>
                    </a:p>
                  </a:txBody>
                  <a:tcPr anchor="ctr"/>
                </a:tc>
                <a:tc>
                  <a:txBody>
                    <a:bodyPr/>
                    <a:lstStyle/>
                    <a:p>
                      <a:r>
                        <a:rPr lang="es-CO" sz="1800"/>
                        <a:t>Correcto</a:t>
                      </a:r>
                    </a:p>
                  </a:txBody>
                  <a:tcPr anchor="ctr"/>
                </a:tc>
                <a:extLst>
                  <a:ext uri="{0D108BD9-81ED-4DB2-BD59-A6C34878D82A}">
                    <a16:rowId xmlns:a16="http://schemas.microsoft.com/office/drawing/2014/main" val="970774609"/>
                  </a:ext>
                </a:extLst>
              </a:tr>
              <a:tr h="0">
                <a:tc>
                  <a:txBody>
                    <a:bodyPr/>
                    <a:lstStyle/>
                    <a:p>
                      <a:r>
                        <a:rPr lang="es-ES" sz="1800" dirty="0"/>
                        <a:t>"Sensibilizar al equipo sobre calidad"</a:t>
                      </a:r>
                    </a:p>
                  </a:txBody>
                  <a:tcPr anchor="ctr"/>
                </a:tc>
                <a:tc>
                  <a:txBody>
                    <a:bodyPr/>
                    <a:lstStyle/>
                    <a:p>
                      <a:r>
                        <a:rPr lang="es-ES" sz="1800" dirty="0"/>
                        <a:t>"Capacitar al 100% del equipo en procedimientos de calidad para el mes de octubre"</a:t>
                      </a:r>
                    </a:p>
                  </a:txBody>
                  <a:tcPr anchor="ctr"/>
                </a:tc>
                <a:extLst>
                  <a:ext uri="{0D108BD9-81ED-4DB2-BD59-A6C34878D82A}">
                    <a16:rowId xmlns:a16="http://schemas.microsoft.com/office/drawing/2014/main" val="4197102687"/>
                  </a:ext>
                </a:extLst>
              </a:tr>
            </a:tbl>
          </a:graphicData>
        </a:graphic>
      </p:graphicFrame>
      <p:pic>
        <p:nvPicPr>
          <p:cNvPr id="6" name="Imagen 5">
            <a:extLst>
              <a:ext uri="{FF2B5EF4-FFF2-40B4-BE49-F238E27FC236}">
                <a16:creationId xmlns:a16="http://schemas.microsoft.com/office/drawing/2014/main" id="{0763F58B-C300-AAB8-E208-EB41B0F5B0C7}"/>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428768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solidFill>
                  <a:schemeClr val="tx1"/>
                </a:solidFill>
                <a:latin typeface="Arial" panose="020B0604020202020204" pitchFamily="34" charset="0"/>
              </a:rPr>
              <a:t>Indicadores: Fundamentos, diseño y errores comunes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Rectangle 1">
            <a:extLst>
              <a:ext uri="{FF2B5EF4-FFF2-40B4-BE49-F238E27FC236}">
                <a16:creationId xmlns:a16="http://schemas.microsoft.com/office/drawing/2014/main" id="{7F6AAC69-57E1-7275-C51C-38D33A95BC86}"/>
              </a:ext>
            </a:extLst>
          </p:cNvPr>
          <p:cNvSpPr>
            <a:spLocks noGrp="1" noChangeArrowheads="1"/>
          </p:cNvSpPr>
          <p:nvPr>
            <p:ph type="body" idx="1"/>
          </p:nvPr>
        </p:nvSpPr>
        <p:spPr bwMode="auto">
          <a:xfrm>
            <a:off x="444580" y="2013541"/>
            <a:ext cx="843816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1" i="0" u="none" strike="noStrike" cap="none" normalizeH="0" baseline="0" dirty="0">
                <a:ln>
                  <a:noFill/>
                </a:ln>
                <a:solidFill>
                  <a:schemeClr val="tx1"/>
                </a:solidFill>
                <a:effectLst/>
                <a:latin typeface="Arial" panose="020B0604020202020204" pitchFamily="34" charset="0"/>
              </a:rPr>
              <a:t>¿Qué es un indicador?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Un </a:t>
            </a: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indicador</a:t>
            </a: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es un dato cuantificable que permite </a:t>
            </a:r>
            <a:r>
              <a:rPr kumimoji="0" lang="es-CO" altLang="es-CO"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medir el grado de avance o logro</a:t>
            </a: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 un objetivo,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proceso o resultado dentro de una organización.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Permite tomar decisiones, hacer seguimiento, identificar desviaciones y promover mejoras.</a:t>
            </a:r>
          </a:p>
          <a:p>
            <a:pPr marL="0" indent="0" eaLnBrk="0" fontAlgn="base" hangingPunct="0">
              <a:lnSpc>
                <a:spcPct val="100000"/>
              </a:lnSpc>
              <a:spcBef>
                <a:spcPct val="0"/>
              </a:spcBef>
              <a:spcAft>
                <a:spcPct val="0"/>
              </a:spcAft>
              <a:buClrTx/>
              <a:buSzTx/>
              <a:buNone/>
            </a:pPr>
            <a:r>
              <a:rPr lang="es-ES" sz="2400" dirty="0">
                <a:latin typeface="Calibri" panose="020F0502020204030204" pitchFamily="34" charset="0"/>
                <a:cs typeface="Calibri" panose="020F0502020204030204" pitchFamily="34" charset="0"/>
              </a:rPr>
              <a:t>Un buen indicador no solo mide, </a:t>
            </a:r>
            <a:r>
              <a:rPr lang="es-ES" sz="2400" b="1" dirty="0">
                <a:latin typeface="Calibri" panose="020F0502020204030204" pitchFamily="34" charset="0"/>
                <a:cs typeface="Calibri" panose="020F0502020204030204" pitchFamily="34" charset="0"/>
              </a:rPr>
              <a:t>genera valor para la toma de decisiones</a:t>
            </a:r>
            <a:r>
              <a:rPr lang="es-ES" sz="2400" dirty="0">
                <a:latin typeface="Calibri" panose="020F0502020204030204" pitchFamily="34" charset="0"/>
                <a:cs typeface="Calibri" panose="020F0502020204030204" pitchFamily="34" charset="0"/>
              </a:rPr>
              <a:t>. </a:t>
            </a:r>
            <a:endParaRPr kumimoji="0" lang="es-CO" altLang="es-CO"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14339" name="Picture 3" descr="📶 INDICADORES: DEFINICIÓN Y CARACTERÍSTICAS">
            <a:extLst>
              <a:ext uri="{FF2B5EF4-FFF2-40B4-BE49-F238E27FC236}">
                <a16:creationId xmlns:a16="http://schemas.microsoft.com/office/drawing/2014/main" id="{50C44D6F-DA74-BBE2-EA26-5DD6798D37F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028" b="99583" l="7500" r="94688">
                        <a14:foregroundMark x1="8542" y1="6806" x2="10208" y2="56389"/>
                        <a14:foregroundMark x1="10208" y1="56389" x2="14063" y2="63889"/>
                        <a14:foregroundMark x1="14063" y1="63889" x2="29375" y2="65972"/>
                        <a14:foregroundMark x1="29375" y1="65972" x2="52188" y2="64722"/>
                        <a14:foregroundMark x1="52188" y1="64722" x2="88958" y2="66389"/>
                        <a14:foregroundMark x1="88958" y1="66389" x2="95313" y2="61667"/>
                        <a14:foregroundMark x1="95313" y1="61667" x2="93021" y2="9861"/>
                        <a14:foregroundMark x1="93021" y1="9861" x2="79792" y2="4306"/>
                        <a14:foregroundMark x1="79792" y1="4306" x2="7708" y2="7917"/>
                        <a14:foregroundMark x1="55521" y1="68056" x2="61250" y2="75694"/>
                        <a14:foregroundMark x1="61250" y1="75694" x2="63125" y2="98472"/>
                        <a14:foregroundMark x1="63125" y1="98472" x2="67083" y2="99861"/>
                        <a14:foregroundMark x1="48333" y1="68056" x2="41979" y2="72778"/>
                        <a14:foregroundMark x1="41979" y1="72778" x2="43750" y2="84306"/>
                        <a14:foregroundMark x1="43750" y1="84306" x2="42500" y2="93750"/>
                        <a14:foregroundMark x1="42500" y1="93750" x2="37396" y2="97639"/>
                        <a14:foregroundMark x1="37396" y1="97639" x2="37083" y2="99583"/>
                        <a14:foregroundMark x1="81563" y1="5417" x2="87292" y2="6667"/>
                        <a14:foregroundMark x1="87292" y1="6667" x2="94167" y2="6250"/>
                        <a14:foregroundMark x1="94167" y1="6250" x2="94688" y2="63194"/>
                        <a14:foregroundMark x1="94688" y1="63194" x2="86563" y2="57917"/>
                        <a14:foregroundMark x1="86563" y1="57917" x2="83438" y2="34444"/>
                        <a14:foregroundMark x1="83438" y1="34444" x2="86042" y2="11528"/>
                        <a14:foregroundMark x1="86042" y1="11528" x2="82083" y2="5694"/>
                        <a14:foregroundMark x1="82083" y1="5694" x2="81354" y2="5139"/>
                        <a14:foregroundMark x1="81354" y1="5139" x2="88646" y2="5833"/>
                        <a14:foregroundMark x1="88646" y1="5833" x2="93750" y2="10417"/>
                        <a14:foregroundMark x1="93750" y1="10417" x2="93646" y2="25139"/>
                        <a14:foregroundMark x1="93646" y1="25139" x2="88229" y2="19583"/>
                        <a14:foregroundMark x1="88229" y1="19583" x2="81354" y2="4028"/>
                        <a14:foregroundMark x1="57500" y1="70972" x2="51875" y2="96528"/>
                        <a14:foregroundMark x1="51875" y1="96528" x2="53542" y2="68889"/>
                        <a14:foregroundMark x1="53542" y1="68889" x2="52812" y2="68889"/>
                      </a14:backgroundRemoval>
                    </a14:imgEffect>
                  </a14:imgLayer>
                </a14:imgProps>
              </a:ext>
              <a:ext uri="{28A0092B-C50C-407E-A947-70E740481C1C}">
                <a14:useLocalDpi xmlns:a14="http://schemas.microsoft.com/office/drawing/2010/main" val="0"/>
              </a:ext>
            </a:extLst>
          </a:blip>
          <a:srcRect/>
          <a:stretch>
            <a:fillRect/>
          </a:stretch>
        </p:blipFill>
        <p:spPr bwMode="auto">
          <a:xfrm>
            <a:off x="9176787" y="4464162"/>
            <a:ext cx="2411048" cy="180828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A2D16710-42F8-7DA0-5FFB-F1CC99B95443}"/>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891064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kumimoji="0" lang="es-CO" altLang="es-CO" sz="4400" b="1" i="0" u="none" strike="noStrike" cap="none" normalizeH="0" baseline="0" dirty="0">
                <a:ln>
                  <a:noFill/>
                </a:ln>
                <a:solidFill>
                  <a:schemeClr val="tx1"/>
                </a:solidFill>
                <a:effectLst/>
                <a:latin typeface="Arial" panose="020B0604020202020204" pitchFamily="34" charset="0"/>
              </a:rPr>
              <a:t>Escalas de los indicadores</a:t>
            </a:r>
            <a:endParaRPr lang="es-ES"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Rectangle 1">
            <a:extLst>
              <a:ext uri="{FF2B5EF4-FFF2-40B4-BE49-F238E27FC236}">
                <a16:creationId xmlns:a16="http://schemas.microsoft.com/office/drawing/2014/main" id="{ED74DCFE-A8BE-EC0D-8CBB-2B4F879FFC54}"/>
              </a:ext>
            </a:extLst>
          </p:cNvPr>
          <p:cNvSpPr>
            <a:spLocks noGrp="1" noChangeArrowheads="1"/>
          </p:cNvSpPr>
          <p:nvPr>
            <p:ph type="body" idx="1"/>
          </p:nvPr>
        </p:nvSpPr>
        <p:spPr bwMode="auto">
          <a:xfrm>
            <a:off x="525218" y="1493290"/>
            <a:ext cx="109680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Los indicadores pueden tener distintas </a:t>
            </a:r>
            <a:r>
              <a:rPr kumimoji="0" lang="es-CO" altLang="es-CO" sz="2400" b="1" i="0" u="none" strike="noStrike" cap="none" normalizeH="0" baseline="0" dirty="0">
                <a:ln>
                  <a:noFill/>
                </a:ln>
                <a:solidFill>
                  <a:schemeClr val="tx1"/>
                </a:solidFill>
                <a:effectLst/>
                <a:latin typeface="Arial" panose="020B0604020202020204" pitchFamily="34" charset="0"/>
              </a:rPr>
              <a:t>escalas de medición</a:t>
            </a:r>
            <a:r>
              <a:rPr kumimoji="0" lang="es-CO" altLang="es-CO" sz="2400" b="0" i="0" u="none" strike="noStrike" cap="none" normalizeH="0" baseline="0" dirty="0">
                <a:ln>
                  <a:noFill/>
                </a:ln>
                <a:solidFill>
                  <a:schemeClr val="tx1"/>
                </a:solidFill>
                <a:effectLst/>
                <a:latin typeface="Arial" panose="020B0604020202020204" pitchFamily="34" charset="0"/>
              </a:rPr>
              <a:t>, según el tipo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dato que representen: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a 9">
            <a:extLst>
              <a:ext uri="{FF2B5EF4-FFF2-40B4-BE49-F238E27FC236}">
                <a16:creationId xmlns:a16="http://schemas.microsoft.com/office/drawing/2014/main" id="{040AA3EC-5401-7412-CB77-4CD8EB065144}"/>
              </a:ext>
            </a:extLst>
          </p:cNvPr>
          <p:cNvGraphicFramePr>
            <a:graphicFrameLocks noGrp="1"/>
          </p:cNvGraphicFramePr>
          <p:nvPr/>
        </p:nvGraphicFramePr>
        <p:xfrm>
          <a:off x="747717" y="2713288"/>
          <a:ext cx="10515600" cy="2651760"/>
        </p:xfrm>
        <a:graphic>
          <a:graphicData uri="http://schemas.openxmlformats.org/drawingml/2006/table">
            <a:tbl>
              <a:tblPr>
                <a:tableStyleId>{ED083AE6-46FA-4A59-8FB0-9F97EB10719F}</a:tableStyleId>
              </a:tblPr>
              <a:tblGrid>
                <a:gridCol w="3505200">
                  <a:extLst>
                    <a:ext uri="{9D8B030D-6E8A-4147-A177-3AD203B41FA5}">
                      <a16:colId xmlns:a16="http://schemas.microsoft.com/office/drawing/2014/main" val="3496675542"/>
                    </a:ext>
                  </a:extLst>
                </a:gridCol>
                <a:gridCol w="3505200">
                  <a:extLst>
                    <a:ext uri="{9D8B030D-6E8A-4147-A177-3AD203B41FA5}">
                      <a16:colId xmlns:a16="http://schemas.microsoft.com/office/drawing/2014/main" val="2818369182"/>
                    </a:ext>
                  </a:extLst>
                </a:gridCol>
                <a:gridCol w="3505200">
                  <a:extLst>
                    <a:ext uri="{9D8B030D-6E8A-4147-A177-3AD203B41FA5}">
                      <a16:colId xmlns:a16="http://schemas.microsoft.com/office/drawing/2014/main" val="21732207"/>
                    </a:ext>
                  </a:extLst>
                </a:gridCol>
              </a:tblGrid>
              <a:tr h="0">
                <a:tc>
                  <a:txBody>
                    <a:bodyPr/>
                    <a:lstStyle/>
                    <a:p>
                      <a:r>
                        <a:rPr lang="es-CO" sz="1800" dirty="0"/>
                        <a:t>Tipo de escala</a:t>
                      </a:r>
                    </a:p>
                  </a:txBody>
                  <a:tcPr anchor="ctr"/>
                </a:tc>
                <a:tc>
                  <a:txBody>
                    <a:bodyPr/>
                    <a:lstStyle/>
                    <a:p>
                      <a:r>
                        <a:rPr lang="es-CO" sz="1800"/>
                        <a:t>Descripción</a:t>
                      </a:r>
                    </a:p>
                  </a:txBody>
                  <a:tcPr anchor="ctr"/>
                </a:tc>
                <a:tc>
                  <a:txBody>
                    <a:bodyPr/>
                    <a:lstStyle/>
                    <a:p>
                      <a:r>
                        <a:rPr lang="es-CO" sz="1800"/>
                        <a:t>Ejemplo</a:t>
                      </a:r>
                    </a:p>
                  </a:txBody>
                  <a:tcPr anchor="ctr"/>
                </a:tc>
                <a:extLst>
                  <a:ext uri="{0D108BD9-81ED-4DB2-BD59-A6C34878D82A}">
                    <a16:rowId xmlns:a16="http://schemas.microsoft.com/office/drawing/2014/main" val="2131390564"/>
                  </a:ext>
                </a:extLst>
              </a:tr>
              <a:tr h="0">
                <a:tc>
                  <a:txBody>
                    <a:bodyPr/>
                    <a:lstStyle/>
                    <a:p>
                      <a:r>
                        <a:rPr lang="es-CO" sz="1800" b="1"/>
                        <a:t>Nominal</a:t>
                      </a:r>
                      <a:endParaRPr lang="es-CO" sz="1800"/>
                    </a:p>
                  </a:txBody>
                  <a:tcPr anchor="ctr"/>
                </a:tc>
                <a:tc>
                  <a:txBody>
                    <a:bodyPr/>
                    <a:lstStyle/>
                    <a:p>
                      <a:r>
                        <a:rPr lang="es-CO" sz="1800"/>
                        <a:t>Clasifica sin orden específico</a:t>
                      </a:r>
                    </a:p>
                  </a:txBody>
                  <a:tcPr anchor="ctr"/>
                </a:tc>
                <a:tc>
                  <a:txBody>
                    <a:bodyPr/>
                    <a:lstStyle/>
                    <a:p>
                      <a:r>
                        <a:rPr lang="es-CO" sz="1800"/>
                        <a:t>Tipo de reclamo, región</a:t>
                      </a:r>
                    </a:p>
                  </a:txBody>
                  <a:tcPr anchor="ctr"/>
                </a:tc>
                <a:extLst>
                  <a:ext uri="{0D108BD9-81ED-4DB2-BD59-A6C34878D82A}">
                    <a16:rowId xmlns:a16="http://schemas.microsoft.com/office/drawing/2014/main" val="1342527302"/>
                  </a:ext>
                </a:extLst>
              </a:tr>
              <a:tr h="0">
                <a:tc>
                  <a:txBody>
                    <a:bodyPr/>
                    <a:lstStyle/>
                    <a:p>
                      <a:r>
                        <a:rPr lang="es-CO" sz="1800" b="1"/>
                        <a:t>Ordinal</a:t>
                      </a:r>
                      <a:endParaRPr lang="es-CO" sz="1800"/>
                    </a:p>
                  </a:txBody>
                  <a:tcPr anchor="ctr"/>
                </a:tc>
                <a:tc>
                  <a:txBody>
                    <a:bodyPr/>
                    <a:lstStyle/>
                    <a:p>
                      <a:r>
                        <a:rPr lang="es-ES" sz="1800"/>
                        <a:t>Clasifica con orden, pero sin distancia uniforme</a:t>
                      </a:r>
                    </a:p>
                  </a:txBody>
                  <a:tcPr anchor="ctr"/>
                </a:tc>
                <a:tc>
                  <a:txBody>
                    <a:bodyPr/>
                    <a:lstStyle/>
                    <a:p>
                      <a:r>
                        <a:rPr lang="es-ES" sz="1800"/>
                        <a:t>Nivel de satisfacción (bajo, medio, alto)</a:t>
                      </a:r>
                    </a:p>
                  </a:txBody>
                  <a:tcPr anchor="ctr"/>
                </a:tc>
                <a:extLst>
                  <a:ext uri="{0D108BD9-81ED-4DB2-BD59-A6C34878D82A}">
                    <a16:rowId xmlns:a16="http://schemas.microsoft.com/office/drawing/2014/main" val="352383448"/>
                  </a:ext>
                </a:extLst>
              </a:tr>
              <a:tr h="0">
                <a:tc>
                  <a:txBody>
                    <a:bodyPr/>
                    <a:lstStyle/>
                    <a:p>
                      <a:r>
                        <a:rPr lang="es-CO" sz="1800" b="1"/>
                        <a:t>Intervalo</a:t>
                      </a:r>
                      <a:endParaRPr lang="es-CO" sz="1800"/>
                    </a:p>
                  </a:txBody>
                  <a:tcPr anchor="ctr"/>
                </a:tc>
                <a:tc>
                  <a:txBody>
                    <a:bodyPr/>
                    <a:lstStyle/>
                    <a:p>
                      <a:r>
                        <a:rPr lang="es-ES" sz="1800"/>
                        <a:t>Escala numérica con intervalos iguales, sin cero absoluto</a:t>
                      </a:r>
                    </a:p>
                  </a:txBody>
                  <a:tcPr anchor="ctr"/>
                </a:tc>
                <a:tc>
                  <a:txBody>
                    <a:bodyPr/>
                    <a:lstStyle/>
                    <a:p>
                      <a:r>
                        <a:rPr lang="es-CO" sz="1800"/>
                        <a:t>Temperatura, puntaje de satisfacción</a:t>
                      </a:r>
                    </a:p>
                  </a:txBody>
                  <a:tcPr anchor="ctr"/>
                </a:tc>
                <a:extLst>
                  <a:ext uri="{0D108BD9-81ED-4DB2-BD59-A6C34878D82A}">
                    <a16:rowId xmlns:a16="http://schemas.microsoft.com/office/drawing/2014/main" val="2972243153"/>
                  </a:ext>
                </a:extLst>
              </a:tr>
              <a:tr h="0">
                <a:tc>
                  <a:txBody>
                    <a:bodyPr/>
                    <a:lstStyle/>
                    <a:p>
                      <a:r>
                        <a:rPr lang="es-CO" sz="1800" b="1"/>
                        <a:t>Razón</a:t>
                      </a:r>
                      <a:endParaRPr lang="es-CO" sz="1800"/>
                    </a:p>
                  </a:txBody>
                  <a:tcPr anchor="ctr"/>
                </a:tc>
                <a:tc>
                  <a:txBody>
                    <a:bodyPr/>
                    <a:lstStyle/>
                    <a:p>
                      <a:r>
                        <a:rPr lang="es-ES" sz="1800" dirty="0"/>
                        <a:t>Tiene un cero absoluto, se pueden hacer proporciones</a:t>
                      </a:r>
                    </a:p>
                  </a:txBody>
                  <a:tcPr anchor="ctr"/>
                </a:tc>
                <a:tc>
                  <a:txBody>
                    <a:bodyPr/>
                    <a:lstStyle/>
                    <a:p>
                      <a:r>
                        <a:rPr lang="es-CO" sz="1800" dirty="0"/>
                        <a:t>Tiempo, costo, % cumplimiento</a:t>
                      </a:r>
                    </a:p>
                  </a:txBody>
                  <a:tcPr anchor="ctr"/>
                </a:tc>
                <a:extLst>
                  <a:ext uri="{0D108BD9-81ED-4DB2-BD59-A6C34878D82A}">
                    <a16:rowId xmlns:a16="http://schemas.microsoft.com/office/drawing/2014/main" val="1405181690"/>
                  </a:ext>
                </a:extLst>
              </a:tr>
            </a:tbl>
          </a:graphicData>
        </a:graphic>
      </p:graphicFrame>
      <p:pic>
        <p:nvPicPr>
          <p:cNvPr id="6" name="Imagen 5">
            <a:extLst>
              <a:ext uri="{FF2B5EF4-FFF2-40B4-BE49-F238E27FC236}">
                <a16:creationId xmlns:a16="http://schemas.microsoft.com/office/drawing/2014/main" id="{A1915B2D-9A96-46D4-1E26-5B3D3830F979}"/>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252999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315698"/>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kumimoji="0" lang="es-CO" altLang="es-CO" sz="4400" b="1" i="0" u="none" strike="noStrike" cap="none" normalizeH="0" baseline="0" dirty="0">
                <a:ln>
                  <a:noFill/>
                </a:ln>
                <a:solidFill>
                  <a:schemeClr val="tx1"/>
                </a:solidFill>
                <a:effectLst/>
                <a:latin typeface="Arial" panose="020B0604020202020204" pitchFamily="34" charset="0"/>
              </a:rPr>
              <a:t>Relación entre indicador y objetivo</a:t>
            </a:r>
            <a:endParaRPr lang="es-ES"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Rectangle 1">
            <a:extLst>
              <a:ext uri="{FF2B5EF4-FFF2-40B4-BE49-F238E27FC236}">
                <a16:creationId xmlns:a16="http://schemas.microsoft.com/office/drawing/2014/main" id="{845C9532-5BAD-4FDD-4D33-2B9E017FE8B0}"/>
              </a:ext>
            </a:extLst>
          </p:cNvPr>
          <p:cNvSpPr>
            <a:spLocks noGrp="1" noChangeArrowheads="1"/>
          </p:cNvSpPr>
          <p:nvPr>
            <p:ph type="body" idx="1"/>
          </p:nvPr>
        </p:nvSpPr>
        <p:spPr bwMode="auto">
          <a:xfrm>
            <a:off x="838200" y="2244060"/>
            <a:ext cx="10749635"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Un </a:t>
            </a:r>
            <a:r>
              <a:rPr kumimoji="0" lang="es-CO" altLang="es-CO" sz="2400" b="1" i="0" u="none" strike="noStrike" cap="none" normalizeH="0" baseline="0" dirty="0">
                <a:ln>
                  <a:noFill/>
                </a:ln>
                <a:solidFill>
                  <a:schemeClr val="tx1"/>
                </a:solidFill>
                <a:effectLst/>
                <a:latin typeface="Arial" panose="020B0604020202020204" pitchFamily="34" charset="0"/>
              </a:rPr>
              <a:t>indicador siempre debe responder a un objetivo</a:t>
            </a:r>
            <a:r>
              <a:rPr kumimoji="0" lang="es-CO" altLang="es-CO" sz="2400" b="0" i="0" u="none" strike="noStrike" cap="none" normalizeH="0" baseline="0" dirty="0">
                <a:ln>
                  <a:noFill/>
                </a:ln>
                <a:solidFill>
                  <a:schemeClr val="tx1"/>
                </a:solidFill>
                <a:effectLst/>
                <a:latin typeface="Arial" panose="020B0604020202020204" pitchFamily="34" charset="0"/>
              </a:rPr>
              <a:t>. Es su evidencia cuantificable.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2400" b="0" i="0" u="none" strike="noStrike" cap="none" normalizeH="0" baseline="0" dirty="0">
                <a:ln>
                  <a:noFill/>
                </a:ln>
                <a:solidFill>
                  <a:schemeClr val="tx1"/>
                </a:solidFill>
                <a:effectLst/>
                <a:latin typeface="Arial" panose="020B0604020202020204" pitchFamily="34" charset="0"/>
              </a:rPr>
            </a:br>
            <a:r>
              <a:rPr kumimoji="0" lang="es-CO" altLang="es-CO" sz="2400" b="0" i="0" u="none" strike="noStrike" cap="none" normalizeH="0" baseline="0" dirty="0">
                <a:ln>
                  <a:noFill/>
                </a:ln>
                <a:solidFill>
                  <a:schemeClr val="tx1"/>
                </a:solidFill>
                <a:effectLst/>
                <a:latin typeface="Arial" panose="020B0604020202020204" pitchFamily="34" charset="0"/>
              </a:rPr>
              <a:t>Un objetivo sin indicador es </a:t>
            </a:r>
            <a:r>
              <a:rPr kumimoji="0" lang="es-CO" altLang="es-CO" sz="2400" b="1" i="0" u="none" strike="noStrike" cap="none" normalizeH="0" baseline="0" dirty="0">
                <a:ln>
                  <a:noFill/>
                </a:ln>
                <a:solidFill>
                  <a:schemeClr val="tx1"/>
                </a:solidFill>
                <a:effectLst/>
                <a:latin typeface="Arial" panose="020B0604020202020204" pitchFamily="34" charset="0"/>
              </a:rPr>
              <a:t>difícil de evaluar</a:t>
            </a:r>
            <a:r>
              <a:rPr kumimoji="0" lang="es-CO" altLang="es-CO" sz="2400" b="0" i="0" u="none" strike="noStrike" cap="none" normalizeH="0" baseline="0" dirty="0">
                <a:ln>
                  <a:noFill/>
                </a:ln>
                <a:solidFill>
                  <a:schemeClr val="tx1"/>
                </a:solidFill>
                <a:effectLst/>
                <a:latin typeface="Arial" panose="020B0604020202020204" pitchFamily="34" charset="0"/>
              </a:rPr>
              <a:t> y puede ser malinterpretado.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Arial" panose="020B0604020202020204" pitchFamily="34" charset="0"/>
              </a:rPr>
              <a:t>Objetivo</a:t>
            </a:r>
            <a:r>
              <a:rPr kumimoji="0" lang="es-CO" altLang="es-CO" sz="2400" b="0" i="0" u="none" strike="noStrike" cap="none" normalizeH="0" baseline="0" dirty="0">
                <a:ln>
                  <a:noFill/>
                </a:ln>
                <a:solidFill>
                  <a:schemeClr val="tx1"/>
                </a:solidFill>
                <a:effectLst/>
                <a:latin typeface="Arial" panose="020B0604020202020204" pitchFamily="34" charset="0"/>
              </a:rPr>
              <a:t>: </a:t>
            </a:r>
            <a:r>
              <a:rPr kumimoji="0" lang="es-CO" altLang="es-CO" sz="2400" b="0" i="0" u="none" strike="noStrike" cap="none" normalizeH="0" baseline="0" dirty="0">
                <a:ln>
                  <a:noFill/>
                </a:ln>
                <a:solidFill>
                  <a:srgbClr val="FF0000"/>
                </a:solidFill>
                <a:effectLst/>
                <a:latin typeface="Arial" panose="020B0604020202020204" pitchFamily="34" charset="0"/>
              </a:rPr>
              <a:t>Mejorar</a:t>
            </a:r>
            <a:r>
              <a:rPr kumimoji="0" lang="es-CO" altLang="es-CO" sz="2400" b="0" i="0" u="none" strike="noStrike" cap="none" normalizeH="0" baseline="0" dirty="0">
                <a:ln>
                  <a:noFill/>
                </a:ln>
                <a:solidFill>
                  <a:schemeClr val="tx1"/>
                </a:solidFill>
                <a:effectLst/>
                <a:latin typeface="Arial" panose="020B0604020202020204" pitchFamily="34" charset="0"/>
              </a:rPr>
              <a:t> la calidad del servicio.</a:t>
            </a:r>
            <a:br>
              <a:rPr kumimoji="0" lang="es-CO" altLang="es-CO" sz="2400" b="0" i="0" u="none" strike="noStrike" cap="none" normalizeH="0" baseline="0" dirty="0">
                <a:ln>
                  <a:noFill/>
                </a:ln>
                <a:solidFill>
                  <a:schemeClr val="tx1"/>
                </a:solidFill>
                <a:effectLst/>
                <a:latin typeface="Arial" panose="020B0604020202020204" pitchFamily="34" charset="0"/>
              </a:rPr>
            </a:br>
            <a:r>
              <a:rPr kumimoji="0" lang="es-CO" altLang="es-CO" sz="2400" b="0" i="0" u="none" strike="noStrike" cap="none" normalizeH="0" baseline="0" dirty="0">
                <a:ln>
                  <a:noFill/>
                </a:ln>
                <a:solidFill>
                  <a:schemeClr val="tx1"/>
                </a:solidFill>
                <a:effectLst/>
                <a:latin typeface="Arial" panose="020B0604020202020204" pitchFamily="34" charset="0"/>
              </a:rPr>
              <a:t>I</a:t>
            </a:r>
            <a:r>
              <a:rPr kumimoji="0" lang="es-CO" altLang="es-CO" sz="2400" b="1" i="0" u="none" strike="noStrike" cap="none" normalizeH="0" baseline="0" dirty="0">
                <a:ln>
                  <a:noFill/>
                </a:ln>
                <a:solidFill>
                  <a:schemeClr val="tx1"/>
                </a:solidFill>
                <a:effectLst/>
                <a:latin typeface="Arial" panose="020B0604020202020204" pitchFamily="34" charset="0"/>
              </a:rPr>
              <a:t>ndicador</a:t>
            </a:r>
            <a:r>
              <a:rPr kumimoji="0" lang="es-CO" altLang="es-CO" sz="2400" b="0" i="0" u="none" strike="noStrike" cap="none" normalizeH="0" baseline="0" dirty="0">
                <a:ln>
                  <a:noFill/>
                </a:ln>
                <a:solidFill>
                  <a:schemeClr val="tx1"/>
                </a:solidFill>
                <a:effectLst/>
                <a:latin typeface="Arial" panose="020B0604020202020204" pitchFamily="34" charset="0"/>
              </a:rPr>
              <a:t>: % de clientes que califican el servicio como "excelente</a:t>
            </a:r>
            <a:r>
              <a:rPr kumimoji="0" lang="es-CO" altLang="es-CO" b="0" i="0" u="none" strike="noStrike" cap="none" normalizeH="0" baseline="0" dirty="0">
                <a:ln>
                  <a:noFill/>
                </a:ln>
                <a:solidFill>
                  <a:schemeClr val="tx1"/>
                </a:solidFill>
                <a:effectLst/>
                <a:latin typeface="Arial" panose="020B0604020202020204" pitchFamily="34" charset="0"/>
              </a:rPr>
              <a:t>".</a:t>
            </a:r>
          </a:p>
        </p:txBody>
      </p:sp>
      <p:pic>
        <p:nvPicPr>
          <p:cNvPr id="12291" name="Picture 3" descr="Actividad 30 ABC FORMULACIÓN DE INDICADORES - Rendición de Cuentas -  Función Pública">
            <a:extLst>
              <a:ext uri="{FF2B5EF4-FFF2-40B4-BE49-F238E27FC236}">
                <a16:creationId xmlns:a16="http://schemas.microsoft.com/office/drawing/2014/main" id="{BFE26AB7-093F-46AE-89EC-8B84FCD87267}"/>
              </a:ext>
            </a:extLst>
          </p:cNvPr>
          <p:cNvPicPr>
            <a:picLocks noChangeAspect="1" noChangeArrowheads="1"/>
          </p:cNvPicPr>
          <p:nvPr/>
        </p:nvPicPr>
        <p:blipFill>
          <a:blip r:embed="rId7">
            <a:alphaModFix amt="73000"/>
            <a:extLst>
              <a:ext uri="{28A0092B-C50C-407E-A947-70E740481C1C}">
                <a14:useLocalDpi xmlns:a14="http://schemas.microsoft.com/office/drawing/2010/main" val="0"/>
              </a:ext>
            </a:extLst>
          </a:blip>
          <a:srcRect/>
          <a:stretch>
            <a:fillRect/>
          </a:stretch>
        </p:blipFill>
        <p:spPr bwMode="auto">
          <a:xfrm>
            <a:off x="7835805" y="4952181"/>
            <a:ext cx="3606348" cy="150264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D06F8B7C-2ACB-E233-5929-D249409568CC}"/>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3351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Indicadores crecientes vs. decrecientes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8" name="Marcador de texto 7">
            <a:extLst>
              <a:ext uri="{FF2B5EF4-FFF2-40B4-BE49-F238E27FC236}">
                <a16:creationId xmlns:a16="http://schemas.microsoft.com/office/drawing/2014/main" id="{C3122BE7-EE16-EB07-8EAF-C4824BA77380}"/>
              </a:ext>
            </a:extLst>
          </p:cNvPr>
          <p:cNvSpPr>
            <a:spLocks noGrp="1"/>
          </p:cNvSpPr>
          <p:nvPr>
            <p:ph type="body" idx="1"/>
          </p:nvPr>
        </p:nvSpPr>
        <p:spPr>
          <a:xfrm>
            <a:off x="772993" y="1575137"/>
            <a:ext cx="10814841" cy="3660332"/>
          </a:xfrm>
        </p:spPr>
        <p:txBody>
          <a:bodyPr>
            <a:normAutofit/>
          </a:bodyPr>
          <a:lstStyle/>
          <a:p>
            <a:pPr>
              <a:buFont typeface="Arial" panose="020B0604020202020204" pitchFamily="34" charset="0"/>
              <a:buChar char="•"/>
            </a:pPr>
            <a:r>
              <a:rPr lang="es-ES" b="1" dirty="0"/>
              <a:t>Indicadores crecientes:</a:t>
            </a:r>
            <a:r>
              <a:rPr lang="es-ES" dirty="0"/>
              <a:t> su </a:t>
            </a:r>
            <a:r>
              <a:rPr lang="es-ES" b="1" dirty="0"/>
              <a:t>mejora</a:t>
            </a:r>
            <a:r>
              <a:rPr lang="es-ES" dirty="0"/>
              <a:t> se evidencia cuando la cifra </a:t>
            </a:r>
            <a:r>
              <a:rPr lang="es-ES" b="1" dirty="0"/>
              <a:t>sube</a:t>
            </a:r>
            <a:r>
              <a:rPr lang="es-ES" dirty="0"/>
              <a:t>.</a:t>
            </a:r>
            <a:br>
              <a:rPr lang="es-ES" dirty="0"/>
            </a:br>
            <a:r>
              <a:rPr lang="es-ES" dirty="0"/>
              <a:t> Ejemplo: % de cumplimiento del presupuesto.</a:t>
            </a:r>
          </a:p>
          <a:p>
            <a:pPr>
              <a:buFont typeface="Arial" panose="020B0604020202020204" pitchFamily="34" charset="0"/>
              <a:buChar char="•"/>
            </a:pPr>
            <a:r>
              <a:rPr lang="es-ES" b="1" dirty="0"/>
              <a:t>Indicadores decrecientes:</a:t>
            </a:r>
            <a:r>
              <a:rPr lang="es-ES" dirty="0"/>
              <a:t> su </a:t>
            </a:r>
            <a:r>
              <a:rPr lang="es-ES" b="1" dirty="0"/>
              <a:t>mejora</a:t>
            </a:r>
            <a:r>
              <a:rPr lang="es-ES" dirty="0"/>
              <a:t> se evidencia cuando la cifra </a:t>
            </a:r>
            <a:r>
              <a:rPr lang="es-ES" b="1" dirty="0"/>
              <a:t>baja</a:t>
            </a:r>
            <a:r>
              <a:rPr lang="es-ES" dirty="0"/>
              <a:t>.</a:t>
            </a:r>
            <a:br>
              <a:rPr lang="es-ES" dirty="0"/>
            </a:br>
            <a:r>
              <a:rPr lang="es-ES" dirty="0"/>
              <a:t> Ejemplo: Número de quejas recibidas por mes.</a:t>
            </a:r>
          </a:p>
          <a:p>
            <a:r>
              <a:rPr lang="es-ES" dirty="0"/>
              <a:t> A veces conviene reformular un indicador decreciente como uno creciente:</a:t>
            </a:r>
          </a:p>
          <a:p>
            <a:pPr marL="114300" indent="0">
              <a:buNone/>
            </a:pPr>
            <a:endParaRPr lang="es-CO" dirty="0"/>
          </a:p>
        </p:txBody>
      </p:sp>
      <p:graphicFrame>
        <p:nvGraphicFramePr>
          <p:cNvPr id="6" name="Tabla 5">
            <a:extLst>
              <a:ext uri="{FF2B5EF4-FFF2-40B4-BE49-F238E27FC236}">
                <a16:creationId xmlns:a16="http://schemas.microsoft.com/office/drawing/2014/main" id="{049B3E39-997E-9F24-6A66-AF9DD00B1BFB}"/>
              </a:ext>
            </a:extLst>
          </p:cNvPr>
          <p:cNvGraphicFramePr>
            <a:graphicFrameLocks noGrp="1"/>
          </p:cNvGraphicFramePr>
          <p:nvPr/>
        </p:nvGraphicFramePr>
        <p:xfrm>
          <a:off x="1423584" y="4544381"/>
          <a:ext cx="7157564" cy="1828800"/>
        </p:xfrm>
        <a:graphic>
          <a:graphicData uri="http://schemas.openxmlformats.org/drawingml/2006/table">
            <a:tbl>
              <a:tblPr>
                <a:tableStyleId>{ED083AE6-46FA-4A59-8FB0-9F97EB10719F}</a:tableStyleId>
              </a:tblPr>
              <a:tblGrid>
                <a:gridCol w="1861510">
                  <a:extLst>
                    <a:ext uri="{9D8B030D-6E8A-4147-A177-3AD203B41FA5}">
                      <a16:colId xmlns:a16="http://schemas.microsoft.com/office/drawing/2014/main" val="502302044"/>
                    </a:ext>
                  </a:extLst>
                </a:gridCol>
                <a:gridCol w="5296054">
                  <a:extLst>
                    <a:ext uri="{9D8B030D-6E8A-4147-A177-3AD203B41FA5}">
                      <a16:colId xmlns:a16="http://schemas.microsoft.com/office/drawing/2014/main" val="3665476621"/>
                    </a:ext>
                  </a:extLst>
                </a:gridCol>
              </a:tblGrid>
              <a:tr h="0">
                <a:tc>
                  <a:txBody>
                    <a:bodyPr/>
                    <a:lstStyle/>
                    <a:p>
                      <a:r>
                        <a:rPr lang="es-CO" sz="1600" dirty="0"/>
                        <a:t>Mal planteado</a:t>
                      </a:r>
                    </a:p>
                  </a:txBody>
                  <a:tcPr anchor="ctr"/>
                </a:tc>
                <a:tc>
                  <a:txBody>
                    <a:bodyPr/>
                    <a:lstStyle/>
                    <a:p>
                      <a:r>
                        <a:rPr lang="es-CO" sz="1600" dirty="0"/>
                        <a:t>Mejor formulado</a:t>
                      </a:r>
                    </a:p>
                  </a:txBody>
                  <a:tcPr anchor="ctr"/>
                </a:tc>
                <a:extLst>
                  <a:ext uri="{0D108BD9-81ED-4DB2-BD59-A6C34878D82A}">
                    <a16:rowId xmlns:a16="http://schemas.microsoft.com/office/drawing/2014/main" val="1095164944"/>
                  </a:ext>
                </a:extLst>
              </a:tr>
              <a:tr h="0">
                <a:tc>
                  <a:txBody>
                    <a:bodyPr/>
                    <a:lstStyle/>
                    <a:p>
                      <a:r>
                        <a:rPr lang="es-CO" sz="1600"/>
                        <a:t>Número de quejas por mes</a:t>
                      </a:r>
                    </a:p>
                  </a:txBody>
                  <a:tcPr anchor="ctr"/>
                </a:tc>
                <a:tc>
                  <a:txBody>
                    <a:bodyPr/>
                    <a:lstStyle/>
                    <a:p>
                      <a:r>
                        <a:rPr lang="es-CO" sz="1600"/>
                        <a:t>% de clientes que no presentan quejas</a:t>
                      </a:r>
                    </a:p>
                  </a:txBody>
                  <a:tcPr anchor="ctr"/>
                </a:tc>
                <a:extLst>
                  <a:ext uri="{0D108BD9-81ED-4DB2-BD59-A6C34878D82A}">
                    <a16:rowId xmlns:a16="http://schemas.microsoft.com/office/drawing/2014/main" val="2472840050"/>
                  </a:ext>
                </a:extLst>
              </a:tr>
              <a:tr h="0">
                <a:tc>
                  <a:txBody>
                    <a:bodyPr/>
                    <a:lstStyle/>
                    <a:p>
                      <a:r>
                        <a:rPr lang="es-CO" sz="1600"/>
                        <a:t>Horas de retraso por obra</a:t>
                      </a:r>
                    </a:p>
                  </a:txBody>
                  <a:tcPr anchor="ctr"/>
                </a:tc>
                <a:tc>
                  <a:txBody>
                    <a:bodyPr/>
                    <a:lstStyle/>
                    <a:p>
                      <a:r>
                        <a:rPr lang="pt-BR" sz="1600" dirty="0"/>
                        <a:t>% de obras entregadas a tempo</a:t>
                      </a:r>
                    </a:p>
                  </a:txBody>
                  <a:tcPr anchor="ctr"/>
                </a:tc>
                <a:extLst>
                  <a:ext uri="{0D108BD9-81ED-4DB2-BD59-A6C34878D82A}">
                    <a16:rowId xmlns:a16="http://schemas.microsoft.com/office/drawing/2014/main" val="2004711081"/>
                  </a:ext>
                </a:extLst>
              </a:tr>
              <a:tr h="0">
                <a:tc>
                  <a:txBody>
                    <a:bodyPr/>
                    <a:lstStyle/>
                    <a:p>
                      <a:r>
                        <a:rPr lang="es-ES" sz="1600" dirty="0"/>
                        <a:t>Utilidad</a:t>
                      </a:r>
                      <a:endParaRPr lang="es-CO" sz="1600" dirty="0"/>
                    </a:p>
                  </a:txBody>
                  <a:tcPr anchor="ctr"/>
                </a:tc>
                <a:tc>
                  <a:txBody>
                    <a:bodyPr/>
                    <a:lstStyle/>
                    <a:p>
                      <a:r>
                        <a:rPr lang="pt-BR" sz="1600" dirty="0"/>
                        <a:t>% </a:t>
                      </a:r>
                      <a:r>
                        <a:rPr lang="pt-BR" sz="1600" dirty="0" err="1"/>
                        <a:t>Utilidad</a:t>
                      </a:r>
                      <a:r>
                        <a:rPr lang="pt-BR" sz="1600" dirty="0"/>
                        <a:t>/</a:t>
                      </a:r>
                      <a:r>
                        <a:rPr lang="pt-BR" sz="1600" dirty="0" err="1"/>
                        <a:t>Ingreso</a:t>
                      </a:r>
                      <a:endParaRPr lang="pt-BR" sz="1600" dirty="0"/>
                    </a:p>
                  </a:txBody>
                  <a:tcPr anchor="ctr"/>
                </a:tc>
                <a:extLst>
                  <a:ext uri="{0D108BD9-81ED-4DB2-BD59-A6C34878D82A}">
                    <a16:rowId xmlns:a16="http://schemas.microsoft.com/office/drawing/2014/main" val="1651010383"/>
                  </a:ext>
                </a:extLst>
              </a:tr>
            </a:tbl>
          </a:graphicData>
        </a:graphic>
      </p:graphicFrame>
      <p:pic>
        <p:nvPicPr>
          <p:cNvPr id="11266" name="Picture 2" descr="América Latina y el Sudeste Asiático. Dos modelos de desarrollo, pero la  misma “trampa del ingreso medio”: rentas fáciles crean élites indolentes*">
            <a:extLst>
              <a:ext uri="{FF2B5EF4-FFF2-40B4-BE49-F238E27FC236}">
                <a16:creationId xmlns:a16="http://schemas.microsoft.com/office/drawing/2014/main" id="{539970CD-E067-EDCC-8FD0-54011844D5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7237" y="3881439"/>
            <a:ext cx="285750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F8411E86-B9BA-F261-22CC-FEFF56C9079A}"/>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461744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1;p2">
            <a:extLst>
              <a:ext uri="{FF2B5EF4-FFF2-40B4-BE49-F238E27FC236}">
                <a16:creationId xmlns:a16="http://schemas.microsoft.com/office/drawing/2014/main" id="{F3A6A317-44D7-7FB7-73A2-1CAC68450FB2}"/>
              </a:ext>
            </a:extLst>
          </p:cNvPr>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7" name="Marcador de posición de imagen 6" descr="vista aérea de un chico sentado con su portátil">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grpSp>
        <p:nvGrpSpPr>
          <p:cNvPr id="11" name="Grupo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499800"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710171" y="347402"/>
            <a:ext cx="8658418" cy="621014"/>
          </a:xfrm>
        </p:spPr>
        <p:txBody>
          <a:bodyPr rtlCol="0"/>
          <a:lstStyle/>
          <a:p>
            <a:pPr rtl="0"/>
            <a:r>
              <a:rPr lang="es-ES" sz="4400" dirty="0"/>
              <a:t>Unidad 1. Introducción a la gestión de indicadores</a:t>
            </a:r>
          </a:p>
        </p:txBody>
      </p:sp>
      <p:pic>
        <p:nvPicPr>
          <p:cNvPr id="35" name="Marcador de contenido 34" descr="Libro abierto">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3" name="Marcador de texto 22" descr="bloque de contenido 1">
            <a:extLst>
              <a:ext uri="{FF2B5EF4-FFF2-40B4-BE49-F238E27FC236}">
                <a16:creationId xmlns:a16="http://schemas.microsoft.com/office/drawing/2014/main" id="{B88939B0-5B9A-4423-AFD1-CF6B22268795}"/>
              </a:ext>
            </a:extLst>
          </p:cNvPr>
          <p:cNvSpPr>
            <a:spLocks noGrp="1"/>
          </p:cNvSpPr>
          <p:nvPr>
            <p:ph type="body" sz="quarter" idx="11"/>
          </p:nvPr>
        </p:nvSpPr>
        <p:spPr/>
        <p:txBody>
          <a:bodyPr rtlCol="0"/>
          <a:lstStyle/>
          <a:p>
            <a:r>
              <a:rPr lang="es-ES" b="1" dirty="0"/>
              <a:t>1.1. Introducción a la gestión de indicadores</a:t>
            </a:r>
          </a:p>
          <a:p>
            <a:r>
              <a:rPr lang="es-ES" b="1" dirty="0"/>
              <a:t>Temas:</a:t>
            </a:r>
            <a:endParaRPr lang="es-ES" dirty="0"/>
          </a:p>
          <a:p>
            <a:pPr>
              <a:buFont typeface="Arial" panose="020B0604020202020204" pitchFamily="34" charset="0"/>
              <a:buChar char="•"/>
            </a:pPr>
            <a:r>
              <a:rPr lang="es-ES" dirty="0"/>
              <a:t>El papel de la gestión en las organizaciones modernas</a:t>
            </a:r>
          </a:p>
          <a:p>
            <a:pPr>
              <a:buFont typeface="Arial" panose="020B0604020202020204" pitchFamily="34" charset="0"/>
              <a:buChar char="•"/>
            </a:pPr>
            <a:r>
              <a:rPr lang="es-ES" dirty="0"/>
              <a:t>El enfoque sistémico de gestión</a:t>
            </a:r>
          </a:p>
          <a:p>
            <a:pPr>
              <a:buFont typeface="Arial" panose="020B0604020202020204" pitchFamily="34" charset="0"/>
              <a:buChar char="•"/>
            </a:pPr>
            <a:r>
              <a:rPr lang="es-ES" dirty="0"/>
              <a:t>Liderazgo en la implementación de indicadores</a:t>
            </a:r>
          </a:p>
          <a:p>
            <a:pPr>
              <a:buFont typeface="Arial" panose="020B0604020202020204" pitchFamily="34" charset="0"/>
              <a:buChar char="•"/>
            </a:pPr>
            <a:r>
              <a:rPr lang="es-ES" dirty="0"/>
              <a:t>Función de los indicadores en la toma de decisiones y la mejora continua</a:t>
            </a:r>
          </a:p>
          <a:p>
            <a:pPr>
              <a:buFont typeface="Arial" panose="020B0604020202020204" pitchFamily="34" charset="0"/>
              <a:buChar char="•"/>
            </a:pPr>
            <a:r>
              <a:rPr lang="es-ES" dirty="0"/>
              <a:t>Cultura organizacional orientada a resultados</a:t>
            </a:r>
          </a:p>
        </p:txBody>
      </p:sp>
      <p:pic>
        <p:nvPicPr>
          <p:cNvPr id="36" name="Marcador de contenido 35" descr="Medalla">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p:pic>
      <p:sp>
        <p:nvSpPr>
          <p:cNvPr id="24" name="Marcador de texto 23" descr="bloque de contenido 2">
            <a:extLst>
              <a:ext uri="{FF2B5EF4-FFF2-40B4-BE49-F238E27FC236}">
                <a16:creationId xmlns:a16="http://schemas.microsoft.com/office/drawing/2014/main" id="{C3930A4E-1302-4AC9-86A3-C4E8AF186ED8}"/>
              </a:ext>
            </a:extLst>
          </p:cNvPr>
          <p:cNvSpPr>
            <a:spLocks noGrp="1"/>
          </p:cNvSpPr>
          <p:nvPr>
            <p:ph type="body" sz="quarter" idx="12"/>
          </p:nvPr>
        </p:nvSpPr>
        <p:spPr>
          <a:xfrm>
            <a:off x="4386558" y="2717803"/>
            <a:ext cx="4109742" cy="3368675"/>
          </a:xfrm>
        </p:spPr>
        <p:txBody>
          <a:bodyPr rtlCol="0"/>
          <a:lstStyle/>
          <a:p>
            <a:r>
              <a:rPr lang="es-ES" b="1" dirty="0">
                <a:latin typeface="Calibri" panose="020F0502020204030204" pitchFamily="34" charset="0"/>
                <a:cs typeface="Calibri" panose="020F0502020204030204" pitchFamily="34" charset="0"/>
              </a:rPr>
              <a:t>1.2. Conceptos clave y tipos de indicadores</a:t>
            </a:r>
          </a:p>
          <a:p>
            <a:r>
              <a:rPr lang="es-ES" b="1" dirty="0">
                <a:latin typeface="Calibri" panose="020F0502020204030204" pitchFamily="34" charset="0"/>
                <a:cs typeface="Calibri" panose="020F0502020204030204" pitchFamily="34" charset="0"/>
              </a:rPr>
              <a:t>Temas:</a:t>
            </a:r>
            <a:endParaRPr lang="es-ES" dirty="0">
              <a:latin typeface="Calibri" panose="020F0502020204030204" pitchFamily="34" charset="0"/>
              <a:cs typeface="Calibri" panose="020F0502020204030204" pitchFamily="34" charset="0"/>
            </a:endParaRPr>
          </a:p>
          <a:p>
            <a:pPr>
              <a:buFont typeface="Arial" panose="020B0604020202020204" pitchFamily="34" charset="0"/>
              <a:buChar char="•"/>
            </a:pPr>
            <a:r>
              <a:rPr lang="es-ES" dirty="0">
                <a:latin typeface="Calibri" panose="020F0502020204030204" pitchFamily="34" charset="0"/>
                <a:cs typeface="Calibri" panose="020F0502020204030204" pitchFamily="34" charset="0"/>
              </a:rPr>
              <a:t>¿Qué es un indicador y para qué sirve?</a:t>
            </a:r>
          </a:p>
          <a:p>
            <a:pPr>
              <a:buFont typeface="Arial" panose="020B0604020202020204" pitchFamily="34" charset="0"/>
              <a:buChar char="•"/>
            </a:pPr>
            <a:r>
              <a:rPr lang="es-ES" dirty="0">
                <a:latin typeface="Calibri" panose="020F0502020204030204" pitchFamily="34" charset="0"/>
                <a:cs typeface="Calibri" panose="020F0502020204030204" pitchFamily="34" charset="0"/>
              </a:rPr>
              <a:t>Diferencia entre datos, métricas e indicadores</a:t>
            </a:r>
          </a:p>
          <a:p>
            <a:pPr>
              <a:buFont typeface="Arial" panose="020B0604020202020204" pitchFamily="34" charset="0"/>
              <a:buChar char="•"/>
            </a:pPr>
            <a:r>
              <a:rPr lang="es-ES" dirty="0">
                <a:latin typeface="Calibri" panose="020F0502020204030204" pitchFamily="34" charset="0"/>
                <a:cs typeface="Calibri" panose="020F0502020204030204" pitchFamily="34" charset="0"/>
              </a:rPr>
              <a:t>Tipos de indicadores:</a:t>
            </a:r>
          </a:p>
          <a:p>
            <a:pPr marL="742950" lvl="1" indent="-285750">
              <a:buFont typeface="Arial" panose="020B0604020202020204" pitchFamily="34" charset="0"/>
              <a:buChar char="•"/>
            </a:pPr>
            <a:r>
              <a:rPr lang="es-ES" sz="1400" dirty="0">
                <a:latin typeface="Calibri" panose="020F0502020204030204" pitchFamily="34" charset="0"/>
                <a:cs typeface="Calibri" panose="020F0502020204030204" pitchFamily="34" charset="0"/>
              </a:rPr>
              <a:t>De eficiencia, eficacia, calidad, productividad, impacto</a:t>
            </a:r>
          </a:p>
          <a:p>
            <a:pPr marL="742950" lvl="1" indent="-285750">
              <a:buFont typeface="Arial" panose="020B0604020202020204" pitchFamily="34" charset="0"/>
              <a:buChar char="•"/>
            </a:pPr>
            <a:r>
              <a:rPr lang="es-ES" sz="1400" dirty="0">
                <a:latin typeface="Calibri" panose="020F0502020204030204" pitchFamily="34" charset="0"/>
                <a:cs typeface="Calibri" panose="020F0502020204030204" pitchFamily="34" charset="0"/>
              </a:rPr>
              <a:t>De estructura, proceso y resultado</a:t>
            </a:r>
          </a:p>
          <a:p>
            <a:pPr>
              <a:buFont typeface="Arial" panose="020B0604020202020204" pitchFamily="34" charset="0"/>
              <a:buChar char="•"/>
            </a:pPr>
            <a:r>
              <a:rPr lang="es-ES" dirty="0">
                <a:latin typeface="Calibri" panose="020F0502020204030204" pitchFamily="34" charset="0"/>
                <a:cs typeface="Calibri" panose="020F0502020204030204" pitchFamily="34" charset="0"/>
              </a:rPr>
              <a:t>Indicadores KPI vs. KRI</a:t>
            </a:r>
          </a:p>
          <a:p>
            <a:pPr>
              <a:buFont typeface="Arial" panose="020B0604020202020204" pitchFamily="34" charset="0"/>
              <a:buChar char="•"/>
            </a:pPr>
            <a:r>
              <a:rPr lang="es-ES" dirty="0">
                <a:latin typeface="Calibri" panose="020F0502020204030204" pitchFamily="34" charset="0"/>
                <a:cs typeface="Calibri" panose="020F0502020204030204" pitchFamily="34" charset="0"/>
              </a:rPr>
              <a:t>Características de un buen indicador (SMART)</a:t>
            </a:r>
          </a:p>
          <a:p>
            <a:pPr>
              <a:buFont typeface="Arial" panose="020B0604020202020204" pitchFamily="34" charset="0"/>
              <a:buChar char="•"/>
            </a:pPr>
            <a:r>
              <a:rPr lang="es-ES" dirty="0">
                <a:latin typeface="Calibri" panose="020F0502020204030204" pitchFamily="34" charset="0"/>
                <a:cs typeface="Calibri" panose="020F0502020204030204" pitchFamily="34" charset="0"/>
              </a:rPr>
              <a:t>Fuentes de datos para los indicadores</a:t>
            </a:r>
          </a:p>
          <a:p>
            <a:pPr rtl="0"/>
            <a:endParaRPr lang="es-ES" dirty="0">
              <a:latin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rgbClr val="781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rgbClr val="781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descr="Número de diapositiva">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endParaRPr lang="es-ES" sz="1200" dirty="0">
              <a:solidFill>
                <a:schemeClr val="bg1"/>
              </a:solidFill>
            </a:endParaRPr>
          </a:p>
        </p:txBody>
      </p:sp>
      <p:pic>
        <p:nvPicPr>
          <p:cNvPr id="3" name="Google Shape;94;p2">
            <a:extLst>
              <a:ext uri="{FF2B5EF4-FFF2-40B4-BE49-F238E27FC236}">
                <a16:creationId xmlns:a16="http://schemas.microsoft.com/office/drawing/2014/main" id="{D80D0512-AC19-D3BD-4D76-70FA6B2AFD52}"/>
              </a:ext>
            </a:extLst>
          </p:cNvPr>
          <p:cNvPicPr preferRelativeResize="0"/>
          <p:nvPr/>
        </p:nvPicPr>
        <p:blipFill rotWithShape="1">
          <a:blip r:embed="rId9">
            <a:alphaModFix/>
          </a:blip>
          <a:srcRect/>
          <a:stretch/>
        </p:blipFill>
        <p:spPr>
          <a:xfrm>
            <a:off x="-22560" y="36894"/>
            <a:ext cx="682172" cy="621014"/>
          </a:xfrm>
          <a:prstGeom prst="rect">
            <a:avLst/>
          </a:prstGeom>
          <a:noFill/>
          <a:ln>
            <a:noFill/>
          </a:ln>
        </p:spPr>
      </p:pic>
      <p:pic>
        <p:nvPicPr>
          <p:cNvPr id="5" name="Imagen 4">
            <a:extLst>
              <a:ext uri="{FF2B5EF4-FFF2-40B4-BE49-F238E27FC236}">
                <a16:creationId xmlns:a16="http://schemas.microsoft.com/office/drawing/2014/main" id="{115076A5-3866-04FC-1798-0063DA7A1CEE}"/>
              </a:ext>
            </a:extLst>
          </p:cNvPr>
          <p:cNvPicPr>
            <a:picLocks noChangeAspect="1"/>
          </p:cNvPicPr>
          <p:nvPr/>
        </p:nvPicPr>
        <p:blipFill>
          <a:blip r:embed="rId10"/>
          <a:stretch>
            <a:fillRect/>
          </a:stretch>
        </p:blipFill>
        <p:spPr>
          <a:xfrm>
            <a:off x="10605224" y="5052404"/>
            <a:ext cx="942975" cy="828675"/>
          </a:xfrm>
          <a:prstGeom prst="rect">
            <a:avLst/>
          </a:prstGeom>
        </p:spPr>
      </p:pic>
      <p:pic>
        <p:nvPicPr>
          <p:cNvPr id="6" name="Google Shape;95;p2">
            <a:extLst>
              <a:ext uri="{FF2B5EF4-FFF2-40B4-BE49-F238E27FC236}">
                <a16:creationId xmlns:a16="http://schemas.microsoft.com/office/drawing/2014/main" id="{1A51372E-9844-492C-B8CD-7103E81807B0}"/>
              </a:ext>
            </a:extLst>
          </p:cNvPr>
          <p:cNvPicPr preferRelativeResize="0"/>
          <p:nvPr/>
        </p:nvPicPr>
        <p:blipFill rotWithShape="1">
          <a:blip r:embed="rId11">
            <a:alphaModFix/>
          </a:blip>
          <a:srcRect/>
          <a:stretch/>
        </p:blipFill>
        <p:spPr>
          <a:xfrm>
            <a:off x="11547656" y="4922377"/>
            <a:ext cx="666902" cy="1022583"/>
          </a:xfrm>
          <a:prstGeom prst="rect">
            <a:avLst/>
          </a:prstGeom>
          <a:noFill/>
          <a:ln>
            <a:noFill/>
          </a:ln>
        </p:spPr>
      </p:pic>
    </p:spTree>
    <p:extLst>
      <p:ext uri="{BB962C8B-B14F-4D97-AF65-F5344CB8AC3E}">
        <p14:creationId xmlns:p14="http://schemas.microsoft.com/office/powerpoint/2010/main" val="2334266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Cómo definir un buen indicador?</a:t>
            </a:r>
            <a:br>
              <a:rPr lang="es-ES" b="1" dirty="0"/>
            </a:br>
            <a:endParaRPr lang="es-ES"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8" name="Marcador de texto 7">
            <a:extLst>
              <a:ext uri="{FF2B5EF4-FFF2-40B4-BE49-F238E27FC236}">
                <a16:creationId xmlns:a16="http://schemas.microsoft.com/office/drawing/2014/main" id="{C3122BE7-EE16-EB07-8EAF-C4824BA77380}"/>
              </a:ext>
            </a:extLst>
          </p:cNvPr>
          <p:cNvSpPr>
            <a:spLocks noGrp="1"/>
          </p:cNvSpPr>
          <p:nvPr>
            <p:ph type="body" idx="1"/>
          </p:nvPr>
        </p:nvSpPr>
        <p:spPr>
          <a:xfrm>
            <a:off x="659613" y="1575137"/>
            <a:ext cx="10928222" cy="780605"/>
          </a:xfrm>
        </p:spPr>
        <p:txBody>
          <a:bodyPr>
            <a:normAutofit/>
          </a:bodyPr>
          <a:lstStyle/>
          <a:p>
            <a:pPr marL="114300" indent="0">
              <a:buNone/>
            </a:pPr>
            <a:r>
              <a:rPr lang="es-ES" dirty="0"/>
              <a:t>Un buen indicador debe considerar:</a:t>
            </a:r>
          </a:p>
          <a:p>
            <a:endParaRPr lang="es-CO" dirty="0"/>
          </a:p>
        </p:txBody>
      </p:sp>
      <p:graphicFrame>
        <p:nvGraphicFramePr>
          <p:cNvPr id="6" name="Tabla 5">
            <a:extLst>
              <a:ext uri="{FF2B5EF4-FFF2-40B4-BE49-F238E27FC236}">
                <a16:creationId xmlns:a16="http://schemas.microsoft.com/office/drawing/2014/main" id="{16F1C2B1-FD6A-37C2-A0C7-96EEA116DDB0}"/>
              </a:ext>
            </a:extLst>
          </p:cNvPr>
          <p:cNvGraphicFramePr>
            <a:graphicFrameLocks noGrp="1"/>
          </p:cNvGraphicFramePr>
          <p:nvPr/>
        </p:nvGraphicFramePr>
        <p:xfrm>
          <a:off x="838200" y="2248694"/>
          <a:ext cx="10515600" cy="3505200"/>
        </p:xfrm>
        <a:graphic>
          <a:graphicData uri="http://schemas.openxmlformats.org/drawingml/2006/table">
            <a:tbl>
              <a:tblPr>
                <a:tableStyleId>{ED083AE6-46FA-4A59-8FB0-9F97EB10719F}</a:tableStyleId>
              </a:tblPr>
              <a:tblGrid>
                <a:gridCol w="2628900">
                  <a:extLst>
                    <a:ext uri="{9D8B030D-6E8A-4147-A177-3AD203B41FA5}">
                      <a16:colId xmlns:a16="http://schemas.microsoft.com/office/drawing/2014/main" val="2086192733"/>
                    </a:ext>
                  </a:extLst>
                </a:gridCol>
                <a:gridCol w="2628900">
                  <a:extLst>
                    <a:ext uri="{9D8B030D-6E8A-4147-A177-3AD203B41FA5}">
                      <a16:colId xmlns:a16="http://schemas.microsoft.com/office/drawing/2014/main" val="3271094391"/>
                    </a:ext>
                  </a:extLst>
                </a:gridCol>
                <a:gridCol w="2628900">
                  <a:extLst>
                    <a:ext uri="{9D8B030D-6E8A-4147-A177-3AD203B41FA5}">
                      <a16:colId xmlns:a16="http://schemas.microsoft.com/office/drawing/2014/main" val="1469964069"/>
                    </a:ext>
                  </a:extLst>
                </a:gridCol>
                <a:gridCol w="2628900">
                  <a:extLst>
                    <a:ext uri="{9D8B030D-6E8A-4147-A177-3AD203B41FA5}">
                      <a16:colId xmlns:a16="http://schemas.microsoft.com/office/drawing/2014/main" val="3595591289"/>
                    </a:ext>
                  </a:extLst>
                </a:gridCol>
              </a:tblGrid>
              <a:tr h="0">
                <a:tc>
                  <a:txBody>
                    <a:bodyPr/>
                    <a:lstStyle/>
                    <a:p>
                      <a:r>
                        <a:rPr lang="es-CO"/>
                        <a:t>Criterio</a:t>
                      </a:r>
                    </a:p>
                  </a:txBody>
                  <a:tcPr anchor="ctr"/>
                </a:tc>
                <a:tc>
                  <a:txBody>
                    <a:bodyPr/>
                    <a:lstStyle/>
                    <a:p>
                      <a:r>
                        <a:rPr lang="es-CO"/>
                        <a:t>Descripción</a:t>
                      </a:r>
                    </a:p>
                  </a:txBody>
                  <a:tcPr anchor="ctr"/>
                </a:tc>
                <a:tc>
                  <a:txBody>
                    <a:bodyPr/>
                    <a:lstStyle/>
                    <a:p>
                      <a:r>
                        <a:rPr lang="es-CO"/>
                        <a:t>Ejemplo Bueno</a:t>
                      </a:r>
                    </a:p>
                  </a:txBody>
                  <a:tcPr anchor="ctr"/>
                </a:tc>
                <a:tc>
                  <a:txBody>
                    <a:bodyPr/>
                    <a:lstStyle/>
                    <a:p>
                      <a:r>
                        <a:rPr lang="es-CO"/>
                        <a:t>Ejemplo Erróneo</a:t>
                      </a:r>
                    </a:p>
                  </a:txBody>
                  <a:tcPr anchor="ctr"/>
                </a:tc>
                <a:extLst>
                  <a:ext uri="{0D108BD9-81ED-4DB2-BD59-A6C34878D82A}">
                    <a16:rowId xmlns:a16="http://schemas.microsoft.com/office/drawing/2014/main" val="3359259091"/>
                  </a:ext>
                </a:extLst>
              </a:tr>
              <a:tr h="0">
                <a:tc>
                  <a:txBody>
                    <a:bodyPr/>
                    <a:lstStyle/>
                    <a:p>
                      <a:r>
                        <a:rPr lang="es-CO" b="1" dirty="0"/>
                        <a:t>Objetivo claro detrás</a:t>
                      </a:r>
                      <a:endParaRPr lang="es-CO" dirty="0"/>
                    </a:p>
                  </a:txBody>
                  <a:tcPr anchor="ctr"/>
                </a:tc>
                <a:tc>
                  <a:txBody>
                    <a:bodyPr/>
                    <a:lstStyle/>
                    <a:p>
                      <a:r>
                        <a:rPr lang="es-CO"/>
                        <a:t>Responde a una meta</a:t>
                      </a:r>
                    </a:p>
                  </a:txBody>
                  <a:tcPr anchor="ctr"/>
                </a:tc>
                <a:tc>
                  <a:txBody>
                    <a:bodyPr/>
                    <a:lstStyle/>
                    <a:p>
                      <a:r>
                        <a:rPr lang="es-CO"/>
                        <a:t>% cumplimiento de cronograma</a:t>
                      </a:r>
                    </a:p>
                  </a:txBody>
                  <a:tcPr anchor="ctr"/>
                </a:tc>
                <a:tc>
                  <a:txBody>
                    <a:bodyPr/>
                    <a:lstStyle/>
                    <a:p>
                      <a:r>
                        <a:rPr lang="es-CO"/>
                        <a:t>"Calidad de obra" (vago)</a:t>
                      </a:r>
                    </a:p>
                  </a:txBody>
                  <a:tcPr anchor="ctr"/>
                </a:tc>
                <a:extLst>
                  <a:ext uri="{0D108BD9-81ED-4DB2-BD59-A6C34878D82A}">
                    <a16:rowId xmlns:a16="http://schemas.microsoft.com/office/drawing/2014/main" val="1804806334"/>
                  </a:ext>
                </a:extLst>
              </a:tr>
              <a:tr h="0">
                <a:tc>
                  <a:txBody>
                    <a:bodyPr/>
                    <a:lstStyle/>
                    <a:p>
                      <a:r>
                        <a:rPr lang="es-ES" b="1" dirty="0"/>
                        <a:t>Magnitud y escala apropiada</a:t>
                      </a:r>
                      <a:endParaRPr lang="es-ES" dirty="0"/>
                    </a:p>
                  </a:txBody>
                  <a:tcPr anchor="ctr"/>
                </a:tc>
                <a:tc>
                  <a:txBody>
                    <a:bodyPr/>
                    <a:lstStyle/>
                    <a:p>
                      <a:r>
                        <a:rPr lang="es-ES"/>
                        <a:t>Usa porcentajes, índices o totales útiles</a:t>
                      </a:r>
                    </a:p>
                  </a:txBody>
                  <a:tcPr anchor="ctr"/>
                </a:tc>
                <a:tc>
                  <a:txBody>
                    <a:bodyPr/>
                    <a:lstStyle/>
                    <a:p>
                      <a:r>
                        <a:rPr lang="es-CO"/>
                        <a:t>Índice de satisfacción (0–100)</a:t>
                      </a:r>
                    </a:p>
                  </a:txBody>
                  <a:tcPr anchor="ctr"/>
                </a:tc>
                <a:tc>
                  <a:txBody>
                    <a:bodyPr/>
                    <a:lstStyle/>
                    <a:p>
                      <a:r>
                        <a:rPr lang="es-ES"/>
                        <a:t>Promedio de reclamos (puede ocultar picos)</a:t>
                      </a:r>
                    </a:p>
                  </a:txBody>
                  <a:tcPr anchor="ctr"/>
                </a:tc>
                <a:extLst>
                  <a:ext uri="{0D108BD9-81ED-4DB2-BD59-A6C34878D82A}">
                    <a16:rowId xmlns:a16="http://schemas.microsoft.com/office/drawing/2014/main" val="2168380999"/>
                  </a:ext>
                </a:extLst>
              </a:tr>
              <a:tr h="0">
                <a:tc>
                  <a:txBody>
                    <a:bodyPr/>
                    <a:lstStyle/>
                    <a:p>
                      <a:r>
                        <a:rPr lang="es-CO" b="1" dirty="0"/>
                        <a:t>Fácil interpretación</a:t>
                      </a:r>
                      <a:endParaRPr lang="es-CO" dirty="0"/>
                    </a:p>
                  </a:txBody>
                  <a:tcPr anchor="ctr"/>
                </a:tc>
                <a:tc>
                  <a:txBody>
                    <a:bodyPr/>
                    <a:lstStyle/>
                    <a:p>
                      <a:r>
                        <a:rPr lang="es-CO"/>
                        <a:t>Intuitivo, comprensible</a:t>
                      </a:r>
                    </a:p>
                  </a:txBody>
                  <a:tcPr anchor="ctr"/>
                </a:tc>
                <a:tc>
                  <a:txBody>
                    <a:bodyPr/>
                    <a:lstStyle/>
                    <a:p>
                      <a:r>
                        <a:rPr lang="es-CO"/>
                        <a:t>% de entregas a tiempo</a:t>
                      </a:r>
                    </a:p>
                  </a:txBody>
                  <a:tcPr anchor="ctr"/>
                </a:tc>
                <a:tc>
                  <a:txBody>
                    <a:bodyPr/>
                    <a:lstStyle/>
                    <a:p>
                      <a:r>
                        <a:rPr lang="es-CO"/>
                        <a:t>Ratio mensual ponderado inverso</a:t>
                      </a:r>
                    </a:p>
                  </a:txBody>
                  <a:tcPr anchor="ctr"/>
                </a:tc>
                <a:extLst>
                  <a:ext uri="{0D108BD9-81ED-4DB2-BD59-A6C34878D82A}">
                    <a16:rowId xmlns:a16="http://schemas.microsoft.com/office/drawing/2014/main" val="999867858"/>
                  </a:ext>
                </a:extLst>
              </a:tr>
              <a:tr h="0">
                <a:tc>
                  <a:txBody>
                    <a:bodyPr/>
                    <a:lstStyle/>
                    <a:p>
                      <a:r>
                        <a:rPr lang="es-CO" b="1" dirty="0"/>
                        <a:t>Confiable</a:t>
                      </a:r>
                      <a:endParaRPr lang="es-CO" dirty="0"/>
                    </a:p>
                  </a:txBody>
                  <a:tcPr anchor="ctr"/>
                </a:tc>
                <a:tc>
                  <a:txBody>
                    <a:bodyPr/>
                    <a:lstStyle/>
                    <a:p>
                      <a:r>
                        <a:rPr lang="es-ES"/>
                        <a:t>Se basa en datos verificables</a:t>
                      </a:r>
                    </a:p>
                  </a:txBody>
                  <a:tcPr anchor="ctr"/>
                </a:tc>
                <a:tc>
                  <a:txBody>
                    <a:bodyPr/>
                    <a:lstStyle/>
                    <a:p>
                      <a:r>
                        <a:rPr lang="es-CO"/>
                        <a:t>Datos de inspección técnica</a:t>
                      </a:r>
                    </a:p>
                  </a:txBody>
                  <a:tcPr anchor="ctr"/>
                </a:tc>
                <a:tc>
                  <a:txBody>
                    <a:bodyPr/>
                    <a:lstStyle/>
                    <a:p>
                      <a:r>
                        <a:rPr lang="es-CO"/>
                        <a:t>Opiniones informales</a:t>
                      </a:r>
                    </a:p>
                  </a:txBody>
                  <a:tcPr anchor="ctr"/>
                </a:tc>
                <a:extLst>
                  <a:ext uri="{0D108BD9-81ED-4DB2-BD59-A6C34878D82A}">
                    <a16:rowId xmlns:a16="http://schemas.microsoft.com/office/drawing/2014/main" val="610034513"/>
                  </a:ext>
                </a:extLst>
              </a:tr>
              <a:tr h="0">
                <a:tc>
                  <a:txBody>
                    <a:bodyPr/>
                    <a:lstStyle/>
                    <a:p>
                      <a:r>
                        <a:rPr lang="es-CO" b="1" dirty="0"/>
                        <a:t>Oportuno</a:t>
                      </a:r>
                      <a:endParaRPr lang="es-CO" dirty="0"/>
                    </a:p>
                  </a:txBody>
                  <a:tcPr anchor="ctr"/>
                </a:tc>
                <a:tc>
                  <a:txBody>
                    <a:bodyPr/>
                    <a:lstStyle/>
                    <a:p>
                      <a:r>
                        <a:rPr lang="es-ES"/>
                        <a:t>Se puede medir con frecuencia razonable</a:t>
                      </a:r>
                    </a:p>
                  </a:txBody>
                  <a:tcPr anchor="ctr"/>
                </a:tc>
                <a:tc>
                  <a:txBody>
                    <a:bodyPr/>
                    <a:lstStyle/>
                    <a:p>
                      <a:r>
                        <a:rPr lang="es-CO"/>
                        <a:t>Mensual, trimestral</a:t>
                      </a:r>
                    </a:p>
                  </a:txBody>
                  <a:tcPr anchor="ctr"/>
                </a:tc>
                <a:tc>
                  <a:txBody>
                    <a:bodyPr/>
                    <a:lstStyle/>
                    <a:p>
                      <a:r>
                        <a:rPr lang="es-CO"/>
                        <a:t>Solo anual, sin seguimiento</a:t>
                      </a:r>
                    </a:p>
                  </a:txBody>
                  <a:tcPr anchor="ctr"/>
                </a:tc>
                <a:extLst>
                  <a:ext uri="{0D108BD9-81ED-4DB2-BD59-A6C34878D82A}">
                    <a16:rowId xmlns:a16="http://schemas.microsoft.com/office/drawing/2014/main" val="2120095460"/>
                  </a:ext>
                </a:extLst>
              </a:tr>
              <a:tr h="0">
                <a:tc>
                  <a:txBody>
                    <a:bodyPr/>
                    <a:lstStyle/>
                    <a:p>
                      <a:r>
                        <a:rPr lang="es-CO" b="1" dirty="0"/>
                        <a:t>Económico de medir</a:t>
                      </a:r>
                      <a:endParaRPr lang="es-CO" dirty="0"/>
                    </a:p>
                  </a:txBody>
                  <a:tcPr anchor="ctr"/>
                </a:tc>
                <a:tc>
                  <a:txBody>
                    <a:bodyPr/>
                    <a:lstStyle/>
                    <a:p>
                      <a:r>
                        <a:rPr lang="es-CO"/>
                        <a:t>No implica altos costos</a:t>
                      </a:r>
                    </a:p>
                  </a:txBody>
                  <a:tcPr anchor="ctr"/>
                </a:tc>
                <a:tc>
                  <a:txBody>
                    <a:bodyPr/>
                    <a:lstStyle/>
                    <a:p>
                      <a:r>
                        <a:rPr lang="es-CO"/>
                        <a:t>Datos del CRM</a:t>
                      </a:r>
                    </a:p>
                  </a:txBody>
                  <a:tcPr anchor="ctr"/>
                </a:tc>
                <a:tc>
                  <a:txBody>
                    <a:bodyPr/>
                    <a:lstStyle/>
                    <a:p>
                      <a:r>
                        <a:rPr lang="es-CO"/>
                        <a:t>Encuestas complejas externas</a:t>
                      </a:r>
                    </a:p>
                  </a:txBody>
                  <a:tcPr anchor="ctr"/>
                </a:tc>
                <a:extLst>
                  <a:ext uri="{0D108BD9-81ED-4DB2-BD59-A6C34878D82A}">
                    <a16:rowId xmlns:a16="http://schemas.microsoft.com/office/drawing/2014/main" val="4024532359"/>
                  </a:ext>
                </a:extLst>
              </a:tr>
              <a:tr h="0">
                <a:tc>
                  <a:txBody>
                    <a:bodyPr/>
                    <a:lstStyle/>
                    <a:p>
                      <a:r>
                        <a:rPr lang="es-ES" b="1" dirty="0"/>
                        <a:t>Evita promedios sin sentido</a:t>
                      </a:r>
                      <a:endParaRPr lang="es-ES" dirty="0"/>
                    </a:p>
                  </a:txBody>
                  <a:tcPr anchor="ctr"/>
                </a:tc>
                <a:tc>
                  <a:txBody>
                    <a:bodyPr/>
                    <a:lstStyle/>
                    <a:p>
                      <a:r>
                        <a:rPr lang="es-ES"/>
                        <a:t>El promedio puede ocultar variabilidad</a:t>
                      </a:r>
                    </a:p>
                  </a:txBody>
                  <a:tcPr anchor="ctr"/>
                </a:tc>
                <a:tc>
                  <a:txBody>
                    <a:bodyPr/>
                    <a:lstStyle/>
                    <a:p>
                      <a:r>
                        <a:rPr lang="es-CO"/>
                        <a:t>% de entregas puntuales por zona</a:t>
                      </a:r>
                    </a:p>
                  </a:txBody>
                  <a:tcPr anchor="ctr"/>
                </a:tc>
                <a:tc>
                  <a:txBody>
                    <a:bodyPr/>
                    <a:lstStyle/>
                    <a:p>
                      <a:r>
                        <a:rPr lang="es-CO" dirty="0"/>
                        <a:t>Promedio general de entregas</a:t>
                      </a:r>
                    </a:p>
                  </a:txBody>
                  <a:tcPr anchor="ctr"/>
                </a:tc>
                <a:extLst>
                  <a:ext uri="{0D108BD9-81ED-4DB2-BD59-A6C34878D82A}">
                    <a16:rowId xmlns:a16="http://schemas.microsoft.com/office/drawing/2014/main" val="1902854931"/>
                  </a:ext>
                </a:extLst>
              </a:tr>
            </a:tbl>
          </a:graphicData>
        </a:graphic>
      </p:graphicFrame>
      <p:pic>
        <p:nvPicPr>
          <p:cNvPr id="9" name="Imagen 8">
            <a:extLst>
              <a:ext uri="{FF2B5EF4-FFF2-40B4-BE49-F238E27FC236}">
                <a16:creationId xmlns:a16="http://schemas.microsoft.com/office/drawing/2014/main" id="{A89AB03D-C8F6-C60E-709E-0B36890E5E48}"/>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03477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CO" b="1" dirty="0"/>
              <a:t>Errores comunes en indicadores</a:t>
            </a:r>
            <a:endParaRPr lang="es-ES"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69E06161-53F6-5AEF-E6F4-B341912EB9A1}"/>
              </a:ext>
            </a:extLst>
          </p:cNvPr>
          <p:cNvGraphicFramePr>
            <a:graphicFrameLocks noGrp="1"/>
          </p:cNvGraphicFramePr>
          <p:nvPr/>
        </p:nvGraphicFramePr>
        <p:xfrm>
          <a:off x="838200" y="2507774"/>
          <a:ext cx="10515600" cy="2987040"/>
        </p:xfrm>
        <a:graphic>
          <a:graphicData uri="http://schemas.openxmlformats.org/drawingml/2006/table">
            <a:tbl>
              <a:tblPr>
                <a:tableStyleId>{ED083AE6-46FA-4A59-8FB0-9F97EB10719F}</a:tableStyleId>
              </a:tblPr>
              <a:tblGrid>
                <a:gridCol w="3505200">
                  <a:extLst>
                    <a:ext uri="{9D8B030D-6E8A-4147-A177-3AD203B41FA5}">
                      <a16:colId xmlns:a16="http://schemas.microsoft.com/office/drawing/2014/main" val="927649239"/>
                    </a:ext>
                  </a:extLst>
                </a:gridCol>
                <a:gridCol w="3505200">
                  <a:extLst>
                    <a:ext uri="{9D8B030D-6E8A-4147-A177-3AD203B41FA5}">
                      <a16:colId xmlns:a16="http://schemas.microsoft.com/office/drawing/2014/main" val="2495948785"/>
                    </a:ext>
                  </a:extLst>
                </a:gridCol>
                <a:gridCol w="3505200">
                  <a:extLst>
                    <a:ext uri="{9D8B030D-6E8A-4147-A177-3AD203B41FA5}">
                      <a16:colId xmlns:a16="http://schemas.microsoft.com/office/drawing/2014/main" val="2094866566"/>
                    </a:ext>
                  </a:extLst>
                </a:gridCol>
              </a:tblGrid>
              <a:tr h="0">
                <a:tc>
                  <a:txBody>
                    <a:bodyPr/>
                    <a:lstStyle/>
                    <a:p>
                      <a:r>
                        <a:rPr lang="es-CO"/>
                        <a:t>Error</a:t>
                      </a:r>
                    </a:p>
                  </a:txBody>
                  <a:tcPr anchor="ctr"/>
                </a:tc>
                <a:tc>
                  <a:txBody>
                    <a:bodyPr/>
                    <a:lstStyle/>
                    <a:p>
                      <a:r>
                        <a:rPr lang="es-CO"/>
                        <a:t>Descripción</a:t>
                      </a:r>
                    </a:p>
                  </a:txBody>
                  <a:tcPr anchor="ctr"/>
                </a:tc>
                <a:tc>
                  <a:txBody>
                    <a:bodyPr/>
                    <a:lstStyle/>
                    <a:p>
                      <a:r>
                        <a:rPr lang="es-CO"/>
                        <a:t>Ejemplo</a:t>
                      </a:r>
                    </a:p>
                  </a:txBody>
                  <a:tcPr anchor="ctr"/>
                </a:tc>
                <a:extLst>
                  <a:ext uri="{0D108BD9-81ED-4DB2-BD59-A6C34878D82A}">
                    <a16:rowId xmlns:a16="http://schemas.microsoft.com/office/drawing/2014/main" val="721295788"/>
                  </a:ext>
                </a:extLst>
              </a:tr>
              <a:tr h="0">
                <a:tc>
                  <a:txBody>
                    <a:bodyPr/>
                    <a:lstStyle/>
                    <a:p>
                      <a:r>
                        <a:rPr lang="es-ES" dirty="0"/>
                        <a:t> No vinculado a un objetivo</a:t>
                      </a:r>
                    </a:p>
                  </a:txBody>
                  <a:tcPr anchor="ctr"/>
                </a:tc>
                <a:tc>
                  <a:txBody>
                    <a:bodyPr/>
                    <a:lstStyle/>
                    <a:p>
                      <a:r>
                        <a:rPr lang="es-ES"/>
                        <a:t>No responde a una necesidad real</a:t>
                      </a:r>
                    </a:p>
                  </a:txBody>
                  <a:tcPr anchor="ctr"/>
                </a:tc>
                <a:tc>
                  <a:txBody>
                    <a:bodyPr/>
                    <a:lstStyle/>
                    <a:p>
                      <a:r>
                        <a:rPr lang="es-ES"/>
                        <a:t>"Número de visitas al sitio web" (si no hay estrategia digital)</a:t>
                      </a:r>
                    </a:p>
                  </a:txBody>
                  <a:tcPr anchor="ctr"/>
                </a:tc>
                <a:extLst>
                  <a:ext uri="{0D108BD9-81ED-4DB2-BD59-A6C34878D82A}">
                    <a16:rowId xmlns:a16="http://schemas.microsoft.com/office/drawing/2014/main" val="4274203236"/>
                  </a:ext>
                </a:extLst>
              </a:tr>
              <a:tr h="0">
                <a:tc>
                  <a:txBody>
                    <a:bodyPr/>
                    <a:lstStyle/>
                    <a:p>
                      <a:r>
                        <a:rPr lang="es-CO" dirty="0"/>
                        <a:t>Datos inaccesibles</a:t>
                      </a:r>
                    </a:p>
                  </a:txBody>
                  <a:tcPr anchor="ctr"/>
                </a:tc>
                <a:tc>
                  <a:txBody>
                    <a:bodyPr/>
                    <a:lstStyle/>
                    <a:p>
                      <a:r>
                        <a:rPr lang="es-CO"/>
                        <a:t>Requiere info no disponible o costosa</a:t>
                      </a:r>
                    </a:p>
                  </a:txBody>
                  <a:tcPr anchor="ctr"/>
                </a:tc>
                <a:tc>
                  <a:txBody>
                    <a:bodyPr/>
                    <a:lstStyle/>
                    <a:p>
                      <a:r>
                        <a:rPr lang="es-ES"/>
                        <a:t>"Tiempo promedio de desplazamiento del cliente"</a:t>
                      </a:r>
                    </a:p>
                  </a:txBody>
                  <a:tcPr anchor="ctr"/>
                </a:tc>
                <a:extLst>
                  <a:ext uri="{0D108BD9-81ED-4DB2-BD59-A6C34878D82A}">
                    <a16:rowId xmlns:a16="http://schemas.microsoft.com/office/drawing/2014/main" val="2958162285"/>
                  </a:ext>
                </a:extLst>
              </a:tr>
              <a:tr h="0">
                <a:tc>
                  <a:txBody>
                    <a:bodyPr/>
                    <a:lstStyle/>
                    <a:p>
                      <a:r>
                        <a:rPr lang="es-CO" dirty="0"/>
                        <a:t>Ambigüedad en definición</a:t>
                      </a:r>
                    </a:p>
                  </a:txBody>
                  <a:tcPr anchor="ctr"/>
                </a:tc>
                <a:tc>
                  <a:txBody>
                    <a:bodyPr/>
                    <a:lstStyle/>
                    <a:p>
                      <a:r>
                        <a:rPr lang="es-CO"/>
                        <a:t>No queda claro qué mide exactamente</a:t>
                      </a:r>
                    </a:p>
                  </a:txBody>
                  <a:tcPr anchor="ctr"/>
                </a:tc>
                <a:tc>
                  <a:txBody>
                    <a:bodyPr/>
                    <a:lstStyle/>
                    <a:p>
                      <a:r>
                        <a:rPr lang="es-CO"/>
                        <a:t>"Nivel de innovación"</a:t>
                      </a:r>
                    </a:p>
                  </a:txBody>
                  <a:tcPr anchor="ctr"/>
                </a:tc>
                <a:extLst>
                  <a:ext uri="{0D108BD9-81ED-4DB2-BD59-A6C34878D82A}">
                    <a16:rowId xmlns:a16="http://schemas.microsoft.com/office/drawing/2014/main" val="818832631"/>
                  </a:ext>
                </a:extLst>
              </a:tr>
              <a:tr h="0">
                <a:tc>
                  <a:txBody>
                    <a:bodyPr/>
                    <a:lstStyle/>
                    <a:p>
                      <a:r>
                        <a:rPr lang="es-CO" dirty="0"/>
                        <a:t>Falta de frecuencia</a:t>
                      </a:r>
                    </a:p>
                  </a:txBody>
                  <a:tcPr anchor="ctr"/>
                </a:tc>
                <a:tc>
                  <a:txBody>
                    <a:bodyPr/>
                    <a:lstStyle/>
                    <a:p>
                      <a:r>
                        <a:rPr lang="es-ES"/>
                        <a:t>No se puede actualizar con regularidad</a:t>
                      </a:r>
                    </a:p>
                  </a:txBody>
                  <a:tcPr anchor="ctr"/>
                </a:tc>
                <a:tc>
                  <a:txBody>
                    <a:bodyPr/>
                    <a:lstStyle/>
                    <a:p>
                      <a:r>
                        <a:rPr lang="es-ES"/>
                        <a:t>"Satisfacción general cada 2 años"</a:t>
                      </a:r>
                    </a:p>
                  </a:txBody>
                  <a:tcPr anchor="ctr"/>
                </a:tc>
                <a:extLst>
                  <a:ext uri="{0D108BD9-81ED-4DB2-BD59-A6C34878D82A}">
                    <a16:rowId xmlns:a16="http://schemas.microsoft.com/office/drawing/2014/main" val="75926311"/>
                  </a:ext>
                </a:extLst>
              </a:tr>
              <a:tr h="0">
                <a:tc>
                  <a:txBody>
                    <a:bodyPr/>
                    <a:lstStyle/>
                    <a:p>
                      <a:r>
                        <a:rPr lang="es-CO" dirty="0"/>
                        <a:t>Excesivo o complejo</a:t>
                      </a:r>
                    </a:p>
                  </a:txBody>
                  <a:tcPr anchor="ctr"/>
                </a:tc>
                <a:tc>
                  <a:txBody>
                    <a:bodyPr/>
                    <a:lstStyle/>
                    <a:p>
                      <a:r>
                        <a:rPr lang="es-ES"/>
                        <a:t>Muy técnico o con demasiadas variables</a:t>
                      </a:r>
                    </a:p>
                  </a:txBody>
                  <a:tcPr anchor="ctr"/>
                </a:tc>
                <a:tc>
                  <a:txBody>
                    <a:bodyPr/>
                    <a:lstStyle/>
                    <a:p>
                      <a:r>
                        <a:rPr lang="es-ES"/>
                        <a:t>"Índice compuesto de gestión integrada 7.1c"</a:t>
                      </a:r>
                    </a:p>
                  </a:txBody>
                  <a:tcPr anchor="ctr"/>
                </a:tc>
                <a:extLst>
                  <a:ext uri="{0D108BD9-81ED-4DB2-BD59-A6C34878D82A}">
                    <a16:rowId xmlns:a16="http://schemas.microsoft.com/office/drawing/2014/main" val="873508135"/>
                  </a:ext>
                </a:extLst>
              </a:tr>
              <a:tr h="0">
                <a:tc>
                  <a:txBody>
                    <a:bodyPr/>
                    <a:lstStyle/>
                    <a:p>
                      <a:r>
                        <a:rPr lang="es-CO" dirty="0"/>
                        <a:t>Indicadores promedio que ocultan realidades</a:t>
                      </a:r>
                    </a:p>
                  </a:txBody>
                  <a:tcPr anchor="ctr"/>
                </a:tc>
                <a:tc>
                  <a:txBody>
                    <a:bodyPr/>
                    <a:lstStyle/>
                    <a:p>
                      <a:r>
                        <a:rPr lang="es-CO"/>
                        <a:t>Ocultan picos, brechas o desviaciones graves</a:t>
                      </a:r>
                    </a:p>
                  </a:txBody>
                  <a:tcPr anchor="ctr"/>
                </a:tc>
                <a:tc>
                  <a:txBody>
                    <a:bodyPr/>
                    <a:lstStyle/>
                    <a:p>
                      <a:r>
                        <a:rPr lang="es-ES" dirty="0"/>
                        <a:t>“Promedio de reclamos al trimestre” (puede esconder un mal mes crítico)</a:t>
                      </a:r>
                    </a:p>
                  </a:txBody>
                  <a:tcPr anchor="ctr"/>
                </a:tc>
                <a:extLst>
                  <a:ext uri="{0D108BD9-81ED-4DB2-BD59-A6C34878D82A}">
                    <a16:rowId xmlns:a16="http://schemas.microsoft.com/office/drawing/2014/main" val="2580980328"/>
                  </a:ext>
                </a:extLst>
              </a:tr>
            </a:tbl>
          </a:graphicData>
        </a:graphic>
      </p:graphicFrame>
      <p:pic>
        <p:nvPicPr>
          <p:cNvPr id="8" name="Imagen 7">
            <a:extLst>
              <a:ext uri="{FF2B5EF4-FFF2-40B4-BE49-F238E27FC236}">
                <a16:creationId xmlns:a16="http://schemas.microsoft.com/office/drawing/2014/main" id="{04A47DC2-1CBB-E50E-E57A-17FE57F04279}"/>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477314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Estructura y organización de la plantilla</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77500" lnSpcReduction="20000"/>
          </a:bodyPr>
          <a:lstStyle/>
          <a:p>
            <a:pPr>
              <a:buFont typeface="+mj-lt"/>
              <a:buAutoNum type="arabicPeriod"/>
            </a:pPr>
            <a:r>
              <a:rPr lang="es-ES" b="1" dirty="0"/>
              <a:t>Objetivo Estratégico</a:t>
            </a:r>
            <a:r>
              <a:rPr lang="es-ES" dirty="0"/>
              <a:t>: Qué se quiere lograr (relacionado con el plan estratégico).</a:t>
            </a:r>
          </a:p>
          <a:p>
            <a:pPr>
              <a:buFont typeface="+mj-lt"/>
              <a:buAutoNum type="arabicPeriod"/>
            </a:pPr>
            <a:r>
              <a:rPr lang="es-ES" b="1" dirty="0"/>
              <a:t>Indicador</a:t>
            </a:r>
            <a:r>
              <a:rPr lang="es-ES" dirty="0"/>
              <a:t>: Variable cuantificable que mide el avance hacia el objetivo.</a:t>
            </a:r>
          </a:p>
          <a:p>
            <a:pPr>
              <a:buFont typeface="+mj-lt"/>
              <a:buAutoNum type="arabicPeriod"/>
            </a:pPr>
            <a:r>
              <a:rPr lang="es-ES" b="1" dirty="0"/>
              <a:t>Tipo de Indicador</a:t>
            </a:r>
            <a:r>
              <a:rPr lang="es-ES" dirty="0"/>
              <a:t>: Eficiencia, Eficacia, Calidad, Resultado, Proceso, Estructura, KPI/KRI, etc.</a:t>
            </a:r>
          </a:p>
          <a:p>
            <a:pPr>
              <a:buFont typeface="+mj-lt"/>
              <a:buAutoNum type="arabicPeriod"/>
            </a:pPr>
            <a:r>
              <a:rPr lang="es-ES" b="1" dirty="0"/>
              <a:t>Meta / Umbral</a:t>
            </a:r>
            <a:r>
              <a:rPr lang="es-ES" dirty="0"/>
              <a:t>: Nivel esperado, aceptable o ideal del indicador.</a:t>
            </a:r>
          </a:p>
          <a:p>
            <a:pPr>
              <a:buFont typeface="+mj-lt"/>
              <a:buAutoNum type="arabicPeriod"/>
            </a:pPr>
            <a:r>
              <a:rPr lang="es-ES" b="1" dirty="0"/>
              <a:t>Fórmula de cálculo</a:t>
            </a:r>
            <a:r>
              <a:rPr lang="es-ES" dirty="0"/>
              <a:t>: Cómo se calcula el indicador (explicación clara).</a:t>
            </a:r>
          </a:p>
          <a:p>
            <a:pPr>
              <a:buFont typeface="+mj-lt"/>
              <a:buAutoNum type="arabicPeriod"/>
            </a:pPr>
            <a:r>
              <a:rPr lang="es-ES" b="1" dirty="0"/>
              <a:t>Fuente de datos</a:t>
            </a:r>
            <a:r>
              <a:rPr lang="es-ES" dirty="0"/>
              <a:t>: De dónde se obtiene la información (sistemas, encuestas, registros).</a:t>
            </a:r>
          </a:p>
          <a:p>
            <a:pPr>
              <a:buFont typeface="+mj-lt"/>
              <a:buAutoNum type="arabicPeriod"/>
            </a:pPr>
            <a:r>
              <a:rPr lang="es-ES" b="1" dirty="0"/>
              <a:t>Frecuencia de medición</a:t>
            </a:r>
            <a:r>
              <a:rPr lang="es-ES" dirty="0"/>
              <a:t>: Periodicidad del seguimiento (mensual, trimestral, etc.).</a:t>
            </a:r>
          </a:p>
          <a:p>
            <a:pPr>
              <a:buFont typeface="+mj-lt"/>
              <a:buAutoNum type="arabicPeriod"/>
            </a:pPr>
            <a:r>
              <a:rPr lang="es-ES" b="1" dirty="0"/>
              <a:t>Responsable</a:t>
            </a:r>
            <a:r>
              <a:rPr lang="es-ES" dirty="0"/>
              <a:t>: Persona o área encargada de medir, actualizar y reportar.</a:t>
            </a:r>
          </a:p>
          <a:p>
            <a:pPr>
              <a:buFont typeface="+mj-lt"/>
              <a:buAutoNum type="arabicPeriod"/>
            </a:pPr>
            <a:r>
              <a:rPr lang="es-ES" b="1" dirty="0"/>
              <a:t>Observaciones</a:t>
            </a:r>
            <a:r>
              <a:rPr lang="es-ES" dirty="0"/>
              <a:t>: Notas útiles, advertencias, recomendaciones.</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F1AD5034-A78E-CC50-0450-D7CECC319B17}"/>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15051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Meta</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Rectangle 2">
            <a:extLst>
              <a:ext uri="{FF2B5EF4-FFF2-40B4-BE49-F238E27FC236}">
                <a16:creationId xmlns:a16="http://schemas.microsoft.com/office/drawing/2014/main" id="{EEF67111-4C24-234F-4D16-63B797C7A738}"/>
              </a:ext>
            </a:extLst>
          </p:cNvPr>
          <p:cNvSpPr>
            <a:spLocks noGrp="1" noChangeArrowheads="1"/>
          </p:cNvSpPr>
          <p:nvPr>
            <p:ph type="body" idx="1"/>
          </p:nvPr>
        </p:nvSpPr>
        <p:spPr bwMode="auto">
          <a:xfrm>
            <a:off x="1164212" y="1753392"/>
            <a:ext cx="10343147"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3600" b="1" dirty="0">
                <a:solidFill>
                  <a:schemeClr val="tx1"/>
                </a:solidFill>
                <a:latin typeface="Arial" panose="020B0604020202020204" pitchFamily="34" charset="0"/>
              </a:rPr>
              <a:t>Introducción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Una </a:t>
            </a:r>
            <a:r>
              <a:rPr kumimoji="0" lang="es-CO" altLang="es-CO" sz="2400" b="1" i="0" u="none" strike="noStrike" cap="none" normalizeH="0" baseline="0" dirty="0">
                <a:ln>
                  <a:noFill/>
                </a:ln>
                <a:solidFill>
                  <a:schemeClr val="tx1"/>
                </a:solidFill>
                <a:effectLst/>
                <a:latin typeface="Arial" panose="020B0604020202020204" pitchFamily="34" charset="0"/>
              </a:rPr>
              <a:t>meta</a:t>
            </a:r>
            <a:r>
              <a:rPr kumimoji="0" lang="es-CO" altLang="es-CO" sz="2400" b="0" i="0" u="none" strike="noStrike" cap="none" normalizeH="0" baseline="0" dirty="0">
                <a:ln>
                  <a:noFill/>
                </a:ln>
                <a:solidFill>
                  <a:schemeClr val="tx1"/>
                </a:solidFill>
                <a:effectLst/>
                <a:latin typeface="Arial" panose="020B0604020202020204" pitchFamily="34" charset="0"/>
              </a:rPr>
              <a:t> es el </a:t>
            </a:r>
            <a:r>
              <a:rPr kumimoji="0" lang="es-CO" altLang="es-CO" sz="2400" b="1" i="0" u="none" strike="noStrike" cap="none" normalizeH="0" baseline="0" dirty="0">
                <a:ln>
                  <a:noFill/>
                </a:ln>
                <a:solidFill>
                  <a:schemeClr val="tx1"/>
                </a:solidFill>
                <a:effectLst/>
                <a:latin typeface="Arial" panose="020B0604020202020204" pitchFamily="34" charset="0"/>
              </a:rPr>
              <a:t>nivel cuantificable de logro esperado</a:t>
            </a:r>
            <a:r>
              <a:rPr kumimoji="0" lang="es-CO" altLang="es-CO" sz="2400" b="0" i="0" u="none" strike="noStrike" cap="none" normalizeH="0" baseline="0" dirty="0">
                <a:ln>
                  <a:noFill/>
                </a:ln>
                <a:solidFill>
                  <a:schemeClr val="tx1"/>
                </a:solidFill>
                <a:effectLst/>
                <a:latin typeface="Arial" panose="020B0604020202020204" pitchFamily="34" charset="0"/>
              </a:rPr>
              <a:t> de un indicador en un plazo determinado. Es la </a:t>
            </a:r>
            <a:r>
              <a:rPr kumimoji="0" lang="es-CO" altLang="es-CO" sz="2400" b="1" i="0" u="none" strike="noStrike" cap="none" normalizeH="0" baseline="0" dirty="0">
                <a:ln>
                  <a:noFill/>
                </a:ln>
                <a:solidFill>
                  <a:schemeClr val="tx1"/>
                </a:solidFill>
                <a:effectLst/>
                <a:latin typeface="Arial" panose="020B0604020202020204" pitchFamily="34" charset="0"/>
              </a:rPr>
              <a:t>referencia concreta que indica si se ha cumplido</a:t>
            </a:r>
            <a:r>
              <a:rPr kumimoji="0" lang="es-CO" altLang="es-CO" sz="2400" b="0" i="0" u="none" strike="noStrike" cap="none" normalizeH="0" baseline="0" dirty="0">
                <a:ln>
                  <a:noFill/>
                </a:ln>
                <a:solidFill>
                  <a:schemeClr val="tx1"/>
                </a:solidFill>
                <a:effectLst/>
                <a:latin typeface="Arial" panose="020B0604020202020204" pitchFamily="34" charset="0"/>
              </a:rPr>
              <a:t> o no un objetivo organizacional.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Mientras el </a:t>
            </a:r>
            <a:r>
              <a:rPr kumimoji="0" lang="es-CO" altLang="es-CO" sz="2400" b="1" i="0" u="none" strike="noStrike" cap="none" normalizeH="0" baseline="0" dirty="0">
                <a:ln>
                  <a:noFill/>
                </a:ln>
                <a:solidFill>
                  <a:schemeClr val="tx1"/>
                </a:solidFill>
                <a:effectLst/>
                <a:latin typeface="Arial" panose="020B0604020202020204" pitchFamily="34" charset="0"/>
              </a:rPr>
              <a:t>objetivo</a:t>
            </a:r>
            <a:r>
              <a:rPr kumimoji="0" lang="es-CO" altLang="es-CO" sz="2400" b="0" i="0" u="none" strike="noStrike" cap="none" normalizeH="0" baseline="0" dirty="0">
                <a:ln>
                  <a:noFill/>
                </a:ln>
                <a:solidFill>
                  <a:schemeClr val="tx1"/>
                </a:solidFill>
                <a:effectLst/>
                <a:latin typeface="Arial" panose="020B0604020202020204" pitchFamily="34" charset="0"/>
              </a:rPr>
              <a:t> marca </a:t>
            </a:r>
            <a:r>
              <a:rPr kumimoji="0" lang="es-CO" altLang="es-CO" sz="2400" b="1" i="0" u="none" strike="noStrike" cap="none" normalizeH="0" baseline="0" dirty="0">
                <a:ln>
                  <a:noFill/>
                </a:ln>
                <a:solidFill>
                  <a:schemeClr val="tx1"/>
                </a:solidFill>
                <a:effectLst/>
                <a:latin typeface="Arial" panose="020B0604020202020204" pitchFamily="34" charset="0"/>
              </a:rPr>
              <a:t>el rumbo</a:t>
            </a:r>
            <a:r>
              <a:rPr kumimoji="0" lang="es-CO" altLang="es-CO" sz="2400" b="0" i="0" u="none" strike="noStrike" cap="none" normalizeH="0" baseline="0" dirty="0">
                <a:ln>
                  <a:noFill/>
                </a:ln>
                <a:solidFill>
                  <a:schemeClr val="tx1"/>
                </a:solidFill>
                <a:effectLst/>
                <a:latin typeface="Arial" panose="020B0604020202020204" pitchFamily="34" charset="0"/>
              </a:rPr>
              <a:t>, la </a:t>
            </a:r>
            <a:r>
              <a:rPr kumimoji="0" lang="es-CO" altLang="es-CO" sz="2400" b="1" i="0" u="none" strike="noStrike" cap="none" normalizeH="0" baseline="0" dirty="0">
                <a:ln>
                  <a:noFill/>
                </a:ln>
                <a:solidFill>
                  <a:schemeClr val="tx1"/>
                </a:solidFill>
                <a:effectLst/>
                <a:latin typeface="Arial" panose="020B0604020202020204" pitchFamily="34" charset="0"/>
              </a:rPr>
              <a:t>meta</a:t>
            </a:r>
            <a:r>
              <a:rPr kumimoji="0" lang="es-CO" altLang="es-CO" sz="2400" b="0" i="0" u="none" strike="noStrike" cap="none" normalizeH="0" baseline="0" dirty="0">
                <a:ln>
                  <a:noFill/>
                </a:ln>
                <a:solidFill>
                  <a:schemeClr val="tx1"/>
                </a:solidFill>
                <a:effectLst/>
                <a:latin typeface="Arial" panose="020B0604020202020204" pitchFamily="34" charset="0"/>
              </a:rPr>
              <a:t> define </a:t>
            </a:r>
            <a:r>
              <a:rPr kumimoji="0" lang="es-CO" altLang="es-CO" sz="2400" b="1" i="0" u="none" strike="noStrike" cap="none" normalizeH="0" baseline="0" dirty="0">
                <a:ln>
                  <a:noFill/>
                </a:ln>
                <a:solidFill>
                  <a:schemeClr val="tx1"/>
                </a:solidFill>
                <a:effectLst/>
                <a:latin typeface="Arial" panose="020B0604020202020204" pitchFamily="34" charset="0"/>
              </a:rPr>
              <a:t>el punto de llegada</a:t>
            </a:r>
            <a:r>
              <a:rPr kumimoji="0" lang="es-CO" altLang="es-CO" sz="2400" b="0" i="0" u="none" strike="noStrike" cap="none" normalizeH="0" baseline="0" dirty="0">
                <a:ln>
                  <a:noFill/>
                </a:ln>
                <a:solidFill>
                  <a:schemeClr val="tx1"/>
                </a:solidFill>
                <a:effectLst/>
                <a:latin typeface="Arial" panose="020B0604020202020204" pitchFamily="34" charset="0"/>
              </a:rPr>
              <a:t>.</a:t>
            </a:r>
          </a:p>
        </p:txBody>
      </p:sp>
      <p:pic>
        <p:nvPicPr>
          <p:cNvPr id="16388" name="Picture 4" descr="Datos e Indicadores">
            <a:extLst>
              <a:ext uri="{FF2B5EF4-FFF2-40B4-BE49-F238E27FC236}">
                <a16:creationId xmlns:a16="http://schemas.microsoft.com/office/drawing/2014/main" id="{4301710A-87B4-01D7-F25D-939A22714D9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62" b="94253" l="8750" r="96750">
                        <a14:foregroundMark x1="60250" y1="14176" x2="31250" y2="14559"/>
                        <a14:foregroundMark x1="31250" y1="14559" x2="14000" y2="33333"/>
                        <a14:foregroundMark x1="14000" y1="33333" x2="3000" y2="56322"/>
                        <a14:foregroundMark x1="3000" y1="56322" x2="13500" y2="92337"/>
                        <a14:foregroundMark x1="13500" y1="92337" x2="51250" y2="95402"/>
                        <a14:foregroundMark x1="51250" y1="95402" x2="94750" y2="85441"/>
                        <a14:foregroundMark x1="94750" y1="85441" x2="96750" y2="51724"/>
                        <a14:foregroundMark x1="96750" y1="51724" x2="84500" y2="27203"/>
                        <a14:foregroundMark x1="84500" y1="27203" x2="52250" y2="15326"/>
                        <a14:foregroundMark x1="52250" y1="15326" x2="50000" y2="15326"/>
                        <a14:foregroundMark x1="49000" y1="14176" x2="49000" y2="14176"/>
                        <a14:foregroundMark x1="41250" y1="16092" x2="20500" y2="22989"/>
                        <a14:foregroundMark x1="20500" y1="22989" x2="3000" y2="57854"/>
                        <a14:foregroundMark x1="3000" y1="57854" x2="11250" y2="82375"/>
                        <a14:foregroundMark x1="11250" y1="82375" x2="23750" y2="96169"/>
                        <a14:foregroundMark x1="23750" y1="96169" x2="43250" y2="98851"/>
                        <a14:foregroundMark x1="43250" y1="98851" x2="80500" y2="94253"/>
                        <a14:foregroundMark x1="80500" y1="94253" x2="94750" y2="85441"/>
                        <a14:foregroundMark x1="94750" y1="85441" x2="95000" y2="48659"/>
                        <a14:foregroundMark x1="95000" y1="48659" x2="82500" y2="33333"/>
                        <a14:foregroundMark x1="82500" y1="33333" x2="38250" y2="16858"/>
                        <a14:foregroundMark x1="24500" y1="29119" x2="5750" y2="34100"/>
                        <a14:foregroundMark x1="5750" y1="34100" x2="8750" y2="88123"/>
                        <a14:foregroundMark x1="8750" y1="88123" x2="21250" y2="90421"/>
                        <a14:foregroundMark x1="21250" y1="90421" x2="25000" y2="28352"/>
                      </a14:backgroundRemoval>
                    </a14:imgEffect>
                  </a14:imgLayer>
                </a14:imgProps>
              </a:ext>
              <a:ext uri="{28A0092B-C50C-407E-A947-70E740481C1C}">
                <a14:useLocalDpi xmlns:a14="http://schemas.microsoft.com/office/drawing/2010/main" val="0"/>
              </a:ext>
            </a:extLst>
          </a:blip>
          <a:srcRect/>
          <a:stretch>
            <a:fillRect/>
          </a:stretch>
        </p:blipFill>
        <p:spPr bwMode="auto">
          <a:xfrm>
            <a:off x="7777835" y="4093251"/>
            <a:ext cx="38100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C981B99-52E0-1DAD-4813-904CE5148AC0}"/>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541175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¿Cómo se define una meta?</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Marcador de texto 5">
            <a:extLst>
              <a:ext uri="{FF2B5EF4-FFF2-40B4-BE49-F238E27FC236}">
                <a16:creationId xmlns:a16="http://schemas.microsoft.com/office/drawing/2014/main" id="{6B85A384-E928-131A-FF59-3D4EEBBCE04C}"/>
              </a:ext>
            </a:extLst>
          </p:cNvPr>
          <p:cNvSpPr>
            <a:spLocks noGrp="1"/>
          </p:cNvSpPr>
          <p:nvPr>
            <p:ph type="body" idx="1"/>
          </p:nvPr>
        </p:nvSpPr>
        <p:spPr>
          <a:xfrm>
            <a:off x="838200" y="1825625"/>
            <a:ext cx="10515600" cy="1444517"/>
          </a:xfrm>
        </p:spPr>
        <p:txBody>
          <a:bodyPr/>
          <a:lstStyle/>
          <a:p>
            <a:r>
              <a:rPr lang="es-ES" dirty="0"/>
              <a:t>Para definir una buena meta, se deben considerar los siguientes elementos:</a:t>
            </a:r>
          </a:p>
          <a:p>
            <a:endParaRPr lang="es-CO" dirty="0"/>
          </a:p>
        </p:txBody>
      </p:sp>
      <p:graphicFrame>
        <p:nvGraphicFramePr>
          <p:cNvPr id="8" name="Tabla 7">
            <a:extLst>
              <a:ext uri="{FF2B5EF4-FFF2-40B4-BE49-F238E27FC236}">
                <a16:creationId xmlns:a16="http://schemas.microsoft.com/office/drawing/2014/main" id="{4D21EE7D-10C0-EDC5-3C59-2CED74C13807}"/>
              </a:ext>
            </a:extLst>
          </p:cNvPr>
          <p:cNvGraphicFramePr>
            <a:graphicFrameLocks noGrp="1"/>
          </p:cNvGraphicFramePr>
          <p:nvPr/>
        </p:nvGraphicFramePr>
        <p:xfrm>
          <a:off x="494249" y="3043448"/>
          <a:ext cx="7797678" cy="2895600"/>
        </p:xfrm>
        <a:graphic>
          <a:graphicData uri="http://schemas.openxmlformats.org/drawingml/2006/table">
            <a:tbl>
              <a:tblPr>
                <a:tableStyleId>{ED083AE6-46FA-4A59-8FB0-9F97EB10719F}</a:tableStyleId>
              </a:tblPr>
              <a:tblGrid>
                <a:gridCol w="1824595">
                  <a:extLst>
                    <a:ext uri="{9D8B030D-6E8A-4147-A177-3AD203B41FA5}">
                      <a16:colId xmlns:a16="http://schemas.microsoft.com/office/drawing/2014/main" val="2154541865"/>
                    </a:ext>
                  </a:extLst>
                </a:gridCol>
                <a:gridCol w="5973083">
                  <a:extLst>
                    <a:ext uri="{9D8B030D-6E8A-4147-A177-3AD203B41FA5}">
                      <a16:colId xmlns:a16="http://schemas.microsoft.com/office/drawing/2014/main" val="3619395300"/>
                    </a:ext>
                  </a:extLst>
                </a:gridCol>
              </a:tblGrid>
              <a:tr h="0">
                <a:tc>
                  <a:txBody>
                    <a:bodyPr/>
                    <a:lstStyle/>
                    <a:p>
                      <a:r>
                        <a:rPr lang="es-CO"/>
                        <a:t>Elemento</a:t>
                      </a:r>
                    </a:p>
                  </a:txBody>
                  <a:tcPr anchor="ctr"/>
                </a:tc>
                <a:tc>
                  <a:txBody>
                    <a:bodyPr/>
                    <a:lstStyle/>
                    <a:p>
                      <a:r>
                        <a:rPr lang="es-CO"/>
                        <a:t>Descripción</a:t>
                      </a:r>
                    </a:p>
                  </a:txBody>
                  <a:tcPr anchor="ctr"/>
                </a:tc>
                <a:extLst>
                  <a:ext uri="{0D108BD9-81ED-4DB2-BD59-A6C34878D82A}">
                    <a16:rowId xmlns:a16="http://schemas.microsoft.com/office/drawing/2014/main" val="947090574"/>
                  </a:ext>
                </a:extLst>
              </a:tr>
              <a:tr h="0">
                <a:tc>
                  <a:txBody>
                    <a:bodyPr/>
                    <a:lstStyle/>
                    <a:p>
                      <a:r>
                        <a:rPr lang="es-CO" b="1" dirty="0"/>
                        <a:t>Base de línea o histórico</a:t>
                      </a:r>
                      <a:endParaRPr lang="es-CO" dirty="0"/>
                    </a:p>
                  </a:txBody>
                  <a:tcPr anchor="ctr"/>
                </a:tc>
                <a:tc>
                  <a:txBody>
                    <a:bodyPr/>
                    <a:lstStyle/>
                    <a:p>
                      <a:r>
                        <a:rPr lang="es-ES"/>
                        <a:t>¿Dónde estamos hoy? (Valor actual del indicador)</a:t>
                      </a:r>
                    </a:p>
                  </a:txBody>
                  <a:tcPr anchor="ctr"/>
                </a:tc>
                <a:extLst>
                  <a:ext uri="{0D108BD9-81ED-4DB2-BD59-A6C34878D82A}">
                    <a16:rowId xmlns:a16="http://schemas.microsoft.com/office/drawing/2014/main" val="1557152822"/>
                  </a:ext>
                </a:extLst>
              </a:tr>
              <a:tr h="0">
                <a:tc>
                  <a:txBody>
                    <a:bodyPr/>
                    <a:lstStyle/>
                    <a:p>
                      <a:r>
                        <a:rPr lang="es-CO" b="1"/>
                        <a:t>Capacidad organizacional</a:t>
                      </a:r>
                      <a:endParaRPr lang="es-CO"/>
                    </a:p>
                  </a:txBody>
                  <a:tcPr anchor="ctr"/>
                </a:tc>
                <a:tc>
                  <a:txBody>
                    <a:bodyPr/>
                    <a:lstStyle/>
                    <a:p>
                      <a:r>
                        <a:rPr lang="es-ES"/>
                        <a:t>¿Es alcanzable con los recursos y tiempo disponibles?</a:t>
                      </a:r>
                    </a:p>
                  </a:txBody>
                  <a:tcPr anchor="ctr"/>
                </a:tc>
                <a:extLst>
                  <a:ext uri="{0D108BD9-81ED-4DB2-BD59-A6C34878D82A}">
                    <a16:rowId xmlns:a16="http://schemas.microsoft.com/office/drawing/2014/main" val="65404399"/>
                  </a:ext>
                </a:extLst>
              </a:tr>
              <a:tr h="0">
                <a:tc>
                  <a:txBody>
                    <a:bodyPr/>
                    <a:lstStyle/>
                    <a:p>
                      <a:r>
                        <a:rPr lang="es-CO" b="1"/>
                        <a:t>Contexto o benchmarking</a:t>
                      </a:r>
                      <a:endParaRPr lang="es-CO"/>
                    </a:p>
                  </a:txBody>
                  <a:tcPr anchor="ctr"/>
                </a:tc>
                <a:tc>
                  <a:txBody>
                    <a:bodyPr/>
                    <a:lstStyle/>
                    <a:p>
                      <a:r>
                        <a:rPr lang="es-ES"/>
                        <a:t>¿Cómo se comportan metas similares en el sector o competidores?</a:t>
                      </a:r>
                    </a:p>
                  </a:txBody>
                  <a:tcPr anchor="ctr"/>
                </a:tc>
                <a:extLst>
                  <a:ext uri="{0D108BD9-81ED-4DB2-BD59-A6C34878D82A}">
                    <a16:rowId xmlns:a16="http://schemas.microsoft.com/office/drawing/2014/main" val="3219012465"/>
                  </a:ext>
                </a:extLst>
              </a:tr>
              <a:tr h="0">
                <a:tc>
                  <a:txBody>
                    <a:bodyPr/>
                    <a:lstStyle/>
                    <a:p>
                      <a:r>
                        <a:rPr lang="es-CO" b="1"/>
                        <a:t>Plazo de cumplimiento</a:t>
                      </a:r>
                      <a:endParaRPr lang="es-CO"/>
                    </a:p>
                  </a:txBody>
                  <a:tcPr anchor="ctr"/>
                </a:tc>
                <a:tc>
                  <a:txBody>
                    <a:bodyPr/>
                    <a:lstStyle/>
                    <a:p>
                      <a:r>
                        <a:rPr lang="es-ES"/>
                        <a:t>¿Cuándo se espera alcanzar ese nivel?</a:t>
                      </a:r>
                    </a:p>
                  </a:txBody>
                  <a:tcPr anchor="ctr"/>
                </a:tc>
                <a:extLst>
                  <a:ext uri="{0D108BD9-81ED-4DB2-BD59-A6C34878D82A}">
                    <a16:rowId xmlns:a16="http://schemas.microsoft.com/office/drawing/2014/main" val="3316162341"/>
                  </a:ext>
                </a:extLst>
              </a:tr>
              <a:tr h="0">
                <a:tc>
                  <a:txBody>
                    <a:bodyPr/>
                    <a:lstStyle/>
                    <a:p>
                      <a:r>
                        <a:rPr lang="es-CO" b="1"/>
                        <a:t>Alineación estratégica</a:t>
                      </a:r>
                      <a:endParaRPr lang="es-CO"/>
                    </a:p>
                  </a:txBody>
                  <a:tcPr anchor="ctr"/>
                </a:tc>
                <a:tc>
                  <a:txBody>
                    <a:bodyPr/>
                    <a:lstStyle/>
                    <a:p>
                      <a:r>
                        <a:rPr lang="es-ES" dirty="0"/>
                        <a:t>¿Contribuye a los objetivos estratégicos y no es solo un dato operativo?</a:t>
                      </a:r>
                    </a:p>
                  </a:txBody>
                  <a:tcPr anchor="ctr"/>
                </a:tc>
                <a:extLst>
                  <a:ext uri="{0D108BD9-81ED-4DB2-BD59-A6C34878D82A}">
                    <a16:rowId xmlns:a16="http://schemas.microsoft.com/office/drawing/2014/main" val="2840822838"/>
                  </a:ext>
                </a:extLst>
              </a:tr>
            </a:tbl>
          </a:graphicData>
        </a:graphic>
      </p:graphicFrame>
      <p:pic>
        <p:nvPicPr>
          <p:cNvPr id="10" name="Imagen 9">
            <a:extLst>
              <a:ext uri="{FF2B5EF4-FFF2-40B4-BE49-F238E27FC236}">
                <a16:creationId xmlns:a16="http://schemas.microsoft.com/office/drawing/2014/main" id="{AA6C4EA8-CD37-1074-BF46-33F359E65E8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59" b="96954" l="5781" r="98750">
                        <a14:foregroundMark x1="97617" y1="40773" x2="91016" y2="15934"/>
                        <a14:foregroundMark x1="91016" y1="15934" x2="78555" y2="3339"/>
                        <a14:foregroundMark x1="78555" y1="3339" x2="36406" y2="24253"/>
                        <a14:foregroundMark x1="36406" y1="24253" x2="13242" y2="6971"/>
                        <a14:foregroundMark x1="13242" y1="6971" x2="2500" y2="27475"/>
                        <a14:foregroundMark x1="2500" y1="27475" x2="4023" y2="64909"/>
                        <a14:foregroundMark x1="4023" y1="64909" x2="12188" y2="83714"/>
                        <a14:foregroundMark x1="12188" y1="83714" x2="26055" y2="97774"/>
                        <a14:foregroundMark x1="26055" y1="97774" x2="41094" y2="97774"/>
                        <a14:foregroundMark x1="41094" y1="97774" x2="58164" y2="96954"/>
                        <a14:foregroundMark x1="58164" y1="96954" x2="58711" y2="73638"/>
                        <a14:foregroundMark x1="58711" y1="73638" x2="68203" y2="59695"/>
                        <a14:foregroundMark x1="68203" y1="59695" x2="69180" y2="92794"/>
                        <a14:foregroundMark x1="69180" y1="92794" x2="92148" y2="90510"/>
                        <a14:foregroundMark x1="92148" y1="90510" x2="98867" y2="46397"/>
                        <a14:foregroundMark x1="98867" y1="46397" x2="95391" y2="38723"/>
                        <a14:foregroundMark x1="8164" y1="17282" x2="3398" y2="43820"/>
                        <a14:foregroundMark x1="3398" y1="43820" x2="11211" y2="65436"/>
                        <a14:foregroundMark x1="11211" y1="65436" x2="9961" y2="89748"/>
                        <a14:foregroundMark x1="9961" y1="89748" x2="25859" y2="92970"/>
                        <a14:foregroundMark x1="25859" y1="92970" x2="27383" y2="66491"/>
                        <a14:foregroundMark x1="27383" y1="66491" x2="21680" y2="51611"/>
                        <a14:foregroundMark x1="21680" y1="51611" x2="27109" y2="30287"/>
                        <a14:foregroundMark x1="27109" y1="30287" x2="14648" y2="12888"/>
                        <a14:foregroundMark x1="14648" y1="12888" x2="13984" y2="12595"/>
                        <a14:foregroundMark x1="75703" y1="48799" x2="92969" y2="65436"/>
                        <a14:foregroundMark x1="92969" y1="65436" x2="92266" y2="90393"/>
                        <a14:foregroundMark x1="92266" y1="90393" x2="80273" y2="95899"/>
                        <a14:foregroundMark x1="80273" y1="95899" x2="75156" y2="65436"/>
                        <a14:foregroundMark x1="75156" y1="65436" x2="77500" y2="50146"/>
                        <a14:foregroundMark x1="77500" y1="50146" x2="77500" y2="50146"/>
                        <a14:foregroundMark x1="68086" y1="35384" x2="56289" y2="33099"/>
                        <a14:foregroundMark x1="56289" y1="33099" x2="42852" y2="36028"/>
                        <a14:foregroundMark x1="42852" y1="36028" x2="39922" y2="89162"/>
                        <a14:foregroundMark x1="39922" y1="89162" x2="58984" y2="94025"/>
                        <a14:foregroundMark x1="58984" y1="94025" x2="62266" y2="33392"/>
                        <a14:foregroundMark x1="8164" y1="24663" x2="8164" y2="24663"/>
                        <a14:foregroundMark x1="8164" y1="20621" x2="7891" y2="56591"/>
                        <a14:foregroundMark x1="7891" y1="56591" x2="26406" y2="62624"/>
                        <a14:foregroundMark x1="26406" y1="62624" x2="39102" y2="89748"/>
                        <a14:foregroundMark x1="39102" y1="89748" x2="64336" y2="97129"/>
                        <a14:foregroundMark x1="64336" y1="97129" x2="90547" y2="82191"/>
                        <a14:foregroundMark x1="90547" y1="82191" x2="94922" y2="55536"/>
                        <a14:foregroundMark x1="94922" y1="55536" x2="88594" y2="29760"/>
                        <a14:foregroundMark x1="88594" y1="29760" x2="75430" y2="8260"/>
                        <a14:foregroundMark x1="75430" y1="8260" x2="32852" y2="29057"/>
                        <a14:foregroundMark x1="32852" y1="29057" x2="5820" y2="21558"/>
                        <a14:foregroundMark x1="5820" y1="21558" x2="5938" y2="21968"/>
                        <a14:foregroundMark x1="27852" y1="57528" x2="8711" y2="56473"/>
                        <a14:foregroundMark x1="8711" y1="56473" x2="5273" y2="79145"/>
                        <a14:foregroundMark x1="5273" y1="79145" x2="19258" y2="96954"/>
                        <a14:foregroundMark x1="19258" y1="96954" x2="29180" y2="78969"/>
                        <a14:foregroundMark x1="29180" y1="78969" x2="27383" y2="56180"/>
                        <a14:foregroundMark x1="10391" y1="59520" x2="16211" y2="89338"/>
                        <a14:foregroundMark x1="16211" y1="89338" x2="19805" y2="63972"/>
                        <a14:foregroundMark x1="19805" y1="63972" x2="11289" y2="61570"/>
                      </a14:backgroundRemoval>
                    </a14:imgEffect>
                  </a14:imgLayer>
                </a14:imgProps>
              </a:ext>
            </a:extLst>
          </a:blip>
          <a:stretch>
            <a:fillRect/>
          </a:stretch>
        </p:blipFill>
        <p:spPr>
          <a:xfrm>
            <a:off x="8447002" y="3270142"/>
            <a:ext cx="3807735" cy="2538986"/>
          </a:xfrm>
          <a:prstGeom prst="rect">
            <a:avLst/>
          </a:prstGeom>
        </p:spPr>
      </p:pic>
      <p:pic>
        <p:nvPicPr>
          <p:cNvPr id="9" name="Imagen 8">
            <a:extLst>
              <a:ext uri="{FF2B5EF4-FFF2-40B4-BE49-F238E27FC236}">
                <a16:creationId xmlns:a16="http://schemas.microsoft.com/office/drawing/2014/main" id="{23EEF278-8CFD-65D5-E064-760324BC159D}"/>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499781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Ejemplos de metas a partir de objetivos e indicadores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Marcador de texto 5">
            <a:extLst>
              <a:ext uri="{FF2B5EF4-FFF2-40B4-BE49-F238E27FC236}">
                <a16:creationId xmlns:a16="http://schemas.microsoft.com/office/drawing/2014/main" id="{FFA8AB26-BC44-8FAB-1DE5-0A1624017359}"/>
              </a:ext>
            </a:extLst>
          </p:cNvPr>
          <p:cNvSpPr>
            <a:spLocks noGrp="1"/>
          </p:cNvSpPr>
          <p:nvPr>
            <p:ph type="body" idx="1"/>
          </p:nvPr>
        </p:nvSpPr>
        <p:spPr>
          <a:xfrm>
            <a:off x="838200" y="1825625"/>
            <a:ext cx="10515600" cy="809087"/>
          </a:xfrm>
        </p:spPr>
        <p:txBody>
          <a:bodyPr/>
          <a:lstStyle/>
          <a:p>
            <a:pPr marL="114300" indent="0">
              <a:buNone/>
            </a:pPr>
            <a:r>
              <a:rPr lang="es-ES" dirty="0"/>
              <a:t>Ejemplos de cómo se conectan </a:t>
            </a:r>
            <a:r>
              <a:rPr lang="es-ES" b="1" dirty="0"/>
              <a:t>objetivo → indicador → meta</a:t>
            </a:r>
            <a:r>
              <a:rPr lang="es-ES" dirty="0"/>
              <a:t>:</a:t>
            </a:r>
          </a:p>
          <a:p>
            <a:pPr marL="114300" indent="0">
              <a:buNone/>
            </a:pPr>
            <a:endParaRPr lang="es-CO" dirty="0"/>
          </a:p>
        </p:txBody>
      </p:sp>
      <p:graphicFrame>
        <p:nvGraphicFramePr>
          <p:cNvPr id="8" name="Tabla 7">
            <a:extLst>
              <a:ext uri="{FF2B5EF4-FFF2-40B4-BE49-F238E27FC236}">
                <a16:creationId xmlns:a16="http://schemas.microsoft.com/office/drawing/2014/main" id="{7F1E690C-EFDA-FF0D-A7DB-0E2853759E66}"/>
              </a:ext>
            </a:extLst>
          </p:cNvPr>
          <p:cNvGraphicFramePr>
            <a:graphicFrameLocks noGrp="1"/>
          </p:cNvGraphicFramePr>
          <p:nvPr/>
        </p:nvGraphicFramePr>
        <p:xfrm>
          <a:off x="991759" y="2848462"/>
          <a:ext cx="10515600" cy="2895600"/>
        </p:xfrm>
        <a:graphic>
          <a:graphicData uri="http://schemas.openxmlformats.org/drawingml/2006/table">
            <a:tbl>
              <a:tblPr/>
              <a:tblGrid>
                <a:gridCol w="3505200">
                  <a:extLst>
                    <a:ext uri="{9D8B030D-6E8A-4147-A177-3AD203B41FA5}">
                      <a16:colId xmlns:a16="http://schemas.microsoft.com/office/drawing/2014/main" val="2939758066"/>
                    </a:ext>
                  </a:extLst>
                </a:gridCol>
                <a:gridCol w="3505200">
                  <a:extLst>
                    <a:ext uri="{9D8B030D-6E8A-4147-A177-3AD203B41FA5}">
                      <a16:colId xmlns:a16="http://schemas.microsoft.com/office/drawing/2014/main" val="312600477"/>
                    </a:ext>
                  </a:extLst>
                </a:gridCol>
                <a:gridCol w="3505200">
                  <a:extLst>
                    <a:ext uri="{9D8B030D-6E8A-4147-A177-3AD203B41FA5}">
                      <a16:colId xmlns:a16="http://schemas.microsoft.com/office/drawing/2014/main" val="2445275176"/>
                    </a:ext>
                  </a:extLst>
                </a:gridCol>
              </a:tblGrid>
              <a:tr h="0">
                <a:tc>
                  <a:txBody>
                    <a:bodyPr/>
                    <a:lstStyle/>
                    <a:p>
                      <a:r>
                        <a:rPr lang="es-CO" b="1"/>
                        <a:t>Objetivo</a:t>
                      </a:r>
                      <a:endParaRPr lang="es-CO"/>
                    </a:p>
                  </a:txBody>
                  <a:tcPr anchor="ctr">
                    <a:lnL>
                      <a:noFill/>
                    </a:lnL>
                    <a:lnR>
                      <a:noFill/>
                    </a:lnR>
                    <a:lnT>
                      <a:noFill/>
                    </a:lnT>
                    <a:lnB>
                      <a:noFill/>
                    </a:lnB>
                    <a:noFill/>
                  </a:tcPr>
                </a:tc>
                <a:tc>
                  <a:txBody>
                    <a:bodyPr/>
                    <a:lstStyle/>
                    <a:p>
                      <a:r>
                        <a:rPr lang="es-CO" b="1"/>
                        <a:t>Indicador</a:t>
                      </a:r>
                      <a:endParaRPr lang="es-CO"/>
                    </a:p>
                  </a:txBody>
                  <a:tcPr anchor="ctr">
                    <a:lnL>
                      <a:noFill/>
                    </a:lnL>
                    <a:lnR>
                      <a:noFill/>
                    </a:lnR>
                    <a:lnT>
                      <a:noFill/>
                    </a:lnT>
                    <a:lnB>
                      <a:noFill/>
                    </a:lnB>
                    <a:noFill/>
                  </a:tcPr>
                </a:tc>
                <a:tc>
                  <a:txBody>
                    <a:bodyPr/>
                    <a:lstStyle/>
                    <a:p>
                      <a:r>
                        <a:rPr lang="es-CO" b="1"/>
                        <a:t>Meta</a:t>
                      </a:r>
                      <a:endParaRPr lang="es-CO"/>
                    </a:p>
                  </a:txBody>
                  <a:tcPr anchor="ctr">
                    <a:lnL>
                      <a:noFill/>
                    </a:lnL>
                    <a:lnR>
                      <a:noFill/>
                    </a:lnR>
                    <a:lnT>
                      <a:noFill/>
                    </a:lnT>
                    <a:lnB>
                      <a:noFill/>
                    </a:lnB>
                    <a:noFill/>
                  </a:tcPr>
                </a:tc>
                <a:extLst>
                  <a:ext uri="{0D108BD9-81ED-4DB2-BD59-A6C34878D82A}">
                    <a16:rowId xmlns:a16="http://schemas.microsoft.com/office/drawing/2014/main" val="399766311"/>
                  </a:ext>
                </a:extLst>
              </a:tr>
              <a:tr h="0">
                <a:tc>
                  <a:txBody>
                    <a:bodyPr/>
                    <a:lstStyle/>
                    <a:p>
                      <a:r>
                        <a:rPr lang="es-ES"/>
                        <a:t>Mejorar la atención al cliente</a:t>
                      </a:r>
                    </a:p>
                  </a:txBody>
                  <a:tcPr anchor="ctr">
                    <a:lnL>
                      <a:noFill/>
                    </a:lnL>
                    <a:lnR>
                      <a:noFill/>
                    </a:lnR>
                    <a:lnT>
                      <a:noFill/>
                    </a:lnT>
                    <a:lnB>
                      <a:noFill/>
                    </a:lnB>
                    <a:noFill/>
                  </a:tcPr>
                </a:tc>
                <a:tc>
                  <a:txBody>
                    <a:bodyPr/>
                    <a:lstStyle/>
                    <a:p>
                      <a:r>
                        <a:rPr lang="es-CO"/>
                        <a:t>% de satisfacción en encuesta</a:t>
                      </a:r>
                    </a:p>
                  </a:txBody>
                  <a:tcPr anchor="ctr">
                    <a:lnL>
                      <a:noFill/>
                    </a:lnL>
                    <a:lnR>
                      <a:noFill/>
                    </a:lnR>
                    <a:lnT>
                      <a:noFill/>
                    </a:lnT>
                    <a:lnB>
                      <a:noFill/>
                    </a:lnB>
                    <a:noFill/>
                  </a:tcPr>
                </a:tc>
                <a:tc>
                  <a:txBody>
                    <a:bodyPr/>
                    <a:lstStyle/>
                    <a:p>
                      <a:r>
                        <a:rPr lang="es-ES"/>
                        <a:t>Alcanzar </a:t>
                      </a:r>
                      <a:r>
                        <a:rPr lang="es-ES" b="1"/>
                        <a:t>90% de satisfacción</a:t>
                      </a:r>
                      <a:r>
                        <a:rPr lang="es-ES"/>
                        <a:t> antes de </a:t>
                      </a:r>
                      <a:r>
                        <a:rPr lang="es-ES" b="1"/>
                        <a:t>dic. 2025</a:t>
                      </a:r>
                      <a:endParaRPr lang="es-ES"/>
                    </a:p>
                  </a:txBody>
                  <a:tcPr anchor="ctr">
                    <a:lnL>
                      <a:noFill/>
                    </a:lnL>
                    <a:lnR>
                      <a:noFill/>
                    </a:lnR>
                    <a:lnT>
                      <a:noFill/>
                    </a:lnT>
                    <a:lnB>
                      <a:noFill/>
                    </a:lnB>
                    <a:noFill/>
                  </a:tcPr>
                </a:tc>
                <a:extLst>
                  <a:ext uri="{0D108BD9-81ED-4DB2-BD59-A6C34878D82A}">
                    <a16:rowId xmlns:a16="http://schemas.microsoft.com/office/drawing/2014/main" val="698062488"/>
                  </a:ext>
                </a:extLst>
              </a:tr>
              <a:tr h="0">
                <a:tc>
                  <a:txBody>
                    <a:bodyPr/>
                    <a:lstStyle/>
                    <a:p>
                      <a:r>
                        <a:rPr lang="es-ES"/>
                        <a:t>Reducir tiempos de entrega de proyectos</a:t>
                      </a:r>
                    </a:p>
                  </a:txBody>
                  <a:tcPr anchor="ctr">
                    <a:lnL>
                      <a:noFill/>
                    </a:lnL>
                    <a:lnR>
                      <a:noFill/>
                    </a:lnR>
                    <a:lnT>
                      <a:noFill/>
                    </a:lnT>
                    <a:lnB>
                      <a:noFill/>
                    </a:lnB>
                    <a:noFill/>
                  </a:tcPr>
                </a:tc>
                <a:tc>
                  <a:txBody>
                    <a:bodyPr/>
                    <a:lstStyle/>
                    <a:p>
                      <a:r>
                        <a:rPr lang="es-ES"/>
                        <a:t>Tiempo promedio de entrega (en días)</a:t>
                      </a:r>
                    </a:p>
                  </a:txBody>
                  <a:tcPr anchor="ctr">
                    <a:lnL>
                      <a:noFill/>
                    </a:lnL>
                    <a:lnR>
                      <a:noFill/>
                    </a:lnR>
                    <a:lnT>
                      <a:noFill/>
                    </a:lnT>
                    <a:lnB>
                      <a:noFill/>
                    </a:lnB>
                    <a:noFill/>
                  </a:tcPr>
                </a:tc>
                <a:tc>
                  <a:txBody>
                    <a:bodyPr/>
                    <a:lstStyle/>
                    <a:p>
                      <a:r>
                        <a:rPr lang="es-ES"/>
                        <a:t>Lograr </a:t>
                      </a:r>
                      <a:r>
                        <a:rPr lang="es-ES" b="1"/>
                        <a:t>≤ 120 días de entrega promedio</a:t>
                      </a:r>
                      <a:r>
                        <a:rPr lang="es-ES"/>
                        <a:t> en </a:t>
                      </a:r>
                      <a:r>
                        <a:rPr lang="es-ES" b="1"/>
                        <a:t>2025</a:t>
                      </a:r>
                      <a:endParaRPr lang="es-ES"/>
                    </a:p>
                  </a:txBody>
                  <a:tcPr anchor="ctr">
                    <a:lnL>
                      <a:noFill/>
                    </a:lnL>
                    <a:lnR>
                      <a:noFill/>
                    </a:lnR>
                    <a:lnT>
                      <a:noFill/>
                    </a:lnT>
                    <a:lnB>
                      <a:noFill/>
                    </a:lnB>
                    <a:noFill/>
                  </a:tcPr>
                </a:tc>
                <a:extLst>
                  <a:ext uri="{0D108BD9-81ED-4DB2-BD59-A6C34878D82A}">
                    <a16:rowId xmlns:a16="http://schemas.microsoft.com/office/drawing/2014/main" val="1573940349"/>
                  </a:ext>
                </a:extLst>
              </a:tr>
              <a:tr h="0">
                <a:tc>
                  <a:txBody>
                    <a:bodyPr/>
                    <a:lstStyle/>
                    <a:p>
                      <a:r>
                        <a:rPr lang="es-ES"/>
                        <a:t>Incrementar eficiencia del personal técnico</a:t>
                      </a:r>
                    </a:p>
                  </a:txBody>
                  <a:tcPr anchor="ctr">
                    <a:lnL>
                      <a:noFill/>
                    </a:lnL>
                    <a:lnR>
                      <a:noFill/>
                    </a:lnR>
                    <a:lnT>
                      <a:noFill/>
                    </a:lnT>
                    <a:lnB>
                      <a:noFill/>
                    </a:lnB>
                    <a:noFill/>
                  </a:tcPr>
                </a:tc>
                <a:tc>
                  <a:txBody>
                    <a:bodyPr/>
                    <a:lstStyle/>
                    <a:p>
                      <a:r>
                        <a:rPr lang="es-CO"/>
                        <a:t>Nº de intervenciones exitosas por mes</a:t>
                      </a:r>
                    </a:p>
                  </a:txBody>
                  <a:tcPr anchor="ctr">
                    <a:lnL>
                      <a:noFill/>
                    </a:lnL>
                    <a:lnR>
                      <a:noFill/>
                    </a:lnR>
                    <a:lnT>
                      <a:noFill/>
                    </a:lnT>
                    <a:lnB>
                      <a:noFill/>
                    </a:lnB>
                    <a:noFill/>
                  </a:tcPr>
                </a:tc>
                <a:tc>
                  <a:txBody>
                    <a:bodyPr/>
                    <a:lstStyle/>
                    <a:p>
                      <a:r>
                        <a:rPr lang="es-ES"/>
                        <a:t>Llegar a </a:t>
                      </a:r>
                      <a:r>
                        <a:rPr lang="es-ES" b="1"/>
                        <a:t>≥ 50 intervenciones exitosas/mes</a:t>
                      </a:r>
                      <a:r>
                        <a:rPr lang="es-ES"/>
                        <a:t> en </a:t>
                      </a:r>
                      <a:r>
                        <a:rPr lang="es-ES" b="1"/>
                        <a:t>Q4 2025</a:t>
                      </a:r>
                      <a:endParaRPr lang="es-ES"/>
                    </a:p>
                  </a:txBody>
                  <a:tcPr anchor="ctr">
                    <a:lnL>
                      <a:noFill/>
                    </a:lnL>
                    <a:lnR>
                      <a:noFill/>
                    </a:lnR>
                    <a:lnT>
                      <a:noFill/>
                    </a:lnT>
                    <a:lnB>
                      <a:noFill/>
                    </a:lnB>
                    <a:noFill/>
                  </a:tcPr>
                </a:tc>
                <a:extLst>
                  <a:ext uri="{0D108BD9-81ED-4DB2-BD59-A6C34878D82A}">
                    <a16:rowId xmlns:a16="http://schemas.microsoft.com/office/drawing/2014/main" val="20991475"/>
                  </a:ext>
                </a:extLst>
              </a:tr>
              <a:tr h="0">
                <a:tc>
                  <a:txBody>
                    <a:bodyPr/>
                    <a:lstStyle/>
                    <a:p>
                      <a:r>
                        <a:rPr lang="es-ES"/>
                        <a:t>Aumentar el uso de tecnología en la gestión</a:t>
                      </a:r>
                    </a:p>
                  </a:txBody>
                  <a:tcPr anchor="ctr">
                    <a:lnL>
                      <a:noFill/>
                    </a:lnL>
                    <a:lnR>
                      <a:noFill/>
                    </a:lnR>
                    <a:lnT>
                      <a:noFill/>
                    </a:lnT>
                    <a:lnB>
                      <a:noFill/>
                    </a:lnB>
                    <a:noFill/>
                  </a:tcPr>
                </a:tc>
                <a:tc>
                  <a:txBody>
                    <a:bodyPr/>
                    <a:lstStyle/>
                    <a:p>
                      <a:r>
                        <a:rPr lang="es-CO"/>
                        <a:t>% de procesos digitalizados</a:t>
                      </a:r>
                    </a:p>
                  </a:txBody>
                  <a:tcPr anchor="ctr">
                    <a:lnL>
                      <a:noFill/>
                    </a:lnL>
                    <a:lnR>
                      <a:noFill/>
                    </a:lnR>
                    <a:lnT>
                      <a:noFill/>
                    </a:lnT>
                    <a:lnB>
                      <a:noFill/>
                    </a:lnB>
                    <a:noFill/>
                  </a:tcPr>
                </a:tc>
                <a:tc>
                  <a:txBody>
                    <a:bodyPr/>
                    <a:lstStyle/>
                    <a:p>
                      <a:r>
                        <a:rPr lang="es-ES"/>
                        <a:t>Alcanzar </a:t>
                      </a:r>
                      <a:r>
                        <a:rPr lang="es-ES" b="1"/>
                        <a:t>80% de digitalización de procesos</a:t>
                      </a:r>
                      <a:r>
                        <a:rPr lang="es-ES"/>
                        <a:t> en </a:t>
                      </a:r>
                      <a:r>
                        <a:rPr lang="es-ES" b="1"/>
                        <a:t>2026</a:t>
                      </a:r>
                      <a:endParaRPr lang="es-ES"/>
                    </a:p>
                  </a:txBody>
                  <a:tcPr anchor="ctr">
                    <a:lnL>
                      <a:noFill/>
                    </a:lnL>
                    <a:lnR>
                      <a:noFill/>
                    </a:lnR>
                    <a:lnT>
                      <a:noFill/>
                    </a:lnT>
                    <a:lnB>
                      <a:noFill/>
                    </a:lnB>
                    <a:noFill/>
                  </a:tcPr>
                </a:tc>
                <a:extLst>
                  <a:ext uri="{0D108BD9-81ED-4DB2-BD59-A6C34878D82A}">
                    <a16:rowId xmlns:a16="http://schemas.microsoft.com/office/drawing/2014/main" val="608832100"/>
                  </a:ext>
                </a:extLst>
              </a:tr>
              <a:tr h="0">
                <a:tc>
                  <a:txBody>
                    <a:bodyPr/>
                    <a:lstStyle/>
                    <a:p>
                      <a:r>
                        <a:rPr lang="es-CO"/>
                        <a:t>Disminuir quejas en postventa</a:t>
                      </a:r>
                    </a:p>
                  </a:txBody>
                  <a:tcPr anchor="ctr">
                    <a:lnL>
                      <a:noFill/>
                    </a:lnL>
                    <a:lnR>
                      <a:noFill/>
                    </a:lnR>
                    <a:lnT>
                      <a:noFill/>
                    </a:lnT>
                    <a:lnB>
                      <a:noFill/>
                    </a:lnB>
                    <a:noFill/>
                  </a:tcPr>
                </a:tc>
                <a:tc>
                  <a:txBody>
                    <a:bodyPr/>
                    <a:lstStyle/>
                    <a:p>
                      <a:r>
                        <a:rPr lang="pt-BR"/>
                        <a:t>Nº de quejas formales registradas</a:t>
                      </a:r>
                    </a:p>
                  </a:txBody>
                  <a:tcPr anchor="ctr">
                    <a:lnL>
                      <a:noFill/>
                    </a:lnL>
                    <a:lnR>
                      <a:noFill/>
                    </a:lnR>
                    <a:lnT>
                      <a:noFill/>
                    </a:lnT>
                    <a:lnB>
                      <a:noFill/>
                    </a:lnB>
                    <a:noFill/>
                  </a:tcPr>
                </a:tc>
                <a:tc>
                  <a:txBody>
                    <a:bodyPr/>
                    <a:lstStyle/>
                    <a:p>
                      <a:r>
                        <a:rPr lang="es-ES" dirty="0"/>
                        <a:t>Reducir a </a:t>
                      </a:r>
                      <a:r>
                        <a:rPr lang="es-ES" b="1" dirty="0"/>
                        <a:t>menos de 10 quejas/mes</a:t>
                      </a:r>
                      <a:r>
                        <a:rPr lang="es-ES" dirty="0"/>
                        <a:t> para </a:t>
                      </a:r>
                      <a:r>
                        <a:rPr lang="es-ES" b="1" dirty="0"/>
                        <a:t>julio de 2025</a:t>
                      </a:r>
                      <a:endParaRPr lang="es-ES" dirty="0"/>
                    </a:p>
                  </a:txBody>
                  <a:tcPr anchor="ctr">
                    <a:lnL>
                      <a:noFill/>
                    </a:lnL>
                    <a:lnR>
                      <a:noFill/>
                    </a:lnR>
                    <a:lnT>
                      <a:noFill/>
                    </a:lnT>
                    <a:lnB>
                      <a:noFill/>
                    </a:lnB>
                    <a:noFill/>
                  </a:tcPr>
                </a:tc>
                <a:extLst>
                  <a:ext uri="{0D108BD9-81ED-4DB2-BD59-A6C34878D82A}">
                    <a16:rowId xmlns:a16="http://schemas.microsoft.com/office/drawing/2014/main" val="2023239211"/>
                  </a:ext>
                </a:extLst>
              </a:tr>
            </a:tbl>
          </a:graphicData>
        </a:graphic>
      </p:graphicFrame>
      <p:pic>
        <p:nvPicPr>
          <p:cNvPr id="9" name="Imagen 8">
            <a:extLst>
              <a:ext uri="{FF2B5EF4-FFF2-40B4-BE49-F238E27FC236}">
                <a16:creationId xmlns:a16="http://schemas.microsoft.com/office/drawing/2014/main" id="{B7E69911-1204-8756-BD30-1B5C073CC9F7}"/>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843596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Meta</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Marcador de texto 5">
            <a:extLst>
              <a:ext uri="{FF2B5EF4-FFF2-40B4-BE49-F238E27FC236}">
                <a16:creationId xmlns:a16="http://schemas.microsoft.com/office/drawing/2014/main" id="{0B75B8EA-84D6-8338-64E4-ADE0162C6CC6}"/>
              </a:ext>
            </a:extLst>
          </p:cNvPr>
          <p:cNvSpPr>
            <a:spLocks noGrp="1"/>
          </p:cNvSpPr>
          <p:nvPr>
            <p:ph type="body" idx="1"/>
          </p:nvPr>
        </p:nvSpPr>
        <p:spPr/>
        <p:txBody>
          <a:bodyPr/>
          <a:lstStyle/>
          <a:p>
            <a:pPr marL="114300" indent="0">
              <a:buNone/>
            </a:pPr>
            <a:r>
              <a:rPr lang="es-ES" dirty="0"/>
              <a:t>¿Cómo escribir metas correctamente?</a:t>
            </a:r>
          </a:p>
          <a:p>
            <a:pPr marL="114300" indent="0">
              <a:buNone/>
            </a:pPr>
            <a:r>
              <a:rPr lang="es-ES" dirty="0"/>
              <a:t>Usa la fórmula:</a:t>
            </a:r>
          </a:p>
          <a:p>
            <a:pPr marL="114300" indent="0">
              <a:buNone/>
            </a:pPr>
            <a:r>
              <a:rPr lang="es-ES" dirty="0"/>
              <a:t> [Verbo activo] + [cuantía o %] + [indicador] + [plazo  o fecha]</a:t>
            </a:r>
          </a:p>
          <a:p>
            <a:pPr marL="114300" indent="0">
              <a:buNone/>
            </a:pPr>
            <a:endParaRPr lang="es-ES" dirty="0"/>
          </a:p>
          <a:p>
            <a:pPr marL="114300" indent="0">
              <a:buNone/>
            </a:pPr>
            <a:r>
              <a:rPr lang="es-ES" dirty="0"/>
              <a:t>Ejemplo: "Alcanzar un 95% de cumplimiento del cronograma en proyectos de vivienda antes del 30 de noviembre de 2025."</a:t>
            </a:r>
            <a:endParaRPr lang="es-CO" dirty="0"/>
          </a:p>
        </p:txBody>
      </p:sp>
      <p:pic>
        <p:nvPicPr>
          <p:cNvPr id="8" name="Imagen 7">
            <a:extLst>
              <a:ext uri="{FF2B5EF4-FFF2-40B4-BE49-F238E27FC236}">
                <a16:creationId xmlns:a16="http://schemas.microsoft.com/office/drawing/2014/main" id="{3F57CB14-C909-8B98-97A8-9C8E96E30536}"/>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609597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Indicadores de gestión y desempeño</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25AEE1FE-35F8-ECE0-70B3-053008360B89}"/>
              </a:ext>
            </a:extLst>
          </p:cNvPr>
          <p:cNvGraphicFramePr>
            <a:graphicFrameLocks noGrp="1"/>
          </p:cNvGraphicFramePr>
          <p:nvPr/>
        </p:nvGraphicFramePr>
        <p:xfrm>
          <a:off x="232474" y="1508394"/>
          <a:ext cx="11747718" cy="4351336"/>
        </p:xfrm>
        <a:graphic>
          <a:graphicData uri="http://schemas.openxmlformats.org/drawingml/2006/table">
            <a:tbl>
              <a:tblPr>
                <a:tableStyleId>{ED083AE6-46FA-4A59-8FB0-9F97EB10719F}</a:tableStyleId>
              </a:tblPr>
              <a:tblGrid>
                <a:gridCol w="1305302">
                  <a:extLst>
                    <a:ext uri="{9D8B030D-6E8A-4147-A177-3AD203B41FA5}">
                      <a16:colId xmlns:a16="http://schemas.microsoft.com/office/drawing/2014/main" val="3224288307"/>
                    </a:ext>
                  </a:extLst>
                </a:gridCol>
                <a:gridCol w="1305302">
                  <a:extLst>
                    <a:ext uri="{9D8B030D-6E8A-4147-A177-3AD203B41FA5}">
                      <a16:colId xmlns:a16="http://schemas.microsoft.com/office/drawing/2014/main" val="2654032165"/>
                    </a:ext>
                  </a:extLst>
                </a:gridCol>
                <a:gridCol w="1305302">
                  <a:extLst>
                    <a:ext uri="{9D8B030D-6E8A-4147-A177-3AD203B41FA5}">
                      <a16:colId xmlns:a16="http://schemas.microsoft.com/office/drawing/2014/main" val="1748573703"/>
                    </a:ext>
                  </a:extLst>
                </a:gridCol>
                <a:gridCol w="1305302">
                  <a:extLst>
                    <a:ext uri="{9D8B030D-6E8A-4147-A177-3AD203B41FA5}">
                      <a16:colId xmlns:a16="http://schemas.microsoft.com/office/drawing/2014/main" val="3771346250"/>
                    </a:ext>
                  </a:extLst>
                </a:gridCol>
                <a:gridCol w="1305302">
                  <a:extLst>
                    <a:ext uri="{9D8B030D-6E8A-4147-A177-3AD203B41FA5}">
                      <a16:colId xmlns:a16="http://schemas.microsoft.com/office/drawing/2014/main" val="568040193"/>
                    </a:ext>
                  </a:extLst>
                </a:gridCol>
                <a:gridCol w="1305302">
                  <a:extLst>
                    <a:ext uri="{9D8B030D-6E8A-4147-A177-3AD203B41FA5}">
                      <a16:colId xmlns:a16="http://schemas.microsoft.com/office/drawing/2014/main" val="1864118510"/>
                    </a:ext>
                  </a:extLst>
                </a:gridCol>
                <a:gridCol w="1305302">
                  <a:extLst>
                    <a:ext uri="{9D8B030D-6E8A-4147-A177-3AD203B41FA5}">
                      <a16:colId xmlns:a16="http://schemas.microsoft.com/office/drawing/2014/main" val="848422660"/>
                    </a:ext>
                  </a:extLst>
                </a:gridCol>
                <a:gridCol w="1305302">
                  <a:extLst>
                    <a:ext uri="{9D8B030D-6E8A-4147-A177-3AD203B41FA5}">
                      <a16:colId xmlns:a16="http://schemas.microsoft.com/office/drawing/2014/main" val="1284580683"/>
                    </a:ext>
                  </a:extLst>
                </a:gridCol>
                <a:gridCol w="1305302">
                  <a:extLst>
                    <a:ext uri="{9D8B030D-6E8A-4147-A177-3AD203B41FA5}">
                      <a16:colId xmlns:a16="http://schemas.microsoft.com/office/drawing/2014/main" val="3500576649"/>
                    </a:ext>
                  </a:extLst>
                </a:gridCol>
              </a:tblGrid>
              <a:tr h="617941">
                <a:tc>
                  <a:txBody>
                    <a:bodyPr/>
                    <a:lstStyle/>
                    <a:p>
                      <a:r>
                        <a:rPr lang="es-CO" sz="1200" b="1"/>
                        <a:t>Objetivo Estratégico</a:t>
                      </a:r>
                      <a:endParaRPr lang="es-CO" sz="1200"/>
                    </a:p>
                  </a:txBody>
                  <a:tcPr marL="77243" marR="77243" marT="38621" marB="38621" anchor="ctr"/>
                </a:tc>
                <a:tc>
                  <a:txBody>
                    <a:bodyPr/>
                    <a:lstStyle/>
                    <a:p>
                      <a:r>
                        <a:rPr lang="es-CO" sz="1200" b="1"/>
                        <a:t>Indicador</a:t>
                      </a:r>
                      <a:endParaRPr lang="es-CO" sz="1200"/>
                    </a:p>
                  </a:txBody>
                  <a:tcPr marL="77243" marR="77243" marT="38621" marB="38621" anchor="ctr"/>
                </a:tc>
                <a:tc>
                  <a:txBody>
                    <a:bodyPr/>
                    <a:lstStyle/>
                    <a:p>
                      <a:r>
                        <a:rPr lang="es-CO" sz="1200" b="1"/>
                        <a:t>Tipo de Indicador</a:t>
                      </a:r>
                      <a:endParaRPr lang="es-CO" sz="1200"/>
                    </a:p>
                  </a:txBody>
                  <a:tcPr marL="77243" marR="77243" marT="38621" marB="38621" anchor="ctr"/>
                </a:tc>
                <a:tc>
                  <a:txBody>
                    <a:bodyPr/>
                    <a:lstStyle/>
                    <a:p>
                      <a:r>
                        <a:rPr lang="es-CO" sz="1200" b="1"/>
                        <a:t>Meta / Umbral</a:t>
                      </a:r>
                      <a:endParaRPr lang="es-CO" sz="1200"/>
                    </a:p>
                  </a:txBody>
                  <a:tcPr marL="77243" marR="77243" marT="38621" marB="38621" anchor="ctr"/>
                </a:tc>
                <a:tc>
                  <a:txBody>
                    <a:bodyPr/>
                    <a:lstStyle/>
                    <a:p>
                      <a:r>
                        <a:rPr lang="es-CO" sz="1200" b="1"/>
                        <a:t>Fórmula de cálculo</a:t>
                      </a:r>
                      <a:endParaRPr lang="es-CO" sz="1200"/>
                    </a:p>
                  </a:txBody>
                  <a:tcPr marL="77243" marR="77243" marT="38621" marB="38621" anchor="ctr"/>
                </a:tc>
                <a:tc>
                  <a:txBody>
                    <a:bodyPr/>
                    <a:lstStyle/>
                    <a:p>
                      <a:r>
                        <a:rPr lang="es-CO" sz="1200" b="1"/>
                        <a:t>Fuente de datos</a:t>
                      </a:r>
                      <a:endParaRPr lang="es-CO" sz="1200"/>
                    </a:p>
                  </a:txBody>
                  <a:tcPr marL="77243" marR="77243" marT="38621" marB="38621" anchor="ctr"/>
                </a:tc>
                <a:tc>
                  <a:txBody>
                    <a:bodyPr/>
                    <a:lstStyle/>
                    <a:p>
                      <a:r>
                        <a:rPr lang="es-CO" sz="1200" b="1"/>
                        <a:t>Frecuencia de medición</a:t>
                      </a:r>
                      <a:endParaRPr lang="es-CO" sz="1200"/>
                    </a:p>
                  </a:txBody>
                  <a:tcPr marL="77243" marR="77243" marT="38621" marB="38621" anchor="ctr"/>
                </a:tc>
                <a:tc>
                  <a:txBody>
                    <a:bodyPr/>
                    <a:lstStyle/>
                    <a:p>
                      <a:r>
                        <a:rPr lang="es-CO" sz="1200" b="1"/>
                        <a:t>Responsable</a:t>
                      </a:r>
                      <a:endParaRPr lang="es-CO" sz="1200"/>
                    </a:p>
                  </a:txBody>
                  <a:tcPr marL="77243" marR="77243" marT="38621" marB="38621" anchor="ctr"/>
                </a:tc>
                <a:tc>
                  <a:txBody>
                    <a:bodyPr/>
                    <a:lstStyle/>
                    <a:p>
                      <a:r>
                        <a:rPr lang="es-CO" sz="1200" b="1"/>
                        <a:t>Observaciones</a:t>
                      </a:r>
                      <a:endParaRPr lang="es-CO" sz="1200"/>
                    </a:p>
                  </a:txBody>
                  <a:tcPr marL="77243" marR="77243" marT="38621" marB="38621" anchor="ctr"/>
                </a:tc>
                <a:extLst>
                  <a:ext uri="{0D108BD9-81ED-4DB2-BD59-A6C34878D82A}">
                    <a16:rowId xmlns:a16="http://schemas.microsoft.com/office/drawing/2014/main" val="1488693265"/>
                  </a:ext>
                </a:extLst>
              </a:tr>
              <a:tr h="1158640">
                <a:tc>
                  <a:txBody>
                    <a:bodyPr/>
                    <a:lstStyle/>
                    <a:p>
                      <a:r>
                        <a:rPr lang="es-ES" sz="1200"/>
                        <a:t>Mejorar la satisfacción del cliente</a:t>
                      </a:r>
                    </a:p>
                  </a:txBody>
                  <a:tcPr marL="77243" marR="77243" marT="38621" marB="38621" anchor="ctr"/>
                </a:tc>
                <a:tc>
                  <a:txBody>
                    <a:bodyPr/>
                    <a:lstStyle/>
                    <a:p>
                      <a:r>
                        <a:rPr lang="es-CO" sz="1200"/>
                        <a:t>% de clientes satisfechos</a:t>
                      </a:r>
                    </a:p>
                  </a:txBody>
                  <a:tcPr marL="77243" marR="77243" marT="38621" marB="38621" anchor="ctr"/>
                </a:tc>
                <a:tc>
                  <a:txBody>
                    <a:bodyPr/>
                    <a:lstStyle/>
                    <a:p>
                      <a:r>
                        <a:rPr lang="es-CO" sz="1200"/>
                        <a:t>Resultado / KPI</a:t>
                      </a:r>
                    </a:p>
                  </a:txBody>
                  <a:tcPr marL="77243" marR="77243" marT="38621" marB="38621" anchor="ctr"/>
                </a:tc>
                <a:tc>
                  <a:txBody>
                    <a:bodyPr/>
                    <a:lstStyle/>
                    <a:p>
                      <a:r>
                        <a:rPr lang="es-CO" sz="1200"/>
                        <a:t>≥ 85%</a:t>
                      </a:r>
                    </a:p>
                  </a:txBody>
                  <a:tcPr marL="77243" marR="77243" marT="38621" marB="38621" anchor="ctr"/>
                </a:tc>
                <a:tc>
                  <a:txBody>
                    <a:bodyPr/>
                    <a:lstStyle/>
                    <a:p>
                      <a:r>
                        <a:rPr lang="es-ES" sz="1200"/>
                        <a:t>(Clientes satisfechos / Total clientes encuestados) x 100</a:t>
                      </a:r>
                    </a:p>
                  </a:txBody>
                  <a:tcPr marL="77243" marR="77243" marT="38621" marB="38621" anchor="ctr"/>
                </a:tc>
                <a:tc>
                  <a:txBody>
                    <a:bodyPr/>
                    <a:lstStyle/>
                    <a:p>
                      <a:r>
                        <a:rPr lang="es-CO" sz="1200"/>
                        <a:t>Encuesta de satisfacción</a:t>
                      </a:r>
                    </a:p>
                  </a:txBody>
                  <a:tcPr marL="77243" marR="77243" marT="38621" marB="38621" anchor="ctr"/>
                </a:tc>
                <a:tc>
                  <a:txBody>
                    <a:bodyPr/>
                    <a:lstStyle/>
                    <a:p>
                      <a:r>
                        <a:rPr lang="es-CO" sz="1200"/>
                        <a:t>Trimestral</a:t>
                      </a:r>
                    </a:p>
                  </a:txBody>
                  <a:tcPr marL="77243" marR="77243" marT="38621" marB="38621" anchor="ctr"/>
                </a:tc>
                <a:tc>
                  <a:txBody>
                    <a:bodyPr/>
                    <a:lstStyle/>
                    <a:p>
                      <a:r>
                        <a:rPr lang="es-ES" sz="1200"/>
                        <a:t>Jefe de Servicio al Cliente</a:t>
                      </a:r>
                    </a:p>
                  </a:txBody>
                  <a:tcPr marL="77243" marR="77243" marT="38621" marB="38621" anchor="ctr"/>
                </a:tc>
                <a:tc>
                  <a:txBody>
                    <a:bodyPr/>
                    <a:lstStyle/>
                    <a:p>
                      <a:r>
                        <a:rPr lang="es-ES" sz="1200"/>
                        <a:t>Ajustar cuestionario en próximo ciclo</a:t>
                      </a:r>
                    </a:p>
                  </a:txBody>
                  <a:tcPr marL="77243" marR="77243" marT="38621" marB="38621" anchor="ctr"/>
                </a:tc>
                <a:extLst>
                  <a:ext uri="{0D108BD9-81ED-4DB2-BD59-A6C34878D82A}">
                    <a16:rowId xmlns:a16="http://schemas.microsoft.com/office/drawing/2014/main" val="1091267836"/>
                  </a:ext>
                </a:extLst>
              </a:tr>
              <a:tr h="798174">
                <a:tc>
                  <a:txBody>
                    <a:bodyPr/>
                    <a:lstStyle/>
                    <a:p>
                      <a:r>
                        <a:rPr lang="es-ES" sz="1200"/>
                        <a:t>Aumentar la productividad de obra</a:t>
                      </a:r>
                    </a:p>
                  </a:txBody>
                  <a:tcPr marL="77243" marR="77243" marT="38621" marB="38621" anchor="ctr"/>
                </a:tc>
                <a:tc>
                  <a:txBody>
                    <a:bodyPr/>
                    <a:lstStyle/>
                    <a:p>
                      <a:r>
                        <a:rPr lang="es-CO" sz="1200"/>
                        <a:t>m² construidos por semana</a:t>
                      </a:r>
                    </a:p>
                  </a:txBody>
                  <a:tcPr marL="77243" marR="77243" marT="38621" marB="38621" anchor="ctr"/>
                </a:tc>
                <a:tc>
                  <a:txBody>
                    <a:bodyPr/>
                    <a:lstStyle/>
                    <a:p>
                      <a:r>
                        <a:rPr lang="es-CO" sz="1200"/>
                        <a:t>Eficiencia</a:t>
                      </a:r>
                    </a:p>
                  </a:txBody>
                  <a:tcPr marL="77243" marR="77243" marT="38621" marB="38621" anchor="ctr"/>
                </a:tc>
                <a:tc>
                  <a:txBody>
                    <a:bodyPr/>
                    <a:lstStyle/>
                    <a:p>
                      <a:r>
                        <a:rPr lang="es-CO" sz="1200"/>
                        <a:t>≥ 200 m²/semana</a:t>
                      </a:r>
                    </a:p>
                  </a:txBody>
                  <a:tcPr marL="77243" marR="77243" marT="38621" marB="38621" anchor="ctr"/>
                </a:tc>
                <a:tc>
                  <a:txBody>
                    <a:bodyPr/>
                    <a:lstStyle/>
                    <a:p>
                      <a:r>
                        <a:rPr lang="es-CO" sz="1200"/>
                        <a:t>m² construidos / semanas trabajadas</a:t>
                      </a:r>
                    </a:p>
                  </a:txBody>
                  <a:tcPr marL="77243" marR="77243" marT="38621" marB="38621" anchor="ctr"/>
                </a:tc>
                <a:tc>
                  <a:txBody>
                    <a:bodyPr/>
                    <a:lstStyle/>
                    <a:p>
                      <a:r>
                        <a:rPr lang="es-CO" sz="1200"/>
                        <a:t>Reporte de obra</a:t>
                      </a:r>
                    </a:p>
                  </a:txBody>
                  <a:tcPr marL="77243" marR="77243" marT="38621" marB="38621" anchor="ctr"/>
                </a:tc>
                <a:tc>
                  <a:txBody>
                    <a:bodyPr/>
                    <a:lstStyle/>
                    <a:p>
                      <a:r>
                        <a:rPr lang="es-CO" sz="1200"/>
                        <a:t>Semanal</a:t>
                      </a:r>
                    </a:p>
                  </a:txBody>
                  <a:tcPr marL="77243" marR="77243" marT="38621" marB="38621" anchor="ctr"/>
                </a:tc>
                <a:tc>
                  <a:txBody>
                    <a:bodyPr/>
                    <a:lstStyle/>
                    <a:p>
                      <a:r>
                        <a:rPr lang="es-CO" sz="1200"/>
                        <a:t>Ingeniero residente</a:t>
                      </a:r>
                    </a:p>
                  </a:txBody>
                  <a:tcPr marL="77243" marR="77243" marT="38621" marB="38621" anchor="ctr"/>
                </a:tc>
                <a:tc>
                  <a:txBody>
                    <a:bodyPr/>
                    <a:lstStyle/>
                    <a:p>
                      <a:r>
                        <a:rPr lang="es-ES" sz="1200"/>
                        <a:t>Evaluar impacto de clima en resultados</a:t>
                      </a:r>
                    </a:p>
                  </a:txBody>
                  <a:tcPr marL="77243" marR="77243" marT="38621" marB="38621" anchor="ctr"/>
                </a:tc>
                <a:extLst>
                  <a:ext uri="{0D108BD9-81ED-4DB2-BD59-A6C34878D82A}">
                    <a16:rowId xmlns:a16="http://schemas.microsoft.com/office/drawing/2014/main" val="302430834"/>
                  </a:ext>
                </a:extLst>
              </a:tr>
              <a:tr h="978407">
                <a:tc>
                  <a:txBody>
                    <a:bodyPr/>
                    <a:lstStyle/>
                    <a:p>
                      <a:r>
                        <a:rPr lang="es-CO" sz="1200"/>
                        <a:t>Reducir quejas postventa</a:t>
                      </a:r>
                    </a:p>
                  </a:txBody>
                  <a:tcPr marL="77243" marR="77243" marT="38621" marB="38621" anchor="ctr"/>
                </a:tc>
                <a:tc>
                  <a:txBody>
                    <a:bodyPr/>
                    <a:lstStyle/>
                    <a:p>
                      <a:r>
                        <a:rPr lang="es-ES" sz="1200"/>
                        <a:t>Nº de reclamos en primer mes</a:t>
                      </a:r>
                    </a:p>
                  </a:txBody>
                  <a:tcPr marL="77243" marR="77243" marT="38621" marB="38621" anchor="ctr"/>
                </a:tc>
                <a:tc>
                  <a:txBody>
                    <a:bodyPr/>
                    <a:lstStyle/>
                    <a:p>
                      <a:r>
                        <a:rPr lang="es-CO" sz="1200"/>
                        <a:t>Calidad / KRI</a:t>
                      </a:r>
                    </a:p>
                  </a:txBody>
                  <a:tcPr marL="77243" marR="77243" marT="38621" marB="38621" anchor="ctr"/>
                </a:tc>
                <a:tc>
                  <a:txBody>
                    <a:bodyPr/>
                    <a:lstStyle/>
                    <a:p>
                      <a:r>
                        <a:rPr lang="es-CO" sz="1200"/>
                        <a:t>≤ 5 por proyecto</a:t>
                      </a:r>
                    </a:p>
                  </a:txBody>
                  <a:tcPr marL="77243" marR="77243" marT="38621" marB="38621" anchor="ctr"/>
                </a:tc>
                <a:tc>
                  <a:txBody>
                    <a:bodyPr/>
                    <a:lstStyle/>
                    <a:p>
                      <a:r>
                        <a:rPr lang="es-ES" sz="1200"/>
                        <a:t>Total reclamos registrados en primer mes</a:t>
                      </a:r>
                    </a:p>
                  </a:txBody>
                  <a:tcPr marL="77243" marR="77243" marT="38621" marB="38621" anchor="ctr"/>
                </a:tc>
                <a:tc>
                  <a:txBody>
                    <a:bodyPr/>
                    <a:lstStyle/>
                    <a:p>
                      <a:r>
                        <a:rPr lang="es-CO" sz="1200"/>
                        <a:t>Sistema de PQRS</a:t>
                      </a:r>
                    </a:p>
                  </a:txBody>
                  <a:tcPr marL="77243" marR="77243" marT="38621" marB="38621" anchor="ctr"/>
                </a:tc>
                <a:tc>
                  <a:txBody>
                    <a:bodyPr/>
                    <a:lstStyle/>
                    <a:p>
                      <a:r>
                        <a:rPr lang="es-CO" sz="1200"/>
                        <a:t>Mensual</a:t>
                      </a:r>
                    </a:p>
                  </a:txBody>
                  <a:tcPr marL="77243" marR="77243" marT="38621" marB="38621" anchor="ctr"/>
                </a:tc>
                <a:tc>
                  <a:txBody>
                    <a:bodyPr/>
                    <a:lstStyle/>
                    <a:p>
                      <a:r>
                        <a:rPr lang="es-CO" sz="1200"/>
                        <a:t>Coordinador postventa</a:t>
                      </a:r>
                    </a:p>
                  </a:txBody>
                  <a:tcPr marL="77243" marR="77243" marT="38621" marB="38621" anchor="ctr"/>
                </a:tc>
                <a:tc>
                  <a:txBody>
                    <a:bodyPr/>
                    <a:lstStyle/>
                    <a:p>
                      <a:r>
                        <a:rPr lang="es-CO" sz="1200"/>
                        <a:t>Revisar detalle por tipo de reclamo</a:t>
                      </a:r>
                    </a:p>
                  </a:txBody>
                  <a:tcPr marL="77243" marR="77243" marT="38621" marB="38621" anchor="ctr"/>
                </a:tc>
                <a:extLst>
                  <a:ext uri="{0D108BD9-81ED-4DB2-BD59-A6C34878D82A}">
                    <a16:rowId xmlns:a16="http://schemas.microsoft.com/office/drawing/2014/main" val="4143289799"/>
                  </a:ext>
                </a:extLst>
              </a:tr>
              <a:tr h="798174">
                <a:tc>
                  <a:txBody>
                    <a:bodyPr/>
                    <a:lstStyle/>
                    <a:p>
                      <a:r>
                        <a:rPr lang="es-CO" sz="1200"/>
                        <a:t>Optimizar tiempos de aprobación</a:t>
                      </a:r>
                    </a:p>
                  </a:txBody>
                  <a:tcPr marL="77243" marR="77243" marT="38621" marB="38621" anchor="ctr"/>
                </a:tc>
                <a:tc>
                  <a:txBody>
                    <a:bodyPr/>
                    <a:lstStyle/>
                    <a:p>
                      <a:r>
                        <a:rPr lang="es-ES" sz="1200"/>
                        <a:t>Días promedio de aprobación de planos</a:t>
                      </a:r>
                    </a:p>
                  </a:txBody>
                  <a:tcPr marL="77243" marR="77243" marT="38621" marB="38621" anchor="ctr"/>
                </a:tc>
                <a:tc>
                  <a:txBody>
                    <a:bodyPr/>
                    <a:lstStyle/>
                    <a:p>
                      <a:r>
                        <a:rPr lang="es-CO" sz="1200"/>
                        <a:t>Proceso</a:t>
                      </a:r>
                    </a:p>
                  </a:txBody>
                  <a:tcPr marL="77243" marR="77243" marT="38621" marB="38621" anchor="ctr"/>
                </a:tc>
                <a:tc>
                  <a:txBody>
                    <a:bodyPr/>
                    <a:lstStyle/>
                    <a:p>
                      <a:r>
                        <a:rPr lang="es-CO" sz="1200"/>
                        <a:t>≤ 15 días</a:t>
                      </a:r>
                    </a:p>
                  </a:txBody>
                  <a:tcPr marL="77243" marR="77243" marT="38621" marB="38621" anchor="ctr"/>
                </a:tc>
                <a:tc>
                  <a:txBody>
                    <a:bodyPr/>
                    <a:lstStyle/>
                    <a:p>
                      <a:r>
                        <a:rPr lang="es-CO" sz="1200"/>
                        <a:t>∑ días por caso / Nº de casos</a:t>
                      </a:r>
                    </a:p>
                  </a:txBody>
                  <a:tcPr marL="77243" marR="77243" marT="38621" marB="38621" anchor="ctr"/>
                </a:tc>
                <a:tc>
                  <a:txBody>
                    <a:bodyPr/>
                    <a:lstStyle/>
                    <a:p>
                      <a:r>
                        <a:rPr lang="es-CO" sz="1200"/>
                        <a:t>Registro interno</a:t>
                      </a:r>
                    </a:p>
                  </a:txBody>
                  <a:tcPr marL="77243" marR="77243" marT="38621" marB="38621" anchor="ctr"/>
                </a:tc>
                <a:tc>
                  <a:txBody>
                    <a:bodyPr/>
                    <a:lstStyle/>
                    <a:p>
                      <a:r>
                        <a:rPr lang="es-CO" sz="1200"/>
                        <a:t>Mensual</a:t>
                      </a:r>
                    </a:p>
                  </a:txBody>
                  <a:tcPr marL="77243" marR="77243" marT="38621" marB="38621" anchor="ctr"/>
                </a:tc>
                <a:tc>
                  <a:txBody>
                    <a:bodyPr/>
                    <a:lstStyle/>
                    <a:p>
                      <a:r>
                        <a:rPr lang="es-CO" sz="1200"/>
                        <a:t>Dirección de proyectos</a:t>
                      </a:r>
                    </a:p>
                  </a:txBody>
                  <a:tcPr marL="77243" marR="77243" marT="38621" marB="38621" anchor="ctr"/>
                </a:tc>
                <a:tc>
                  <a:txBody>
                    <a:bodyPr/>
                    <a:lstStyle/>
                    <a:p>
                      <a:r>
                        <a:rPr lang="es-CO" sz="1200" dirty="0"/>
                        <a:t>Implementar sistema de alertas</a:t>
                      </a:r>
                    </a:p>
                  </a:txBody>
                  <a:tcPr marL="77243" marR="77243" marT="38621" marB="38621" anchor="ctr"/>
                </a:tc>
                <a:extLst>
                  <a:ext uri="{0D108BD9-81ED-4DB2-BD59-A6C34878D82A}">
                    <a16:rowId xmlns:a16="http://schemas.microsoft.com/office/drawing/2014/main" val="991029448"/>
                  </a:ext>
                </a:extLst>
              </a:tr>
            </a:tbl>
          </a:graphicData>
        </a:graphic>
      </p:graphicFrame>
      <p:pic>
        <p:nvPicPr>
          <p:cNvPr id="8" name="Imagen 7">
            <a:extLst>
              <a:ext uri="{FF2B5EF4-FFF2-40B4-BE49-F238E27FC236}">
                <a16:creationId xmlns:a16="http://schemas.microsoft.com/office/drawing/2014/main" id="{252C61A3-2A42-7F6B-E79E-4574933D629E}"/>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385177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Conclusión del bloque</a:t>
            </a:r>
            <a:br>
              <a:rPr lang="es-ES" b="1" dirty="0"/>
            </a:br>
            <a:endParaRPr lang="es-ES"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8" name="Marcador de texto 7">
            <a:extLst>
              <a:ext uri="{FF2B5EF4-FFF2-40B4-BE49-F238E27FC236}">
                <a16:creationId xmlns:a16="http://schemas.microsoft.com/office/drawing/2014/main" id="{C3122BE7-EE16-EB07-8EAF-C4824BA77380}"/>
              </a:ext>
            </a:extLst>
          </p:cNvPr>
          <p:cNvSpPr>
            <a:spLocks noGrp="1"/>
          </p:cNvSpPr>
          <p:nvPr>
            <p:ph type="body" idx="1"/>
          </p:nvPr>
        </p:nvSpPr>
        <p:spPr>
          <a:xfrm>
            <a:off x="772993" y="1575137"/>
            <a:ext cx="10814841" cy="3660332"/>
          </a:xfrm>
        </p:spPr>
        <p:txBody>
          <a:bodyPr>
            <a:normAutofit/>
          </a:bodyPr>
          <a:lstStyle/>
          <a:p>
            <a:pPr>
              <a:buFont typeface="Arial" panose="020B0604020202020204" pitchFamily="34" charset="0"/>
              <a:buChar char="•"/>
            </a:pPr>
            <a:r>
              <a:rPr lang="es-ES" dirty="0"/>
              <a:t>Los indicadores son herramientas </a:t>
            </a:r>
            <a:r>
              <a:rPr lang="es-ES" b="1" dirty="0"/>
              <a:t>clave de gestión y control</a:t>
            </a:r>
            <a:r>
              <a:rPr lang="es-ES" dirty="0"/>
              <a:t>, no simplemente números.</a:t>
            </a:r>
          </a:p>
          <a:p>
            <a:pPr>
              <a:buFont typeface="Arial" panose="020B0604020202020204" pitchFamily="34" charset="0"/>
              <a:buChar char="•"/>
            </a:pPr>
            <a:r>
              <a:rPr lang="es-ES" dirty="0"/>
              <a:t>Deben estar </a:t>
            </a:r>
            <a:r>
              <a:rPr lang="es-ES" b="1" dirty="0"/>
              <a:t>alineados a objetivos</a:t>
            </a:r>
            <a:r>
              <a:rPr lang="es-ES" dirty="0"/>
              <a:t>, ser </a:t>
            </a:r>
            <a:r>
              <a:rPr lang="es-ES" b="1" dirty="0"/>
              <a:t>claros</a:t>
            </a:r>
            <a:r>
              <a:rPr lang="es-ES" dirty="0"/>
              <a:t>, </a:t>
            </a:r>
            <a:r>
              <a:rPr lang="es-ES" b="1" dirty="0"/>
              <a:t>medibles</a:t>
            </a:r>
            <a:r>
              <a:rPr lang="es-ES" dirty="0"/>
              <a:t>, </a:t>
            </a:r>
            <a:r>
              <a:rPr lang="es-ES" b="1" dirty="0"/>
              <a:t>económicos</a:t>
            </a:r>
            <a:r>
              <a:rPr lang="es-ES" dirty="0"/>
              <a:t> y </a:t>
            </a:r>
            <a:r>
              <a:rPr lang="es-ES" b="1" dirty="0"/>
              <a:t>útiles</a:t>
            </a:r>
            <a:r>
              <a:rPr lang="es-ES" dirty="0"/>
              <a:t> para la toma de decisiones.</a:t>
            </a:r>
          </a:p>
          <a:p>
            <a:pPr>
              <a:buFont typeface="Arial" panose="020B0604020202020204" pitchFamily="34" charset="0"/>
              <a:buChar char="•"/>
            </a:pPr>
            <a:r>
              <a:rPr lang="es-ES" dirty="0"/>
              <a:t>Un buen indicador </a:t>
            </a:r>
            <a:r>
              <a:rPr lang="es-ES" b="1" dirty="0"/>
              <a:t>guía la acción</a:t>
            </a:r>
            <a:r>
              <a:rPr lang="es-ES" dirty="0"/>
              <a:t>, un mal indicador puede </a:t>
            </a:r>
            <a:r>
              <a:rPr lang="es-ES" b="1" dirty="0"/>
              <a:t>desviar la estrategia</a:t>
            </a:r>
            <a:r>
              <a:rPr lang="es-ES" dirty="0"/>
              <a:t>.</a:t>
            </a:r>
          </a:p>
          <a:p>
            <a:endParaRPr lang="es-CO" dirty="0"/>
          </a:p>
        </p:txBody>
      </p:sp>
      <p:pic>
        <p:nvPicPr>
          <p:cNvPr id="6" name="Imagen 5">
            <a:extLst>
              <a:ext uri="{FF2B5EF4-FFF2-40B4-BE49-F238E27FC236}">
                <a16:creationId xmlns:a16="http://schemas.microsoft.com/office/drawing/2014/main" id="{E06578E6-DC9C-2BE8-CD68-C2775929EAFC}"/>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117108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Objetivos, Indicadores de gestión y desempeño</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354490" y="1690688"/>
            <a:ext cx="6962192" cy="4351338"/>
          </a:xfrm>
        </p:spPr>
        <p:txBody>
          <a:bodyPr>
            <a:normAutofit fontScale="92500" lnSpcReduction="10000"/>
          </a:bodyPr>
          <a:lstStyle/>
          <a:p>
            <a:pPr marL="114300" indent="0">
              <a:buNone/>
            </a:pPr>
            <a:r>
              <a:rPr lang="es-ES" b="1" dirty="0"/>
              <a:t>Indicadores de Gestión:</a:t>
            </a:r>
          </a:p>
          <a:p>
            <a:r>
              <a:rPr lang="es-ES" dirty="0"/>
              <a:t>Son métricas que </a:t>
            </a:r>
            <a:r>
              <a:rPr lang="es-ES" b="1" dirty="0"/>
              <a:t>miden los procesos operativos internos</a:t>
            </a:r>
            <a:r>
              <a:rPr lang="es-ES" dirty="0"/>
              <a:t> de una organización. Se enfocan en cómo se llevan a cabo las actividades.</a:t>
            </a:r>
          </a:p>
          <a:p>
            <a:pPr>
              <a:buFont typeface="Arial" panose="020B0604020202020204" pitchFamily="34" charset="0"/>
              <a:buChar char="•"/>
            </a:pPr>
            <a:r>
              <a:rPr lang="es-ES" dirty="0"/>
              <a:t>Evalúan la </a:t>
            </a:r>
            <a:r>
              <a:rPr lang="es-ES" b="1" dirty="0"/>
              <a:t>eficiencia</a:t>
            </a:r>
            <a:r>
              <a:rPr lang="es-ES" dirty="0"/>
              <a:t> y la </a:t>
            </a:r>
            <a:r>
              <a:rPr lang="es-ES" b="1" dirty="0"/>
              <a:t>calidad</a:t>
            </a:r>
            <a:r>
              <a:rPr lang="es-ES" dirty="0"/>
              <a:t> del proceso.</a:t>
            </a:r>
          </a:p>
          <a:p>
            <a:pPr>
              <a:buFont typeface="Arial" panose="020B0604020202020204" pitchFamily="34" charset="0"/>
              <a:buChar char="•"/>
            </a:pPr>
            <a:r>
              <a:rPr lang="es-ES" dirty="0"/>
              <a:t>Permiten identificar cuellos de botella o desviaciones en la ejecución.</a:t>
            </a:r>
          </a:p>
          <a:p>
            <a:r>
              <a:rPr lang="es-ES" i="1" dirty="0"/>
              <a:t>Ejemplo:</a:t>
            </a:r>
            <a:br>
              <a:rPr lang="es-ES" dirty="0"/>
            </a:br>
            <a:r>
              <a:rPr lang="es-ES" dirty="0"/>
              <a:t>“% de cumplimiento del cronograma de obra”</a:t>
            </a:r>
            <a:br>
              <a:rPr lang="es-ES" dirty="0"/>
            </a:br>
            <a:r>
              <a:rPr lang="es-ES" dirty="0"/>
              <a:t>“Tiempo promedio de atención al cliente”</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40962" name="Picture 2" descr="Indicadores de gestión: tipos, fórmulas y características">
            <a:extLst>
              <a:ext uri="{FF2B5EF4-FFF2-40B4-BE49-F238E27FC236}">
                <a16:creationId xmlns:a16="http://schemas.microsoft.com/office/drawing/2014/main" id="{DCC506C0-730C-B452-BAAE-ECAF3E130D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1687" y="1477842"/>
            <a:ext cx="3285823" cy="492873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A600CA55-8C27-3E25-1053-C5DD101B0DEA}"/>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2014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4545932" y="0"/>
            <a:ext cx="12192001"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9399366" y="37574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flipH="1">
            <a:off x="2399647" y="0"/>
            <a:ext cx="3696353" cy="6863627"/>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flipH="1">
            <a:off x="3500268" y="-5627"/>
            <a:ext cx="3696353" cy="6863627"/>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Paralelogramo 4">
            <a:extLst>
              <a:ext uri="{FF2B5EF4-FFF2-40B4-BE49-F238E27FC236}">
                <a16:creationId xmlns:a16="http://schemas.microsoft.com/office/drawing/2014/main" id="{ACD0F42D-001C-A6F1-51E6-1649EA0E1E6A}"/>
              </a:ext>
            </a:extLst>
          </p:cNvPr>
          <p:cNvSpPr/>
          <p:nvPr/>
        </p:nvSpPr>
        <p:spPr>
          <a:xfrm flipH="1">
            <a:off x="5097426" y="-5627"/>
            <a:ext cx="3696353" cy="7182059"/>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a16="http://schemas.microsoft.com/office/drawing/2014/main" id="{A5157EDF-906B-4972-9F0E-1B264E67C1EC}"/>
              </a:ext>
            </a:extLst>
          </p:cNvPr>
          <p:cNvSpPr>
            <a:spLocks noGrp="1"/>
          </p:cNvSpPr>
          <p:nvPr>
            <p:ph type="ctrTitle"/>
          </p:nvPr>
        </p:nvSpPr>
        <p:spPr>
          <a:xfrm>
            <a:off x="3048000" y="1516108"/>
            <a:ext cx="9144000" cy="2387600"/>
          </a:xfrm>
        </p:spPr>
        <p:txBody>
          <a:bodyPr/>
          <a:lstStyle/>
          <a:p>
            <a:r>
              <a:rPr lang="es-ES" dirty="0"/>
              <a:t>Unidad 1. Introducción a la gestión de indicadores</a:t>
            </a:r>
            <a:endParaRPr lang="es-CO" dirty="0"/>
          </a:p>
        </p:txBody>
      </p:sp>
      <p:sp>
        <p:nvSpPr>
          <p:cNvPr id="8" name="Subtítulo 7">
            <a:extLst>
              <a:ext uri="{FF2B5EF4-FFF2-40B4-BE49-F238E27FC236}">
                <a16:creationId xmlns:a16="http://schemas.microsoft.com/office/drawing/2014/main" id="{D85DA3D5-CB2B-F415-A12A-66E479FDDB75}"/>
              </a:ext>
            </a:extLst>
          </p:cNvPr>
          <p:cNvSpPr>
            <a:spLocks noGrp="1"/>
          </p:cNvSpPr>
          <p:nvPr>
            <p:ph type="subTitle" idx="1"/>
          </p:nvPr>
        </p:nvSpPr>
        <p:spPr>
          <a:xfrm>
            <a:off x="3048000" y="5054601"/>
            <a:ext cx="9144000" cy="1655762"/>
          </a:xfrm>
        </p:spPr>
        <p:txBody>
          <a:bodyPr>
            <a:normAutofit/>
          </a:bodyPr>
          <a:lstStyle/>
          <a:p>
            <a:pPr algn="r"/>
            <a:r>
              <a:rPr lang="es-ES" sz="4000" dirty="0"/>
              <a:t>1.1. Introducción a la gestión de indicadores</a:t>
            </a:r>
            <a:endParaRPr lang="es-CO" sz="4000" dirty="0"/>
          </a:p>
        </p:txBody>
      </p:sp>
      <p:sp>
        <p:nvSpPr>
          <p:cNvPr id="10" name="CuadroTexto 9">
            <a:extLst>
              <a:ext uri="{FF2B5EF4-FFF2-40B4-BE49-F238E27FC236}">
                <a16:creationId xmlns:a16="http://schemas.microsoft.com/office/drawing/2014/main" id="{2735CA84-E546-35ED-1A05-55D9C64328AD}"/>
              </a:ext>
            </a:extLst>
          </p:cNvPr>
          <p:cNvSpPr txBox="1"/>
          <p:nvPr/>
        </p:nvSpPr>
        <p:spPr>
          <a:xfrm>
            <a:off x="1248429" y="4280755"/>
            <a:ext cx="8543924" cy="954107"/>
          </a:xfrm>
          <a:prstGeom prst="rect">
            <a:avLst/>
          </a:prstGeom>
          <a:noFill/>
        </p:spPr>
        <p:txBody>
          <a:bodyPr wrap="square">
            <a:spAutoFit/>
          </a:bodyPr>
          <a:lstStyle/>
          <a:p>
            <a:r>
              <a:rPr lang="es-ES" sz="2800" dirty="0">
                <a:solidFill>
                  <a:schemeClr val="bg1"/>
                </a:solidFill>
              </a:rPr>
              <a:t>"Del dato a la acción: hacia una gestión basada en evidencia"</a:t>
            </a:r>
            <a:endParaRPr lang="es-CO" sz="2800" dirty="0">
              <a:solidFill>
                <a:schemeClr val="bg1"/>
              </a:solidFill>
            </a:endParaRPr>
          </a:p>
        </p:txBody>
      </p:sp>
      <p:pic>
        <p:nvPicPr>
          <p:cNvPr id="11" name="Imagen 10">
            <a:extLst>
              <a:ext uri="{FF2B5EF4-FFF2-40B4-BE49-F238E27FC236}">
                <a16:creationId xmlns:a16="http://schemas.microsoft.com/office/drawing/2014/main" id="{BD32E14A-83B7-0990-599E-6CDF40220AA5}"/>
              </a:ext>
            </a:extLst>
          </p:cNvPr>
          <p:cNvPicPr>
            <a:picLocks noChangeAspect="1"/>
          </p:cNvPicPr>
          <p:nvPr/>
        </p:nvPicPr>
        <p:blipFill>
          <a:blip r:embed="rId5"/>
          <a:stretch>
            <a:fillRect/>
          </a:stretch>
        </p:blipFill>
        <p:spPr>
          <a:xfrm>
            <a:off x="8251656" y="365215"/>
            <a:ext cx="942975" cy="828675"/>
          </a:xfrm>
          <a:prstGeom prst="rect">
            <a:avLst/>
          </a:prstGeom>
        </p:spPr>
      </p:pic>
    </p:spTree>
    <p:extLst>
      <p:ext uri="{BB962C8B-B14F-4D97-AF65-F5344CB8AC3E}">
        <p14:creationId xmlns:p14="http://schemas.microsoft.com/office/powerpoint/2010/main" val="400763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Indicadores de gestión y desempeño</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389901" y="1664543"/>
            <a:ext cx="7002874" cy="4486275"/>
          </a:xfrm>
        </p:spPr>
        <p:txBody>
          <a:bodyPr>
            <a:normAutofit lnSpcReduction="10000"/>
          </a:bodyPr>
          <a:lstStyle/>
          <a:p>
            <a:pPr marL="114300" indent="0" algn="just">
              <a:buNone/>
            </a:pPr>
            <a:r>
              <a:rPr lang="es-ES" b="1" dirty="0"/>
              <a:t>Indicadores de Desempeño:</a:t>
            </a:r>
          </a:p>
          <a:p>
            <a:pPr marL="114300" indent="0" algn="just">
              <a:buNone/>
            </a:pPr>
            <a:r>
              <a:rPr lang="es-ES" dirty="0"/>
              <a:t>Miden los </a:t>
            </a:r>
            <a:r>
              <a:rPr lang="es-ES" b="1" dirty="0"/>
              <a:t>resultados globales</a:t>
            </a:r>
            <a:r>
              <a:rPr lang="es-ES" dirty="0"/>
              <a:t> de la organización en relación con sus </a:t>
            </a:r>
            <a:r>
              <a:rPr lang="es-ES" b="1" dirty="0"/>
              <a:t>objetivos estratégicos</a:t>
            </a:r>
            <a:r>
              <a:rPr lang="es-ES" dirty="0"/>
              <a:t>. Están más vinculados con el </a:t>
            </a:r>
            <a:r>
              <a:rPr lang="es-ES" b="1" dirty="0"/>
              <a:t>impacto</a:t>
            </a:r>
            <a:r>
              <a:rPr lang="es-ES" dirty="0"/>
              <a:t> y los </a:t>
            </a:r>
            <a:r>
              <a:rPr lang="es-ES" b="1" dirty="0"/>
              <a:t>resultados finales</a:t>
            </a:r>
            <a:r>
              <a:rPr lang="es-ES" dirty="0"/>
              <a:t>.</a:t>
            </a:r>
          </a:p>
          <a:p>
            <a:pPr marL="114300" indent="0" algn="just">
              <a:buNone/>
            </a:pPr>
            <a:r>
              <a:rPr lang="es-ES" dirty="0"/>
              <a:t>Evalúan el grado de </a:t>
            </a:r>
            <a:r>
              <a:rPr lang="es-ES" b="1" dirty="0"/>
              <a:t>eficacia</a:t>
            </a:r>
            <a:r>
              <a:rPr lang="es-ES" dirty="0"/>
              <a:t>.</a:t>
            </a:r>
          </a:p>
          <a:p>
            <a:pPr marL="114300" indent="0" algn="just">
              <a:buNone/>
            </a:pPr>
            <a:r>
              <a:rPr lang="es-ES" dirty="0"/>
              <a:t>Se relacionan con logros como satisfacción del cliente, rentabilidad, sostenibilidad.</a:t>
            </a:r>
          </a:p>
          <a:p>
            <a:pPr marL="114300" indent="0">
              <a:buNone/>
            </a:pPr>
            <a:r>
              <a:rPr lang="es-ES" i="1" dirty="0"/>
              <a:t>Ejemplo:</a:t>
            </a:r>
            <a:br>
              <a:rPr lang="es-ES" dirty="0"/>
            </a:br>
            <a:r>
              <a:rPr lang="es-ES" dirty="0"/>
              <a:t>“Índice de satisfacción del cliente”</a:t>
            </a:r>
            <a:br>
              <a:rPr lang="es-ES" dirty="0"/>
            </a:br>
            <a:r>
              <a:rPr lang="es-ES" dirty="0"/>
              <a:t>“Rentabilidad del proyecto”</a:t>
            </a:r>
          </a:p>
          <a:p>
            <a:pPr algn="just"/>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41986" name="Picture 2" descr="Tipo de Indicadores de Desempeño considerados en la Metodología (COST... |  Download Scientific Diagram">
            <a:extLst>
              <a:ext uri="{FF2B5EF4-FFF2-40B4-BE49-F238E27FC236}">
                <a16:creationId xmlns:a16="http://schemas.microsoft.com/office/drawing/2014/main" id="{A4061B8E-238E-960D-42F5-FBC38BC6F4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5438" y="2577096"/>
            <a:ext cx="4796756" cy="28539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AA12219-BE2C-D1CD-C4E6-A48A0E5711BA}"/>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419839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62741" y="145086"/>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CO" b="1" dirty="0"/>
              <a:t>Diferencias clave</a:t>
            </a:r>
            <a:endParaRPr lang="es-ES" b="1"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a:bodyPr>
          <a:lstStyle/>
          <a:p>
            <a:pPr marL="114300" indent="0">
              <a:buNone/>
            </a:pPr>
            <a:endParaRPr lang="es-ES" dirty="0"/>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03A30478-E00D-07C9-B46B-03D719B77304}"/>
              </a:ext>
            </a:extLst>
          </p:cNvPr>
          <p:cNvGraphicFramePr>
            <a:graphicFrameLocks noGrp="1"/>
          </p:cNvGraphicFramePr>
          <p:nvPr/>
        </p:nvGraphicFramePr>
        <p:xfrm>
          <a:off x="942703" y="1460287"/>
          <a:ext cx="10515600" cy="2682240"/>
        </p:xfrm>
        <a:graphic>
          <a:graphicData uri="http://schemas.openxmlformats.org/drawingml/2006/table">
            <a:tbl>
              <a:tblPr>
                <a:tableStyleId>{ED083AE6-46FA-4A59-8FB0-9F97EB10719F}</a:tableStyleId>
              </a:tblPr>
              <a:tblGrid>
                <a:gridCol w="2623349">
                  <a:extLst>
                    <a:ext uri="{9D8B030D-6E8A-4147-A177-3AD203B41FA5}">
                      <a16:colId xmlns:a16="http://schemas.microsoft.com/office/drawing/2014/main" val="1651463595"/>
                    </a:ext>
                  </a:extLst>
                </a:gridCol>
                <a:gridCol w="3284375">
                  <a:extLst>
                    <a:ext uri="{9D8B030D-6E8A-4147-A177-3AD203B41FA5}">
                      <a16:colId xmlns:a16="http://schemas.microsoft.com/office/drawing/2014/main" val="2002898392"/>
                    </a:ext>
                  </a:extLst>
                </a:gridCol>
                <a:gridCol w="4607876">
                  <a:extLst>
                    <a:ext uri="{9D8B030D-6E8A-4147-A177-3AD203B41FA5}">
                      <a16:colId xmlns:a16="http://schemas.microsoft.com/office/drawing/2014/main" val="1469687517"/>
                    </a:ext>
                  </a:extLst>
                </a:gridCol>
              </a:tblGrid>
              <a:tr h="0">
                <a:tc>
                  <a:txBody>
                    <a:bodyPr/>
                    <a:lstStyle/>
                    <a:p>
                      <a:r>
                        <a:rPr lang="es-CO" sz="2000" dirty="0"/>
                        <a:t>Elemento</a:t>
                      </a:r>
                    </a:p>
                  </a:txBody>
                  <a:tcPr anchor="ctr"/>
                </a:tc>
                <a:tc>
                  <a:txBody>
                    <a:bodyPr/>
                    <a:lstStyle/>
                    <a:p>
                      <a:r>
                        <a:rPr lang="es-CO" sz="2000"/>
                        <a:t>Indicadores de Gestión</a:t>
                      </a:r>
                    </a:p>
                  </a:txBody>
                  <a:tcPr anchor="ctr"/>
                </a:tc>
                <a:tc>
                  <a:txBody>
                    <a:bodyPr/>
                    <a:lstStyle/>
                    <a:p>
                      <a:r>
                        <a:rPr lang="es-CO" sz="2000"/>
                        <a:t>Indicadores de Desempeño</a:t>
                      </a:r>
                    </a:p>
                  </a:txBody>
                  <a:tcPr anchor="ctr"/>
                </a:tc>
                <a:extLst>
                  <a:ext uri="{0D108BD9-81ED-4DB2-BD59-A6C34878D82A}">
                    <a16:rowId xmlns:a16="http://schemas.microsoft.com/office/drawing/2014/main" val="3866341123"/>
                  </a:ext>
                </a:extLst>
              </a:tr>
              <a:tr h="0">
                <a:tc>
                  <a:txBody>
                    <a:bodyPr/>
                    <a:lstStyle/>
                    <a:p>
                      <a:r>
                        <a:rPr lang="es-CO" sz="2000"/>
                        <a:t>Enfocados en</a:t>
                      </a:r>
                    </a:p>
                  </a:txBody>
                  <a:tcPr anchor="ctr"/>
                </a:tc>
                <a:tc>
                  <a:txBody>
                    <a:bodyPr/>
                    <a:lstStyle/>
                    <a:p>
                      <a:r>
                        <a:rPr lang="es-CO" sz="2000" dirty="0"/>
                        <a:t>Procesos internos</a:t>
                      </a:r>
                    </a:p>
                  </a:txBody>
                  <a:tcPr anchor="ctr"/>
                </a:tc>
                <a:tc>
                  <a:txBody>
                    <a:bodyPr/>
                    <a:lstStyle/>
                    <a:p>
                      <a:r>
                        <a:rPr lang="es-CO" sz="2000"/>
                        <a:t>Resultados y objetivos</a:t>
                      </a:r>
                    </a:p>
                  </a:txBody>
                  <a:tcPr anchor="ctr"/>
                </a:tc>
                <a:extLst>
                  <a:ext uri="{0D108BD9-81ED-4DB2-BD59-A6C34878D82A}">
                    <a16:rowId xmlns:a16="http://schemas.microsoft.com/office/drawing/2014/main" val="3634863550"/>
                  </a:ext>
                </a:extLst>
              </a:tr>
              <a:tr h="0">
                <a:tc>
                  <a:txBody>
                    <a:bodyPr/>
                    <a:lstStyle/>
                    <a:p>
                      <a:r>
                        <a:rPr lang="es-CO" sz="2000"/>
                        <a:t>Tipo de medición</a:t>
                      </a:r>
                    </a:p>
                  </a:txBody>
                  <a:tcPr anchor="ctr"/>
                </a:tc>
                <a:tc>
                  <a:txBody>
                    <a:bodyPr/>
                    <a:lstStyle/>
                    <a:p>
                      <a:r>
                        <a:rPr lang="es-CO" sz="2000" dirty="0"/>
                        <a:t>Eficiencia, calidad</a:t>
                      </a:r>
                    </a:p>
                  </a:txBody>
                  <a:tcPr anchor="ctr"/>
                </a:tc>
                <a:tc>
                  <a:txBody>
                    <a:bodyPr/>
                    <a:lstStyle/>
                    <a:p>
                      <a:r>
                        <a:rPr lang="es-CO" sz="2000"/>
                        <a:t>Eficacia, impacto</a:t>
                      </a:r>
                    </a:p>
                  </a:txBody>
                  <a:tcPr anchor="ctr"/>
                </a:tc>
                <a:extLst>
                  <a:ext uri="{0D108BD9-81ED-4DB2-BD59-A6C34878D82A}">
                    <a16:rowId xmlns:a16="http://schemas.microsoft.com/office/drawing/2014/main" val="1206436484"/>
                  </a:ext>
                </a:extLst>
              </a:tr>
              <a:tr h="0">
                <a:tc>
                  <a:txBody>
                    <a:bodyPr/>
                    <a:lstStyle/>
                    <a:p>
                      <a:r>
                        <a:rPr lang="es-CO" sz="2000"/>
                        <a:t>Tiempo de medición</a:t>
                      </a:r>
                    </a:p>
                  </a:txBody>
                  <a:tcPr anchor="ctr"/>
                </a:tc>
                <a:tc>
                  <a:txBody>
                    <a:bodyPr/>
                    <a:lstStyle/>
                    <a:p>
                      <a:r>
                        <a:rPr lang="es-CO" sz="2000" dirty="0"/>
                        <a:t>Corto plazo</a:t>
                      </a:r>
                    </a:p>
                  </a:txBody>
                  <a:tcPr anchor="ctr"/>
                </a:tc>
                <a:tc>
                  <a:txBody>
                    <a:bodyPr/>
                    <a:lstStyle/>
                    <a:p>
                      <a:r>
                        <a:rPr lang="es-CO" sz="2000"/>
                        <a:t>Mediano-largo plazo</a:t>
                      </a:r>
                    </a:p>
                  </a:txBody>
                  <a:tcPr anchor="ctr"/>
                </a:tc>
                <a:extLst>
                  <a:ext uri="{0D108BD9-81ED-4DB2-BD59-A6C34878D82A}">
                    <a16:rowId xmlns:a16="http://schemas.microsoft.com/office/drawing/2014/main" val="2559073863"/>
                  </a:ext>
                </a:extLst>
              </a:tr>
              <a:tr h="0">
                <a:tc>
                  <a:txBody>
                    <a:bodyPr/>
                    <a:lstStyle/>
                    <a:p>
                      <a:r>
                        <a:rPr lang="es-CO" sz="2000"/>
                        <a:t>Uso principal</a:t>
                      </a:r>
                    </a:p>
                  </a:txBody>
                  <a:tcPr anchor="ctr"/>
                </a:tc>
                <a:tc>
                  <a:txBody>
                    <a:bodyPr/>
                    <a:lstStyle/>
                    <a:p>
                      <a:r>
                        <a:rPr lang="es-CO" sz="2000" dirty="0"/>
                        <a:t>Mejora operativa</a:t>
                      </a:r>
                    </a:p>
                  </a:txBody>
                  <a:tcPr anchor="ctr"/>
                </a:tc>
                <a:tc>
                  <a:txBody>
                    <a:bodyPr/>
                    <a:lstStyle/>
                    <a:p>
                      <a:r>
                        <a:rPr lang="es-CO" sz="2000"/>
                        <a:t>Evaluación estratégica</a:t>
                      </a:r>
                    </a:p>
                  </a:txBody>
                  <a:tcPr anchor="ctr"/>
                </a:tc>
                <a:extLst>
                  <a:ext uri="{0D108BD9-81ED-4DB2-BD59-A6C34878D82A}">
                    <a16:rowId xmlns:a16="http://schemas.microsoft.com/office/drawing/2014/main" val="805978216"/>
                  </a:ext>
                </a:extLst>
              </a:tr>
              <a:tr h="0">
                <a:tc>
                  <a:txBody>
                    <a:bodyPr/>
                    <a:lstStyle/>
                    <a:p>
                      <a:r>
                        <a:rPr lang="es-CO" sz="2000"/>
                        <a:t>Ejemplos</a:t>
                      </a:r>
                    </a:p>
                  </a:txBody>
                  <a:tcPr anchor="ctr"/>
                </a:tc>
                <a:tc>
                  <a:txBody>
                    <a:bodyPr/>
                    <a:lstStyle/>
                    <a:p>
                      <a:r>
                        <a:rPr lang="es-CO" sz="2000"/>
                        <a:t>% cumplimiento de entregas</a:t>
                      </a:r>
                    </a:p>
                  </a:txBody>
                  <a:tcPr anchor="ctr"/>
                </a:tc>
                <a:tc>
                  <a:txBody>
                    <a:bodyPr/>
                    <a:lstStyle/>
                    <a:p>
                      <a:r>
                        <a:rPr lang="es-CO" sz="2000" dirty="0"/>
                        <a:t>Satisfacción del cliente, rentabilidad</a:t>
                      </a:r>
                    </a:p>
                  </a:txBody>
                  <a:tcPr anchor="ctr"/>
                </a:tc>
                <a:extLst>
                  <a:ext uri="{0D108BD9-81ED-4DB2-BD59-A6C34878D82A}">
                    <a16:rowId xmlns:a16="http://schemas.microsoft.com/office/drawing/2014/main" val="1709728163"/>
                  </a:ext>
                </a:extLst>
              </a:tr>
            </a:tbl>
          </a:graphicData>
        </a:graphic>
      </p:graphicFrame>
      <p:pic>
        <p:nvPicPr>
          <p:cNvPr id="43010" name="Picture 2" descr="Indicadores en gestión de procesos: qué son y su utilidad">
            <a:extLst>
              <a:ext uri="{FF2B5EF4-FFF2-40B4-BE49-F238E27FC236}">
                <a16:creationId xmlns:a16="http://schemas.microsoft.com/office/drawing/2014/main" id="{EB9B267D-A620-78CA-7B33-57B8C294F5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4875" y1="18539" x2="40250" y2="16667"/>
                        <a14:foregroundMark x1="40250" y1="16667" x2="29500" y2="22659"/>
                        <a14:foregroundMark x1="29500" y1="22659" x2="25375" y2="32584"/>
                        <a14:foregroundMark x1="25375" y1="32584" x2="27625" y2="47940"/>
                        <a14:foregroundMark x1="27625" y1="47940" x2="45125" y2="51124"/>
                        <a14:foregroundMark x1="45125" y1="51124" x2="53125" y2="43633"/>
                        <a14:foregroundMark x1="53125" y1="43633" x2="55750" y2="20787"/>
                        <a14:foregroundMark x1="55750" y1="20787" x2="51375" y2="17041"/>
                        <a14:foregroundMark x1="39375" y1="31648" x2="26625" y2="33521"/>
                        <a14:foregroundMark x1="26625" y1="33521" x2="28125" y2="56367"/>
                        <a14:foregroundMark x1="28125" y1="56367" x2="47000" y2="45693"/>
                        <a14:foregroundMark x1="47000" y1="45693" x2="39625" y2="29963"/>
                        <a14:foregroundMark x1="39625" y1="29963" x2="34500" y2="28464"/>
                        <a14:foregroundMark x1="36750" y1="24345" x2="29625" y2="42697"/>
                        <a14:foregroundMark x1="29625" y1="42697" x2="45500" y2="45880"/>
                        <a14:foregroundMark x1="45500" y1="45880" x2="43875" y2="29026"/>
                        <a14:foregroundMark x1="43875" y1="29026" x2="35625" y2="25468"/>
                        <a14:foregroundMark x1="35625" y1="25468" x2="35000" y2="25468"/>
                      </a14:backgroundRemoval>
                    </a14:imgEffect>
                  </a14:imgLayer>
                </a14:imgProps>
              </a:ext>
              <a:ext uri="{28A0092B-C50C-407E-A947-70E740481C1C}">
                <a14:useLocalDpi xmlns:a14="http://schemas.microsoft.com/office/drawing/2010/main" val="0"/>
              </a:ext>
            </a:extLst>
          </a:blip>
          <a:srcRect/>
          <a:stretch>
            <a:fillRect/>
          </a:stretch>
        </p:blipFill>
        <p:spPr bwMode="auto">
          <a:xfrm>
            <a:off x="4249784" y="3879921"/>
            <a:ext cx="4244185" cy="283299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E13EF714-05A2-BBA1-123D-9452FE506EC4}"/>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652487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¿Para qué sirve un indicador?</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19431" y="1638178"/>
            <a:ext cx="5257800" cy="4041775"/>
          </a:xfrm>
        </p:spPr>
        <p:txBody>
          <a:bodyPr>
            <a:normAutofit/>
          </a:bodyPr>
          <a:lstStyle/>
          <a:p>
            <a:pPr marL="114300" indent="0">
              <a:buNone/>
            </a:pPr>
            <a:r>
              <a:rPr lang="es-ES" sz="2000" dirty="0"/>
              <a:t>Los indicadores permiten:</a:t>
            </a:r>
          </a:p>
          <a:p>
            <a:pPr marL="114300" indent="0">
              <a:buNone/>
            </a:pPr>
            <a:r>
              <a:rPr lang="es-ES" sz="2000" b="1" dirty="0">
                <a:solidFill>
                  <a:srgbClr val="000000"/>
                </a:solidFill>
                <a:latin typeface="Arial"/>
                <a:cs typeface="Arial"/>
                <a:sym typeface="Arial"/>
              </a:rPr>
              <a:t>Seguimiento</a:t>
            </a:r>
          </a:p>
          <a:p>
            <a:pPr>
              <a:buFont typeface="Arial" panose="020B0604020202020204" pitchFamily="34" charset="0"/>
              <a:buChar char="•"/>
            </a:pPr>
            <a:r>
              <a:rPr lang="es-ES" sz="2000" dirty="0"/>
              <a:t>Observar la evolución de una actividad o resultado a lo largo del tiempo.</a:t>
            </a:r>
          </a:p>
          <a:p>
            <a:pPr>
              <a:buFont typeface="Arial" panose="020B0604020202020204" pitchFamily="34" charset="0"/>
              <a:buChar char="•"/>
            </a:pPr>
            <a:r>
              <a:rPr lang="es-ES" sz="2000" dirty="0"/>
              <a:t>Ejemplo: monitorear el avance semanal de obra frente al cronograma.</a:t>
            </a:r>
          </a:p>
          <a:p>
            <a:pPr marL="114300" indent="0">
              <a:buNone/>
            </a:pPr>
            <a:r>
              <a:rPr lang="es-ES" sz="2000" b="1" dirty="0">
                <a:solidFill>
                  <a:srgbClr val="000000"/>
                </a:solidFill>
                <a:latin typeface="Arial"/>
                <a:cs typeface="Arial"/>
              </a:rPr>
              <a:t>Control</a:t>
            </a:r>
          </a:p>
          <a:p>
            <a:pPr>
              <a:buFont typeface="Arial" panose="020B0604020202020204" pitchFamily="34" charset="0"/>
              <a:buChar char="•"/>
            </a:pPr>
            <a:r>
              <a:rPr lang="es-ES" sz="2000" dirty="0"/>
              <a:t>Detectar desviaciones y corregir a tiempo.</a:t>
            </a:r>
          </a:p>
          <a:p>
            <a:pPr>
              <a:buFont typeface="Arial" panose="020B0604020202020204" pitchFamily="34" charset="0"/>
              <a:buChar char="•"/>
            </a:pPr>
            <a:r>
              <a:rPr lang="es-ES" sz="2000" dirty="0"/>
              <a:t>Ejemplo: si el costo por metro cuadrado supera el presupuesto, se investiga la causa.</a:t>
            </a:r>
            <a:endParaRPr lang="es-CO" sz="2000"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CuadroTexto 8">
            <a:extLst>
              <a:ext uri="{FF2B5EF4-FFF2-40B4-BE49-F238E27FC236}">
                <a16:creationId xmlns:a16="http://schemas.microsoft.com/office/drawing/2014/main" id="{07B639B9-8184-4F80-E5AE-FDB5540D18C0}"/>
              </a:ext>
            </a:extLst>
          </p:cNvPr>
          <p:cNvSpPr txBox="1"/>
          <p:nvPr/>
        </p:nvSpPr>
        <p:spPr>
          <a:xfrm>
            <a:off x="6330035" y="1458464"/>
            <a:ext cx="5257800" cy="4401205"/>
          </a:xfrm>
          <a:prstGeom prst="rect">
            <a:avLst/>
          </a:prstGeom>
          <a:noFill/>
        </p:spPr>
        <p:txBody>
          <a:bodyPr wrap="square">
            <a:spAutoFit/>
          </a:bodyPr>
          <a:lstStyle/>
          <a:p>
            <a:pPr>
              <a:buFont typeface="Arial" panose="020B0604020202020204" pitchFamily="34" charset="0"/>
              <a:buChar char="•"/>
            </a:pPr>
            <a:endParaRPr lang="es-ES" sz="2000" dirty="0"/>
          </a:p>
          <a:p>
            <a:r>
              <a:rPr lang="es-ES" sz="2000" b="1" dirty="0"/>
              <a:t>Mejora continua</a:t>
            </a:r>
          </a:p>
          <a:p>
            <a:pPr>
              <a:buFont typeface="Arial" panose="020B0604020202020204" pitchFamily="34" charset="0"/>
              <a:buChar char="•"/>
            </a:pPr>
            <a:r>
              <a:rPr lang="es-ES" sz="2000" dirty="0"/>
              <a:t>Identificar oportunidades para optimizar procesos.</a:t>
            </a:r>
          </a:p>
          <a:p>
            <a:pPr>
              <a:buFont typeface="Arial" panose="020B0604020202020204" pitchFamily="34" charset="0"/>
              <a:buChar char="•"/>
            </a:pPr>
            <a:r>
              <a:rPr lang="es-ES" sz="2000" dirty="0"/>
              <a:t>Ejemplo: reducir los tiempos de atención en posventa tras analizar los indicadores de satisfacción.</a:t>
            </a:r>
          </a:p>
          <a:p>
            <a:endParaRPr lang="es-ES" sz="2000" dirty="0"/>
          </a:p>
          <a:p>
            <a:r>
              <a:rPr lang="es-ES" sz="2000" b="1" dirty="0"/>
              <a:t>Aprendizaje</a:t>
            </a:r>
          </a:p>
          <a:p>
            <a:pPr>
              <a:buFont typeface="Arial" panose="020B0604020202020204" pitchFamily="34" charset="0"/>
              <a:buChar char="•"/>
            </a:pPr>
            <a:r>
              <a:rPr lang="es-ES" sz="2000" dirty="0"/>
              <a:t>Extraer lecciones de proyectos anteriores y replicar buenas prácticas.</a:t>
            </a:r>
          </a:p>
          <a:p>
            <a:pPr>
              <a:buFont typeface="Arial" panose="020B0604020202020204" pitchFamily="34" charset="0"/>
              <a:buChar char="•"/>
            </a:pPr>
            <a:r>
              <a:rPr lang="es-ES" sz="2000" dirty="0"/>
              <a:t>Ejemplo: comparar los indicadores de calidad entre proyectos entregados para mejorar el próximo.</a:t>
            </a:r>
          </a:p>
        </p:txBody>
      </p:sp>
      <p:pic>
        <p:nvPicPr>
          <p:cNvPr id="6" name="Imagen 5">
            <a:extLst>
              <a:ext uri="{FF2B5EF4-FFF2-40B4-BE49-F238E27FC236}">
                <a16:creationId xmlns:a16="http://schemas.microsoft.com/office/drawing/2014/main" id="{3CA5A759-7F94-18EA-80F3-2A005968882F}"/>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1322924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Ejemplo concreto (contexto INACAR)</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318526" y="1624545"/>
            <a:ext cx="7070281" cy="4351338"/>
          </a:xfrm>
        </p:spPr>
        <p:txBody>
          <a:bodyPr>
            <a:normAutofit fontScale="85000" lnSpcReduction="20000"/>
          </a:bodyPr>
          <a:lstStyle/>
          <a:p>
            <a:pPr marL="114300" indent="0">
              <a:buNone/>
            </a:pPr>
            <a:r>
              <a:rPr lang="es-ES" b="1" dirty="0"/>
              <a:t>Indicador:</a:t>
            </a:r>
            <a:br>
              <a:rPr lang="es-ES" dirty="0"/>
            </a:br>
            <a:r>
              <a:rPr lang="es-ES" b="1" dirty="0"/>
              <a:t>% de cumplimiento de entregas de vivienda en la fecha acordada con el cliente.</a:t>
            </a:r>
            <a:endParaRPr lang="es-ES" dirty="0"/>
          </a:p>
          <a:p>
            <a:pPr marL="114300" indent="0">
              <a:buNone/>
            </a:pPr>
            <a:endParaRPr lang="es-ES" b="1" dirty="0"/>
          </a:p>
          <a:p>
            <a:pPr marL="114300" indent="0">
              <a:buNone/>
            </a:pPr>
            <a:r>
              <a:rPr lang="es-ES" b="1" dirty="0"/>
              <a:t>Dato base:</a:t>
            </a:r>
            <a:r>
              <a:rPr lang="es-ES" dirty="0"/>
              <a:t> fechas de entrega pactadas y fechas reales.</a:t>
            </a:r>
          </a:p>
          <a:p>
            <a:pPr marL="114300" indent="0">
              <a:buNone/>
            </a:pPr>
            <a:endParaRPr lang="es-ES" b="1" dirty="0"/>
          </a:p>
          <a:p>
            <a:pPr marL="114300" indent="0">
              <a:buNone/>
            </a:pPr>
            <a:r>
              <a:rPr lang="es-ES" b="1" dirty="0"/>
              <a:t>Métrica:</a:t>
            </a:r>
            <a:r>
              <a:rPr lang="es-ES" dirty="0"/>
              <a:t> número de entregas a tiempo / total de entregas.</a:t>
            </a:r>
          </a:p>
          <a:p>
            <a:pPr marL="114300" indent="0">
              <a:buNone/>
            </a:pPr>
            <a:endParaRPr lang="es-ES" b="1" dirty="0"/>
          </a:p>
          <a:p>
            <a:pPr marL="114300" indent="0">
              <a:buNone/>
            </a:pPr>
            <a:r>
              <a:rPr lang="es-ES" b="1" dirty="0"/>
              <a:t>Indicador:</a:t>
            </a:r>
            <a:r>
              <a:rPr lang="es-ES" dirty="0"/>
              <a:t> Si el indicador está por debajo del 90%, se activan planes de mejora en planificación o ejecución.</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47106" name="Picture 2" descr="analisis tipo funnel">
            <a:extLst>
              <a:ext uri="{FF2B5EF4-FFF2-40B4-BE49-F238E27FC236}">
                <a16:creationId xmlns:a16="http://schemas.microsoft.com/office/drawing/2014/main" id="{59CA68CF-2BBF-7673-F670-5E0370A9AD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5252" y="2437296"/>
            <a:ext cx="490537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B40C9ED-BF7E-7084-966D-F31732BB5914}"/>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70190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Conclusión del bloque</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a:buFont typeface="Arial" panose="020B0604020202020204" pitchFamily="34" charset="0"/>
              <a:buChar char="•"/>
            </a:pPr>
            <a:r>
              <a:rPr lang="es-ES" dirty="0"/>
              <a:t>Los indicadores son herramientas clave para la </a:t>
            </a:r>
            <a:r>
              <a:rPr lang="es-ES" b="1" dirty="0"/>
              <a:t>gestión moderna basada en evidencias</a:t>
            </a:r>
            <a:r>
              <a:rPr lang="es-ES" dirty="0"/>
              <a:t>.</a:t>
            </a:r>
          </a:p>
          <a:p>
            <a:pPr>
              <a:buFont typeface="Arial" panose="020B0604020202020204" pitchFamily="34" charset="0"/>
              <a:buChar char="•"/>
            </a:pPr>
            <a:r>
              <a:rPr lang="es-ES" dirty="0"/>
              <a:t>Diferenciar entre dato, métrica e indicador permite construir sistemas de medición </a:t>
            </a:r>
            <a:r>
              <a:rPr lang="es-ES" b="1" dirty="0"/>
              <a:t>más sólidos y útiles</a:t>
            </a:r>
            <a:r>
              <a:rPr lang="es-ES" dirty="0"/>
              <a:t>.</a:t>
            </a:r>
          </a:p>
          <a:p>
            <a:pPr>
              <a:buFont typeface="Arial" panose="020B0604020202020204" pitchFamily="34" charset="0"/>
              <a:buChar char="•"/>
            </a:pPr>
            <a:r>
              <a:rPr lang="es-ES" dirty="0"/>
              <a:t>Bien utilizados, los indicadores no solo </a:t>
            </a:r>
            <a:r>
              <a:rPr lang="es-ES" b="1" dirty="0"/>
              <a:t>informan</a:t>
            </a:r>
            <a:r>
              <a:rPr lang="es-ES" dirty="0"/>
              <a:t>, sino que </a:t>
            </a:r>
            <a:r>
              <a:rPr lang="es-ES" b="1" dirty="0"/>
              <a:t>transforman</a:t>
            </a:r>
            <a:r>
              <a:rPr lang="es-ES" dirty="0"/>
              <a:t> la manera en que se gestiona.</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A40C17E4-5698-6635-BADC-8CCFD74F95B2}"/>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869488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CO" b="1" dirty="0"/>
              <a:t>Bloque 2: Tipologías de Indicadores</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b="1" dirty="0"/>
              <a:t>Tipos de indicadores según su función de análisis</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D72942E5-1885-F98B-8147-2073F2DFF283}"/>
              </a:ext>
            </a:extLst>
          </p:cNvPr>
          <p:cNvGraphicFramePr>
            <a:graphicFrameLocks noGrp="1"/>
          </p:cNvGraphicFramePr>
          <p:nvPr>
            <p:extLst>
              <p:ext uri="{D42A27DB-BD31-4B8C-83A1-F6EECF244321}">
                <p14:modId xmlns:p14="http://schemas.microsoft.com/office/powerpoint/2010/main" val="2831105365"/>
              </p:ext>
            </p:extLst>
          </p:nvPr>
        </p:nvGraphicFramePr>
        <p:xfrm>
          <a:off x="838200" y="2554288"/>
          <a:ext cx="10515600" cy="3718560"/>
        </p:xfrm>
        <a:graphic>
          <a:graphicData uri="http://schemas.openxmlformats.org/drawingml/2006/table">
            <a:tbl>
              <a:tblPr>
                <a:tableStyleId>{ED083AE6-46FA-4A59-8FB0-9F97EB10719F}</a:tableStyleId>
              </a:tblPr>
              <a:tblGrid>
                <a:gridCol w="3505200">
                  <a:extLst>
                    <a:ext uri="{9D8B030D-6E8A-4147-A177-3AD203B41FA5}">
                      <a16:colId xmlns:a16="http://schemas.microsoft.com/office/drawing/2014/main" val="856631356"/>
                    </a:ext>
                  </a:extLst>
                </a:gridCol>
                <a:gridCol w="3505200">
                  <a:extLst>
                    <a:ext uri="{9D8B030D-6E8A-4147-A177-3AD203B41FA5}">
                      <a16:colId xmlns:a16="http://schemas.microsoft.com/office/drawing/2014/main" val="1095296411"/>
                    </a:ext>
                  </a:extLst>
                </a:gridCol>
                <a:gridCol w="3505200">
                  <a:extLst>
                    <a:ext uri="{9D8B030D-6E8A-4147-A177-3AD203B41FA5}">
                      <a16:colId xmlns:a16="http://schemas.microsoft.com/office/drawing/2014/main" val="2480894594"/>
                    </a:ext>
                  </a:extLst>
                </a:gridCol>
              </a:tblGrid>
              <a:tr h="0">
                <a:tc>
                  <a:txBody>
                    <a:bodyPr/>
                    <a:lstStyle/>
                    <a:p>
                      <a:r>
                        <a:rPr lang="es-CO" sz="1600"/>
                        <a:t>Tipo</a:t>
                      </a:r>
                    </a:p>
                  </a:txBody>
                  <a:tcPr anchor="ctr"/>
                </a:tc>
                <a:tc>
                  <a:txBody>
                    <a:bodyPr/>
                    <a:lstStyle/>
                    <a:p>
                      <a:r>
                        <a:rPr lang="es-CO" sz="1600"/>
                        <a:t>Definición</a:t>
                      </a:r>
                    </a:p>
                  </a:txBody>
                  <a:tcPr anchor="ctr"/>
                </a:tc>
                <a:tc>
                  <a:txBody>
                    <a:bodyPr/>
                    <a:lstStyle/>
                    <a:p>
                      <a:r>
                        <a:rPr lang="es-CO" sz="1600"/>
                        <a:t>Ejemplo en INACAR</a:t>
                      </a:r>
                    </a:p>
                  </a:txBody>
                  <a:tcPr anchor="ctr"/>
                </a:tc>
                <a:extLst>
                  <a:ext uri="{0D108BD9-81ED-4DB2-BD59-A6C34878D82A}">
                    <a16:rowId xmlns:a16="http://schemas.microsoft.com/office/drawing/2014/main" val="1699090386"/>
                  </a:ext>
                </a:extLst>
              </a:tr>
              <a:tr h="0">
                <a:tc>
                  <a:txBody>
                    <a:bodyPr/>
                    <a:lstStyle/>
                    <a:p>
                      <a:r>
                        <a:rPr lang="es-CO" sz="1600" b="1" dirty="0"/>
                        <a:t>Eficiencia</a:t>
                      </a:r>
                      <a:endParaRPr lang="es-CO" sz="1600" dirty="0"/>
                    </a:p>
                  </a:txBody>
                  <a:tcPr anchor="ctr"/>
                </a:tc>
                <a:tc>
                  <a:txBody>
                    <a:bodyPr/>
                    <a:lstStyle/>
                    <a:p>
                      <a:r>
                        <a:rPr lang="es-ES" sz="1600"/>
                        <a:t>Mide la relación entre recursos utilizados y resultados obtenidos.</a:t>
                      </a:r>
                    </a:p>
                  </a:txBody>
                  <a:tcPr anchor="ctr"/>
                </a:tc>
                <a:tc>
                  <a:txBody>
                    <a:bodyPr/>
                    <a:lstStyle/>
                    <a:p>
                      <a:r>
                        <a:rPr lang="es-ES" sz="1600"/>
                        <a:t>Costo por metro cuadrado construido</a:t>
                      </a:r>
                    </a:p>
                  </a:txBody>
                  <a:tcPr anchor="ctr"/>
                </a:tc>
                <a:extLst>
                  <a:ext uri="{0D108BD9-81ED-4DB2-BD59-A6C34878D82A}">
                    <a16:rowId xmlns:a16="http://schemas.microsoft.com/office/drawing/2014/main" val="439726678"/>
                  </a:ext>
                </a:extLst>
              </a:tr>
              <a:tr h="0">
                <a:tc>
                  <a:txBody>
                    <a:bodyPr/>
                    <a:lstStyle/>
                    <a:p>
                      <a:r>
                        <a:rPr lang="es-CO" sz="1600" b="1"/>
                        <a:t>Eficacia</a:t>
                      </a:r>
                      <a:endParaRPr lang="es-CO" sz="1600"/>
                    </a:p>
                  </a:txBody>
                  <a:tcPr anchor="ctr"/>
                </a:tc>
                <a:tc>
                  <a:txBody>
                    <a:bodyPr/>
                    <a:lstStyle/>
                    <a:p>
                      <a:r>
                        <a:rPr lang="es-ES" sz="1600"/>
                        <a:t>Evalúa el grado de cumplimiento de objetivos establecidos.</a:t>
                      </a:r>
                    </a:p>
                  </a:txBody>
                  <a:tcPr anchor="ctr"/>
                </a:tc>
                <a:tc>
                  <a:txBody>
                    <a:bodyPr/>
                    <a:lstStyle/>
                    <a:p>
                      <a:r>
                        <a:rPr lang="es-ES" sz="1600"/>
                        <a:t>% de viviendas entregadas en plazo</a:t>
                      </a:r>
                    </a:p>
                  </a:txBody>
                  <a:tcPr anchor="ctr"/>
                </a:tc>
                <a:extLst>
                  <a:ext uri="{0D108BD9-81ED-4DB2-BD59-A6C34878D82A}">
                    <a16:rowId xmlns:a16="http://schemas.microsoft.com/office/drawing/2014/main" val="3064034246"/>
                  </a:ext>
                </a:extLst>
              </a:tr>
              <a:tr h="0">
                <a:tc>
                  <a:txBody>
                    <a:bodyPr/>
                    <a:lstStyle/>
                    <a:p>
                      <a:r>
                        <a:rPr lang="es-CO" sz="1600" b="1"/>
                        <a:t>Calidad</a:t>
                      </a:r>
                      <a:endParaRPr lang="es-CO" sz="1600"/>
                    </a:p>
                  </a:txBody>
                  <a:tcPr anchor="ctr"/>
                </a:tc>
                <a:tc>
                  <a:txBody>
                    <a:bodyPr/>
                    <a:lstStyle/>
                    <a:p>
                      <a:r>
                        <a:rPr lang="es-ES" sz="1600"/>
                        <a:t>Evalúa el nivel de satisfacción, cumplimiento de estándares o normas.</a:t>
                      </a:r>
                    </a:p>
                  </a:txBody>
                  <a:tcPr anchor="ctr"/>
                </a:tc>
                <a:tc>
                  <a:txBody>
                    <a:bodyPr/>
                    <a:lstStyle/>
                    <a:p>
                      <a:r>
                        <a:rPr lang="es-CO" sz="1600"/>
                        <a:t>% de no conformidades en entregas</a:t>
                      </a:r>
                    </a:p>
                  </a:txBody>
                  <a:tcPr anchor="ctr"/>
                </a:tc>
                <a:extLst>
                  <a:ext uri="{0D108BD9-81ED-4DB2-BD59-A6C34878D82A}">
                    <a16:rowId xmlns:a16="http://schemas.microsoft.com/office/drawing/2014/main" val="1934737765"/>
                  </a:ext>
                </a:extLst>
              </a:tr>
              <a:tr h="0">
                <a:tc>
                  <a:txBody>
                    <a:bodyPr/>
                    <a:lstStyle/>
                    <a:p>
                      <a:r>
                        <a:rPr lang="es-CO" sz="1600" b="1" dirty="0"/>
                        <a:t>Productividad</a:t>
                      </a:r>
                      <a:endParaRPr lang="es-CO" sz="1600" dirty="0"/>
                    </a:p>
                  </a:txBody>
                  <a:tcPr anchor="ctr"/>
                </a:tc>
                <a:tc>
                  <a:txBody>
                    <a:bodyPr/>
                    <a:lstStyle/>
                    <a:p>
                      <a:r>
                        <a:rPr lang="es-ES" sz="1600"/>
                        <a:t>Relación entre productos obtenidos y los insumos o tiempo requeridos.</a:t>
                      </a:r>
                    </a:p>
                  </a:txBody>
                  <a:tcPr anchor="ctr"/>
                </a:tc>
                <a:tc>
                  <a:txBody>
                    <a:bodyPr/>
                    <a:lstStyle/>
                    <a:p>
                      <a:r>
                        <a:rPr lang="es-ES" sz="1600"/>
                        <a:t>Unidades construidas por trabajador/mes</a:t>
                      </a:r>
                    </a:p>
                  </a:txBody>
                  <a:tcPr anchor="ctr"/>
                </a:tc>
                <a:extLst>
                  <a:ext uri="{0D108BD9-81ED-4DB2-BD59-A6C34878D82A}">
                    <a16:rowId xmlns:a16="http://schemas.microsoft.com/office/drawing/2014/main" val="2352421234"/>
                  </a:ext>
                </a:extLst>
              </a:tr>
              <a:tr h="0">
                <a:tc>
                  <a:txBody>
                    <a:bodyPr/>
                    <a:lstStyle/>
                    <a:p>
                      <a:r>
                        <a:rPr lang="es-CO" sz="1600" b="1" dirty="0"/>
                        <a:t>Impacto</a:t>
                      </a:r>
                      <a:endParaRPr lang="es-CO" sz="1600" dirty="0"/>
                    </a:p>
                  </a:txBody>
                  <a:tcPr anchor="ctr"/>
                </a:tc>
                <a:tc>
                  <a:txBody>
                    <a:bodyPr/>
                    <a:lstStyle/>
                    <a:p>
                      <a:r>
                        <a:rPr lang="es-ES" sz="1600" dirty="0"/>
                        <a:t>Cambios generados por las acciones en el entorno o beneficiarios.</a:t>
                      </a:r>
                    </a:p>
                  </a:txBody>
                  <a:tcPr anchor="ctr"/>
                </a:tc>
                <a:tc>
                  <a:txBody>
                    <a:bodyPr/>
                    <a:lstStyle/>
                    <a:p>
                      <a:r>
                        <a:rPr lang="es-ES" sz="1600" dirty="0"/>
                        <a:t>Mejora en calidad de vida de familias entregadas</a:t>
                      </a:r>
                    </a:p>
                  </a:txBody>
                  <a:tcPr anchor="ctr"/>
                </a:tc>
                <a:extLst>
                  <a:ext uri="{0D108BD9-81ED-4DB2-BD59-A6C34878D82A}">
                    <a16:rowId xmlns:a16="http://schemas.microsoft.com/office/drawing/2014/main" val="1919277086"/>
                  </a:ext>
                </a:extLst>
              </a:tr>
            </a:tbl>
          </a:graphicData>
        </a:graphic>
      </p:graphicFrame>
      <p:sp>
        <p:nvSpPr>
          <p:cNvPr id="9" name="Rectangle 1">
            <a:extLst>
              <a:ext uri="{FF2B5EF4-FFF2-40B4-BE49-F238E27FC236}">
                <a16:creationId xmlns:a16="http://schemas.microsoft.com/office/drawing/2014/main" id="{2B09A0DD-E9C9-CFF9-9387-CF2F71355AC5}"/>
              </a:ext>
            </a:extLst>
          </p:cNvPr>
          <p:cNvSpPr>
            <a:spLocks noChangeArrowheads="1"/>
          </p:cNvSpPr>
          <p:nvPr/>
        </p:nvSpPr>
        <p:spPr bwMode="auto">
          <a:xfrm>
            <a:off x="838200" y="255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10" name="Imagen 9">
            <a:extLst>
              <a:ext uri="{FF2B5EF4-FFF2-40B4-BE49-F238E27FC236}">
                <a16:creationId xmlns:a16="http://schemas.microsoft.com/office/drawing/2014/main" id="{C15E2D66-E2DF-E1AB-6198-59862832A714}"/>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093955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2" y="347401"/>
            <a:ext cx="10669159" cy="1325563"/>
          </a:xfrm>
        </p:spPr>
        <p:txBody>
          <a:bodyPr/>
          <a:lstStyle/>
          <a:p>
            <a:r>
              <a:rPr lang="es-ES" b="1" dirty="0"/>
              <a:t>Indicadores según el momento de medición</a:t>
            </a:r>
            <a:endParaRPr lang="es-CO"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9D3F500E-3B79-D23E-60ED-617BB6B308A8}"/>
              </a:ext>
            </a:extLst>
          </p:cNvPr>
          <p:cNvGraphicFramePr>
            <a:graphicFrameLocks noGrp="1"/>
          </p:cNvGraphicFramePr>
          <p:nvPr>
            <p:extLst>
              <p:ext uri="{D42A27DB-BD31-4B8C-83A1-F6EECF244321}">
                <p14:modId xmlns:p14="http://schemas.microsoft.com/office/powerpoint/2010/main" val="1557284368"/>
              </p:ext>
            </p:extLst>
          </p:nvPr>
        </p:nvGraphicFramePr>
        <p:xfrm>
          <a:off x="316057" y="1394042"/>
          <a:ext cx="8484388" cy="4632960"/>
        </p:xfrm>
        <a:graphic>
          <a:graphicData uri="http://schemas.openxmlformats.org/drawingml/2006/table">
            <a:tbl>
              <a:tblPr>
                <a:tableStyleId>{ED083AE6-46FA-4A59-8FB0-9F97EB10719F}</a:tableStyleId>
              </a:tblPr>
              <a:tblGrid>
                <a:gridCol w="1491613">
                  <a:extLst>
                    <a:ext uri="{9D8B030D-6E8A-4147-A177-3AD203B41FA5}">
                      <a16:colId xmlns:a16="http://schemas.microsoft.com/office/drawing/2014/main" val="1394821639"/>
                    </a:ext>
                  </a:extLst>
                </a:gridCol>
                <a:gridCol w="2568446">
                  <a:extLst>
                    <a:ext uri="{9D8B030D-6E8A-4147-A177-3AD203B41FA5}">
                      <a16:colId xmlns:a16="http://schemas.microsoft.com/office/drawing/2014/main" val="3073500131"/>
                    </a:ext>
                  </a:extLst>
                </a:gridCol>
                <a:gridCol w="4424329">
                  <a:extLst>
                    <a:ext uri="{9D8B030D-6E8A-4147-A177-3AD203B41FA5}">
                      <a16:colId xmlns:a16="http://schemas.microsoft.com/office/drawing/2014/main" val="4286887176"/>
                    </a:ext>
                  </a:extLst>
                </a:gridCol>
              </a:tblGrid>
              <a:tr h="0">
                <a:tc>
                  <a:txBody>
                    <a:bodyPr/>
                    <a:lstStyle/>
                    <a:p>
                      <a:r>
                        <a:rPr lang="es-CO" sz="2000"/>
                        <a:t>Tipo</a:t>
                      </a:r>
                    </a:p>
                  </a:txBody>
                  <a:tcPr anchor="ctr"/>
                </a:tc>
                <a:tc>
                  <a:txBody>
                    <a:bodyPr/>
                    <a:lstStyle/>
                    <a:p>
                      <a:r>
                        <a:rPr lang="es-CO" sz="2000"/>
                        <a:t>Descripción</a:t>
                      </a:r>
                    </a:p>
                  </a:txBody>
                  <a:tcPr anchor="ctr"/>
                </a:tc>
                <a:tc>
                  <a:txBody>
                    <a:bodyPr/>
                    <a:lstStyle/>
                    <a:p>
                      <a:r>
                        <a:rPr lang="es-ES" sz="2000"/>
                        <a:t>Ejemplo aplicado a proyectos INACAR</a:t>
                      </a:r>
                    </a:p>
                  </a:txBody>
                  <a:tcPr anchor="ctr"/>
                </a:tc>
                <a:extLst>
                  <a:ext uri="{0D108BD9-81ED-4DB2-BD59-A6C34878D82A}">
                    <a16:rowId xmlns:a16="http://schemas.microsoft.com/office/drawing/2014/main" val="3306320222"/>
                  </a:ext>
                </a:extLst>
              </a:tr>
              <a:tr h="0">
                <a:tc>
                  <a:txBody>
                    <a:bodyPr/>
                    <a:lstStyle/>
                    <a:p>
                      <a:r>
                        <a:rPr lang="es-CO" sz="2000" b="1"/>
                        <a:t>Estructura</a:t>
                      </a:r>
                      <a:endParaRPr lang="es-CO" sz="2000"/>
                    </a:p>
                  </a:txBody>
                  <a:tcPr anchor="ctr"/>
                </a:tc>
                <a:tc>
                  <a:txBody>
                    <a:bodyPr/>
                    <a:lstStyle/>
                    <a:p>
                      <a:r>
                        <a:rPr lang="es-ES" sz="2000"/>
                        <a:t>Mide la disponibilidad de recursos o condiciones previas.</a:t>
                      </a:r>
                    </a:p>
                  </a:txBody>
                  <a:tcPr anchor="ctr"/>
                </a:tc>
                <a:tc>
                  <a:txBody>
                    <a:bodyPr/>
                    <a:lstStyle/>
                    <a:p>
                      <a:r>
                        <a:rPr lang="es-ES" sz="2000"/>
                        <a:t>% de proyectos con licencias completas antes del inicio</a:t>
                      </a:r>
                    </a:p>
                  </a:txBody>
                  <a:tcPr anchor="ctr"/>
                </a:tc>
                <a:extLst>
                  <a:ext uri="{0D108BD9-81ED-4DB2-BD59-A6C34878D82A}">
                    <a16:rowId xmlns:a16="http://schemas.microsoft.com/office/drawing/2014/main" val="874639577"/>
                  </a:ext>
                </a:extLst>
              </a:tr>
              <a:tr h="0">
                <a:tc>
                  <a:txBody>
                    <a:bodyPr/>
                    <a:lstStyle/>
                    <a:p>
                      <a:r>
                        <a:rPr lang="es-CO" sz="2000" b="1"/>
                        <a:t>Proceso</a:t>
                      </a:r>
                      <a:endParaRPr lang="es-CO" sz="2000"/>
                    </a:p>
                  </a:txBody>
                  <a:tcPr anchor="ctr"/>
                </a:tc>
                <a:tc>
                  <a:txBody>
                    <a:bodyPr/>
                    <a:lstStyle/>
                    <a:p>
                      <a:r>
                        <a:rPr lang="es-ES" sz="2000"/>
                        <a:t>Evalúa cómo se ejecuta una actividad o conjunto de actividades.</a:t>
                      </a:r>
                    </a:p>
                  </a:txBody>
                  <a:tcPr anchor="ctr"/>
                </a:tc>
                <a:tc>
                  <a:txBody>
                    <a:bodyPr/>
                    <a:lstStyle/>
                    <a:p>
                      <a:r>
                        <a:rPr lang="es-CO" sz="2000"/>
                        <a:t>% de avance semanal de obra frente al cronograma</a:t>
                      </a:r>
                    </a:p>
                  </a:txBody>
                  <a:tcPr anchor="ctr"/>
                </a:tc>
                <a:extLst>
                  <a:ext uri="{0D108BD9-81ED-4DB2-BD59-A6C34878D82A}">
                    <a16:rowId xmlns:a16="http://schemas.microsoft.com/office/drawing/2014/main" val="1426473589"/>
                  </a:ext>
                </a:extLst>
              </a:tr>
              <a:tr h="0">
                <a:tc>
                  <a:txBody>
                    <a:bodyPr/>
                    <a:lstStyle/>
                    <a:p>
                      <a:r>
                        <a:rPr lang="es-CO" sz="2000" b="1" dirty="0"/>
                        <a:t>Resultado</a:t>
                      </a:r>
                      <a:endParaRPr lang="es-CO" sz="2000" dirty="0"/>
                    </a:p>
                  </a:txBody>
                  <a:tcPr anchor="ctr"/>
                </a:tc>
                <a:tc>
                  <a:txBody>
                    <a:bodyPr/>
                    <a:lstStyle/>
                    <a:p>
                      <a:r>
                        <a:rPr lang="es-ES" sz="2000"/>
                        <a:t>Mide los efectos directos obtenidos tras ejecutar un proceso.</a:t>
                      </a:r>
                    </a:p>
                  </a:txBody>
                  <a:tcPr anchor="ctr"/>
                </a:tc>
                <a:tc>
                  <a:txBody>
                    <a:bodyPr/>
                    <a:lstStyle/>
                    <a:p>
                      <a:r>
                        <a:rPr lang="es-ES" sz="2000" dirty="0"/>
                        <a:t>% de apartamentos entregados sin reparos en posventa</a:t>
                      </a:r>
                    </a:p>
                  </a:txBody>
                  <a:tcPr anchor="ctr"/>
                </a:tc>
                <a:extLst>
                  <a:ext uri="{0D108BD9-81ED-4DB2-BD59-A6C34878D82A}">
                    <a16:rowId xmlns:a16="http://schemas.microsoft.com/office/drawing/2014/main" val="145293986"/>
                  </a:ext>
                </a:extLst>
              </a:tr>
            </a:tbl>
          </a:graphicData>
        </a:graphic>
      </p:graphicFrame>
      <p:sp>
        <p:nvSpPr>
          <p:cNvPr id="10" name="CuadroTexto 9">
            <a:extLst>
              <a:ext uri="{FF2B5EF4-FFF2-40B4-BE49-F238E27FC236}">
                <a16:creationId xmlns:a16="http://schemas.microsoft.com/office/drawing/2014/main" id="{ECECFEB5-16A7-F721-0410-14765B2B0B8B}"/>
              </a:ext>
            </a:extLst>
          </p:cNvPr>
          <p:cNvSpPr txBox="1"/>
          <p:nvPr/>
        </p:nvSpPr>
        <p:spPr>
          <a:xfrm>
            <a:off x="316057" y="6103848"/>
            <a:ext cx="8823149" cy="830997"/>
          </a:xfrm>
          <a:prstGeom prst="rect">
            <a:avLst/>
          </a:prstGeom>
          <a:noFill/>
        </p:spPr>
        <p:txBody>
          <a:bodyPr wrap="square">
            <a:spAutoFit/>
          </a:bodyPr>
          <a:lstStyle/>
          <a:p>
            <a:r>
              <a:rPr lang="es-ES" sz="2400" dirty="0"/>
              <a:t>Estos tres niveles permiten un </a:t>
            </a:r>
            <a:r>
              <a:rPr lang="es-ES" sz="2400" b="1" dirty="0"/>
              <a:t>seguimiento integral del ciclo de gestión</a:t>
            </a:r>
            <a:r>
              <a:rPr lang="es-ES" sz="2400" dirty="0"/>
              <a:t>.</a:t>
            </a:r>
          </a:p>
        </p:txBody>
      </p:sp>
      <p:pic>
        <p:nvPicPr>
          <p:cNvPr id="48130" name="Picture 2" descr="284 mil resultados de imágenes, fotos de stock e ilustraciones libres de  regalías para Entregando llaves de casa | Shutterstock">
            <a:extLst>
              <a:ext uri="{FF2B5EF4-FFF2-40B4-BE49-F238E27FC236}">
                <a16:creationId xmlns:a16="http://schemas.microsoft.com/office/drawing/2014/main" id="{6BCD9F65-1371-B090-26C1-B8D7FC2017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643" b="92857" l="8772" r="89620">
                        <a14:foregroundMark x1="10121" y1="23977" x2="9654" y2="25284"/>
                        <a14:foregroundMark x1="9336" y1="37247" x2="12427" y2="68571"/>
                        <a14:foregroundMark x1="12427" y1="68571" x2="18856" y2="81005"/>
                        <a14:foregroundMark x1="67988" y1="87667" x2="77193" y2="93571"/>
                        <a14:foregroundMark x1="53785" y1="78558" x2="65262" y2="85919"/>
                        <a14:foregroundMark x1="42438" y1="71281" x2="53734" y2="78526"/>
                        <a14:foregroundMark x1="40794" y1="70227" x2="41536" y2="70703"/>
                        <a14:foregroundMark x1="82946" y1="84296" x2="84503" y2="81786"/>
                        <a14:foregroundMark x1="77193" y1="93571" x2="82930" y2="84322"/>
                        <a14:foregroundMark x1="84503" y1="81786" x2="84056" y2="79290"/>
                        <a14:foregroundMark x1="53211" y1="21904" x2="42558" y2="13127"/>
                        <a14:foregroundMark x1="49269" y1="9643" x2="43137" y2="14707"/>
                        <a14:foregroundMark x1="40276" y1="23996" x2="45723" y2="46693"/>
                        <a14:foregroundMark x1="48543" y1="47727" x2="55409" y2="42857"/>
                        <a14:foregroundMark x1="55409" y1="42857" x2="57801" y2="30376"/>
                        <a14:foregroundMark x1="60988" y1="36258" x2="52632" y2="48929"/>
                        <a14:foregroundMark x1="49767" y1="66153" x2="48830" y2="71786"/>
                        <a14:foregroundMark x1="52632" y1="48929" x2="52408" y2="50275"/>
                        <a14:foregroundMark x1="48830" y1="71786" x2="52328" y2="79922"/>
                        <a14:foregroundMark x1="67394" y1="89679" x2="75877" y2="92143"/>
                        <a14:foregroundMark x1="75877" y1="92143" x2="78409" y2="81706"/>
                        <a14:foregroundMark x1="62121" y1="46092" x2="52778" y2="41071"/>
                        <a14:foregroundMark x1="37865" y1="30357" x2="37563" y2="30209"/>
                        <a14:foregroundMark x1="10655" y1="39934" x2="8918" y2="46429"/>
                        <a14:foregroundMark x1="8918" y1="46429" x2="19298" y2="71429"/>
                        <a14:foregroundMark x1="19298" y1="71429" x2="36404" y2="63929"/>
                        <a14:foregroundMark x1="36404" y1="63929" x2="40351" y2="34643"/>
                        <a14:foregroundMark x1="40351" y1="34643" x2="37032" y2="27849"/>
                        <a14:foregroundMark x1="38144" y1="28636" x2="37192" y2="28996"/>
                        <a14:foregroundMark x1="40205" y1="27857" x2="39373" y2="28172"/>
                        <a14:foregroundMark x1="16913" y1="45385" x2="15205" y2="69643"/>
                        <a14:foregroundMark x1="15205" y1="69643" x2="39244" y2="56438"/>
                        <a14:foregroundMark x1="38267" y1="32505" x2="37991" y2="28545"/>
                        <a14:foregroundMark x1="39828" y1="54871" x2="38284" y2="32748"/>
                        <a14:foregroundMark x1="14500" y1="45779" x2="13450" y2="53929"/>
                        <a14:foregroundMark x1="13450" y1="53929" x2="31725" y2="61429"/>
                        <a14:foregroundMark x1="37781" y1="30917" x2="38224" y2="28684"/>
                        <a14:foregroundMark x1="31725" y1="61429" x2="37303" y2="33323"/>
                        <a14:foregroundMark x1="30733" y1="22336" x2="30656" y2="22300"/>
                        <a14:foregroundMark x1="33041" y1="33214" x2="14035" y2="55357"/>
                        <a14:foregroundMark x1="14035" y1="55357" x2="24561" y2="64286"/>
                        <a14:foregroundMark x1="24561" y1="64286" x2="28186" y2="38352"/>
                        <a14:foregroundMark x1="62041" y1="45090" x2="48538" y2="44286"/>
                        <a14:foregroundMark x1="52921" y1="62490" x2="57743" y2="82511"/>
                        <a14:foregroundMark x1="52855" y1="62215" x2="52754" y2="61797"/>
                        <a14:foregroundMark x1="48538" y1="44286" x2="49446" y2="48058"/>
                        <a14:foregroundMark x1="66831" y1="92703" x2="75585" y2="92500"/>
                        <a14:foregroundMark x1="75585" y1="92500" x2="76850" y2="81907"/>
                        <a14:foregroundMark x1="62278" y1="48037" x2="58187" y2="46071"/>
                        <a14:foregroundMark x1="58187" y1="46071" x2="56140" y2="41071"/>
                        <a14:backgroundMark x1="17251" y1="86429" x2="40058" y2="76786"/>
                        <a14:backgroundMark x1="40058" y1="76786" x2="51462" y2="88571"/>
                        <a14:backgroundMark x1="51462" y1="88571" x2="19152" y2="93571"/>
                        <a14:backgroundMark x1="19152" y1="93571" x2="18421" y2="87143"/>
                        <a14:backgroundMark x1="37281" y1="11786" x2="4678" y2="34643"/>
                        <a14:backgroundMark x1="4678" y1="34643" x2="6433" y2="11786"/>
                        <a14:backgroundMark x1="6433" y1="11786" x2="13450" y2="3571"/>
                        <a14:backgroundMark x1="13450" y1="3571" x2="30117" y2="6429"/>
                        <a14:backgroundMark x1="30117" y1="6429" x2="35526" y2="17857"/>
                        <a14:backgroundMark x1="63304" y1="29286" x2="64912" y2="49286"/>
                        <a14:backgroundMark x1="64912" y1="49286" x2="70029" y2="64643"/>
                        <a14:backgroundMark x1="70029" y1="64643" x2="82310" y2="80000"/>
                        <a14:backgroundMark x1="82310" y1="80000" x2="74708" y2="33214"/>
                        <a14:backgroundMark x1="74708" y1="33214" x2="66082" y2="29286"/>
                        <a14:backgroundMark x1="66082" y1="29286" x2="61842" y2="31071"/>
                        <a14:backgroundMark x1="77632" y1="29286" x2="70906" y2="59643"/>
                        <a14:backgroundMark x1="70906" y1="59643" x2="79532" y2="71071"/>
                        <a14:backgroundMark x1="79532" y1="71071" x2="83041" y2="38929"/>
                        <a14:backgroundMark x1="83041" y1="38929" x2="77632" y2="29286"/>
                        <a14:backgroundMark x1="63012" y1="32500" x2="70906" y2="58929"/>
                        <a14:backgroundMark x1="70906" y1="58929" x2="83333" y2="78214"/>
                        <a14:backgroundMark x1="83333" y1="78214" x2="86257" y2="47857"/>
                        <a14:backgroundMark x1="86257" y1="47857" x2="78509" y2="32143"/>
                        <a14:backgroundMark x1="78509" y1="32143" x2="62719" y2="33214"/>
                        <a14:backgroundMark x1="70175" y1="37500" x2="78509" y2="64643"/>
                        <a14:backgroundMark x1="78509" y1="64643" x2="86696" y2="57857"/>
                        <a14:backgroundMark x1="86696" y1="57857" x2="77339" y2="34643"/>
                        <a14:backgroundMark x1="77339" y1="34643" x2="68275" y2="35357"/>
                        <a14:backgroundMark x1="42982" y1="14286" x2="21930" y2="39286"/>
                        <a14:backgroundMark x1="21930" y1="39286" x2="10965" y2="41071"/>
                        <a14:backgroundMark x1="10965" y1="41071" x2="6871" y2="13214"/>
                        <a14:backgroundMark x1="6871" y1="13214" x2="26754" y2="6071"/>
                        <a14:backgroundMark x1="26754" y1="6071" x2="39035" y2="6429"/>
                        <a14:backgroundMark x1="39035" y1="6429" x2="36842" y2="27857"/>
                        <a14:backgroundMark x1="36842" y1="27857" x2="33187" y2="30000"/>
                        <a14:backgroundMark x1="49854" y1="8214" x2="63012" y2="32500"/>
                        <a14:backgroundMark x1="63012" y1="32500" x2="63158" y2="3929"/>
                        <a14:backgroundMark x1="63158" y1="3929" x2="55556" y2="714"/>
                        <a14:backgroundMark x1="55556" y1="714" x2="50439" y2="10357"/>
                        <a14:backgroundMark x1="57018" y1="9643" x2="76754" y2="43571"/>
                        <a14:backgroundMark x1="76754" y1="43571" x2="85673" y2="73214"/>
                        <a14:backgroundMark x1="85673" y1="73214" x2="74854" y2="77143"/>
                        <a14:backgroundMark x1="74854" y1="77143" x2="57749" y2="9643"/>
                        <a14:backgroundMark x1="57749" y1="9643" x2="56725" y2="7500"/>
                        <a14:backgroundMark x1="4971" y1="20714" x2="29386" y2="13214"/>
                        <a14:backgroundMark x1="29386" y1="13214" x2="22368" y2="33214"/>
                        <a14:backgroundMark x1="22368" y1="33214" x2="11988" y2="38214"/>
                        <a14:backgroundMark x1="11988" y1="38214" x2="5702" y2="18571"/>
                        <a14:backgroundMark x1="53363" y1="54286" x2="44591" y2="51071"/>
                        <a14:backgroundMark x1="44591" y1="51071" x2="31140" y2="87143"/>
                        <a14:backgroundMark x1="31140" y1="87143" x2="39912" y2="79286"/>
                        <a14:backgroundMark x1="39912" y1="79286" x2="44737" y2="60000"/>
                        <a14:backgroundMark x1="44737" y1="60000" x2="53070" y2="61429"/>
                        <a14:backgroundMark x1="53070" y1="61429" x2="53655" y2="55000"/>
                        <a14:backgroundMark x1="85088" y1="64286" x2="85088" y2="64286"/>
                        <a14:backgroundMark x1="51023" y1="83571" x2="58772" y2="92143"/>
                        <a14:backgroundMark x1="58772" y1="92143" x2="51901" y2="86071"/>
                        <a14:backgroundMark x1="51901" y1="86071" x2="51901" y2="84286"/>
                        <a14:backgroundMark x1="52485" y1="85714" x2="66667" y2="92143"/>
                        <a14:backgroundMark x1="66667" y1="92143" x2="56871" y2="96429"/>
                        <a14:backgroundMark x1="56871" y1="96429" x2="54386" y2="82857"/>
                      </a14:backgroundRemoval>
                    </a14:imgEffect>
                  </a14:imgLayer>
                </a14:imgProps>
              </a:ext>
              <a:ext uri="{28A0092B-C50C-407E-A947-70E740481C1C}">
                <a14:useLocalDpi xmlns:a14="http://schemas.microsoft.com/office/drawing/2010/main" val="0"/>
              </a:ext>
            </a:extLst>
          </a:blip>
          <a:srcRect/>
          <a:stretch>
            <a:fillRect/>
          </a:stretch>
        </p:blipFill>
        <p:spPr bwMode="auto">
          <a:xfrm>
            <a:off x="9016574" y="3399898"/>
            <a:ext cx="3434762" cy="140604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CF330793-4ED7-96D1-AC87-AF832B1DAA2D}"/>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175336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CO" b="1" dirty="0"/>
              <a:t>Indicadores KPI y KRI</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CO" dirty="0"/>
              <a:t>¿Qué son?</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9F4D8C0D-5D29-CFE5-24C6-4241814A22F9}"/>
              </a:ext>
            </a:extLst>
          </p:cNvPr>
          <p:cNvGraphicFramePr>
            <a:graphicFrameLocks noGrp="1"/>
          </p:cNvGraphicFramePr>
          <p:nvPr>
            <p:extLst>
              <p:ext uri="{D42A27DB-BD31-4B8C-83A1-F6EECF244321}">
                <p14:modId xmlns:p14="http://schemas.microsoft.com/office/powerpoint/2010/main" val="1806876721"/>
              </p:ext>
            </p:extLst>
          </p:nvPr>
        </p:nvGraphicFramePr>
        <p:xfrm>
          <a:off x="772994" y="2433354"/>
          <a:ext cx="7316755" cy="2834640"/>
        </p:xfrm>
        <a:graphic>
          <a:graphicData uri="http://schemas.openxmlformats.org/drawingml/2006/table">
            <a:tbl>
              <a:tblPr>
                <a:tableStyleId>{ED083AE6-46FA-4A59-8FB0-9F97EB10719F}</a:tableStyleId>
              </a:tblPr>
              <a:tblGrid>
                <a:gridCol w="2091583">
                  <a:extLst>
                    <a:ext uri="{9D8B030D-6E8A-4147-A177-3AD203B41FA5}">
                      <a16:colId xmlns:a16="http://schemas.microsoft.com/office/drawing/2014/main" val="2577148979"/>
                    </a:ext>
                  </a:extLst>
                </a:gridCol>
                <a:gridCol w="5225172">
                  <a:extLst>
                    <a:ext uri="{9D8B030D-6E8A-4147-A177-3AD203B41FA5}">
                      <a16:colId xmlns:a16="http://schemas.microsoft.com/office/drawing/2014/main" val="2990584714"/>
                    </a:ext>
                  </a:extLst>
                </a:gridCol>
              </a:tblGrid>
              <a:tr h="0">
                <a:tc>
                  <a:txBody>
                    <a:bodyPr/>
                    <a:lstStyle/>
                    <a:p>
                      <a:r>
                        <a:rPr lang="es-CO" sz="2400"/>
                        <a:t>Indicador</a:t>
                      </a:r>
                    </a:p>
                  </a:txBody>
                  <a:tcPr anchor="ctr"/>
                </a:tc>
                <a:tc>
                  <a:txBody>
                    <a:bodyPr/>
                    <a:lstStyle/>
                    <a:p>
                      <a:r>
                        <a:rPr lang="es-CO" sz="2400"/>
                        <a:t>Definición</a:t>
                      </a:r>
                    </a:p>
                  </a:txBody>
                  <a:tcPr anchor="ctr"/>
                </a:tc>
                <a:extLst>
                  <a:ext uri="{0D108BD9-81ED-4DB2-BD59-A6C34878D82A}">
                    <a16:rowId xmlns:a16="http://schemas.microsoft.com/office/drawing/2014/main" val="1774595068"/>
                  </a:ext>
                </a:extLst>
              </a:tr>
              <a:tr h="0">
                <a:tc>
                  <a:txBody>
                    <a:bodyPr/>
                    <a:lstStyle/>
                    <a:p>
                      <a:r>
                        <a:rPr lang="es-CO" sz="2400" b="1"/>
                        <a:t>KPI (Key Performance Indicator)</a:t>
                      </a:r>
                      <a:endParaRPr lang="es-CO" sz="2400"/>
                    </a:p>
                  </a:txBody>
                  <a:tcPr anchor="ctr"/>
                </a:tc>
                <a:tc>
                  <a:txBody>
                    <a:bodyPr/>
                    <a:lstStyle/>
                    <a:p>
                      <a:r>
                        <a:rPr lang="es-ES" sz="2400"/>
                        <a:t>Indicador clave de desempeño. Mide el cumplimiento de objetivos críticos.</a:t>
                      </a:r>
                    </a:p>
                  </a:txBody>
                  <a:tcPr anchor="ctr"/>
                </a:tc>
                <a:extLst>
                  <a:ext uri="{0D108BD9-81ED-4DB2-BD59-A6C34878D82A}">
                    <a16:rowId xmlns:a16="http://schemas.microsoft.com/office/drawing/2014/main" val="1961782937"/>
                  </a:ext>
                </a:extLst>
              </a:tr>
              <a:tr h="0">
                <a:tc>
                  <a:txBody>
                    <a:bodyPr/>
                    <a:lstStyle/>
                    <a:p>
                      <a:r>
                        <a:rPr lang="es-CO" sz="2400" b="1"/>
                        <a:t>KRI (Key Risk Indicator)</a:t>
                      </a:r>
                      <a:endParaRPr lang="es-CO" sz="2400"/>
                    </a:p>
                  </a:txBody>
                  <a:tcPr anchor="ctr"/>
                </a:tc>
                <a:tc>
                  <a:txBody>
                    <a:bodyPr/>
                    <a:lstStyle/>
                    <a:p>
                      <a:r>
                        <a:rPr lang="es-ES" sz="2400" dirty="0"/>
                        <a:t>Indicador clave de riesgo. Mide la exposición a amenazas que pueden afectar el desempeño.</a:t>
                      </a:r>
                    </a:p>
                  </a:txBody>
                  <a:tcPr anchor="ctr"/>
                </a:tc>
                <a:extLst>
                  <a:ext uri="{0D108BD9-81ED-4DB2-BD59-A6C34878D82A}">
                    <a16:rowId xmlns:a16="http://schemas.microsoft.com/office/drawing/2014/main" val="1656690841"/>
                  </a:ext>
                </a:extLst>
              </a:tr>
            </a:tbl>
          </a:graphicData>
        </a:graphic>
      </p:graphicFrame>
      <p:sp>
        <p:nvSpPr>
          <p:cNvPr id="10" name="CuadroTexto 9">
            <a:extLst>
              <a:ext uri="{FF2B5EF4-FFF2-40B4-BE49-F238E27FC236}">
                <a16:creationId xmlns:a16="http://schemas.microsoft.com/office/drawing/2014/main" id="{A035F76B-72E9-17C4-F691-1E922C2AEBEF}"/>
              </a:ext>
            </a:extLst>
          </p:cNvPr>
          <p:cNvSpPr txBox="1"/>
          <p:nvPr/>
        </p:nvSpPr>
        <p:spPr>
          <a:xfrm>
            <a:off x="1038935" y="5711303"/>
            <a:ext cx="6153150" cy="830997"/>
          </a:xfrm>
          <a:prstGeom prst="rect">
            <a:avLst/>
          </a:prstGeom>
          <a:noFill/>
        </p:spPr>
        <p:txBody>
          <a:bodyPr wrap="square">
            <a:spAutoFit/>
          </a:bodyPr>
          <a:lstStyle/>
          <a:p>
            <a:r>
              <a:rPr lang="es-ES" sz="2400" b="1" dirty="0"/>
              <a:t>KRI</a:t>
            </a:r>
            <a:r>
              <a:rPr lang="es-ES" sz="2400" dirty="0"/>
              <a:t> → alerta previa → acción → </a:t>
            </a:r>
            <a:r>
              <a:rPr lang="es-ES" sz="2400" b="1" dirty="0"/>
              <a:t>KPI</a:t>
            </a:r>
            <a:r>
              <a:rPr lang="es-ES" sz="2400" dirty="0"/>
              <a:t> → medición del resultado.</a:t>
            </a:r>
            <a:endParaRPr lang="es-CO" sz="2400" dirty="0"/>
          </a:p>
        </p:txBody>
      </p:sp>
      <p:pic>
        <p:nvPicPr>
          <p:cNvPr id="49154" name="Picture 2" descr="KRI vs. KPI: Key Differences To Know (Your 101 Guide) - AIHR">
            <a:extLst>
              <a:ext uri="{FF2B5EF4-FFF2-40B4-BE49-F238E27FC236}">
                <a16:creationId xmlns:a16="http://schemas.microsoft.com/office/drawing/2014/main" id="{AD065AD1-D346-FC17-8FD8-DD994A91E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6432" y="1918193"/>
            <a:ext cx="3883099" cy="38830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059BB964-B335-31AE-D827-605A582CADF7}"/>
              </a:ext>
            </a:extLst>
          </p:cNvPr>
          <p:cNvPicPr>
            <a:picLocks noChangeAspect="1"/>
          </p:cNvPicPr>
          <p:nvPr/>
        </p:nvPicPr>
        <p:blipFill>
          <a:blip r:embed="rId8"/>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129907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278345" y="169495"/>
            <a:ext cx="9888875" cy="1325563"/>
          </a:xfrm>
        </p:spPr>
        <p:txBody>
          <a:bodyPr/>
          <a:lstStyle/>
          <a:p>
            <a:r>
              <a:rPr lang="es-ES" b="1" dirty="0"/>
              <a:t>Diferencias entre KPI y OKR</a:t>
            </a:r>
            <a:endParaRPr lang="es-CO" b="1"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10" name="Tabla 9">
            <a:extLst>
              <a:ext uri="{FF2B5EF4-FFF2-40B4-BE49-F238E27FC236}">
                <a16:creationId xmlns:a16="http://schemas.microsoft.com/office/drawing/2014/main" id="{EBF913B4-8FAE-EDE0-85B3-9DBE64C88AE0}"/>
              </a:ext>
            </a:extLst>
          </p:cNvPr>
          <p:cNvGraphicFramePr>
            <a:graphicFrameLocks noGrp="1"/>
          </p:cNvGraphicFramePr>
          <p:nvPr>
            <p:extLst>
              <p:ext uri="{D42A27DB-BD31-4B8C-83A1-F6EECF244321}">
                <p14:modId xmlns:p14="http://schemas.microsoft.com/office/powerpoint/2010/main" val="3516760954"/>
              </p:ext>
            </p:extLst>
          </p:nvPr>
        </p:nvGraphicFramePr>
        <p:xfrm>
          <a:off x="385395" y="1298085"/>
          <a:ext cx="10968405" cy="5244215"/>
        </p:xfrm>
        <a:graphic>
          <a:graphicData uri="http://schemas.openxmlformats.org/drawingml/2006/table">
            <a:tbl>
              <a:tblPr>
                <a:tableStyleId>{ED083AE6-46FA-4A59-8FB0-9F97EB10719F}</a:tableStyleId>
              </a:tblPr>
              <a:tblGrid>
                <a:gridCol w="1799919">
                  <a:extLst>
                    <a:ext uri="{9D8B030D-6E8A-4147-A177-3AD203B41FA5}">
                      <a16:colId xmlns:a16="http://schemas.microsoft.com/office/drawing/2014/main" val="488174190"/>
                    </a:ext>
                  </a:extLst>
                </a:gridCol>
                <a:gridCol w="3867150">
                  <a:extLst>
                    <a:ext uri="{9D8B030D-6E8A-4147-A177-3AD203B41FA5}">
                      <a16:colId xmlns:a16="http://schemas.microsoft.com/office/drawing/2014/main" val="1713771677"/>
                    </a:ext>
                  </a:extLst>
                </a:gridCol>
                <a:gridCol w="5301336">
                  <a:extLst>
                    <a:ext uri="{9D8B030D-6E8A-4147-A177-3AD203B41FA5}">
                      <a16:colId xmlns:a16="http://schemas.microsoft.com/office/drawing/2014/main" val="1822605806"/>
                    </a:ext>
                  </a:extLst>
                </a:gridCol>
              </a:tblGrid>
              <a:tr h="219765">
                <a:tc>
                  <a:txBody>
                    <a:bodyPr/>
                    <a:lstStyle/>
                    <a:p>
                      <a:r>
                        <a:rPr lang="es-CO" sz="1400"/>
                        <a:t>Característica</a:t>
                      </a:r>
                    </a:p>
                  </a:txBody>
                  <a:tcPr marL="65929" marR="65929" marT="32965" marB="32965" anchor="ctr"/>
                </a:tc>
                <a:tc>
                  <a:txBody>
                    <a:bodyPr/>
                    <a:lstStyle/>
                    <a:p>
                      <a:r>
                        <a:rPr lang="es-CO" sz="1400" b="1"/>
                        <a:t>KPI (Key Performance Indicator)</a:t>
                      </a:r>
                      <a:endParaRPr lang="es-CO" sz="1400"/>
                    </a:p>
                  </a:txBody>
                  <a:tcPr marL="65929" marR="65929" marT="32965" marB="32965" anchor="ctr"/>
                </a:tc>
                <a:tc>
                  <a:txBody>
                    <a:bodyPr/>
                    <a:lstStyle/>
                    <a:p>
                      <a:r>
                        <a:rPr lang="en-US" sz="1400" b="1"/>
                        <a:t>OKR (Objectives and Key Results)</a:t>
                      </a:r>
                      <a:endParaRPr lang="en-US" sz="1400"/>
                    </a:p>
                  </a:txBody>
                  <a:tcPr marL="65929" marR="65929" marT="32965" marB="32965" anchor="ctr"/>
                </a:tc>
                <a:extLst>
                  <a:ext uri="{0D108BD9-81ED-4DB2-BD59-A6C34878D82A}">
                    <a16:rowId xmlns:a16="http://schemas.microsoft.com/office/drawing/2014/main" val="1129341928"/>
                  </a:ext>
                </a:extLst>
              </a:tr>
              <a:tr h="527435">
                <a:tc>
                  <a:txBody>
                    <a:bodyPr/>
                    <a:lstStyle/>
                    <a:p>
                      <a:r>
                        <a:rPr lang="es-CO" sz="1400" b="1"/>
                        <a:t>¿Qué es?</a:t>
                      </a:r>
                      <a:endParaRPr lang="es-CO" sz="1400"/>
                    </a:p>
                  </a:txBody>
                  <a:tcPr marL="65929" marR="65929" marT="32965" marB="32965" anchor="ctr"/>
                </a:tc>
                <a:tc>
                  <a:txBody>
                    <a:bodyPr/>
                    <a:lstStyle/>
                    <a:p>
                      <a:r>
                        <a:rPr lang="es-ES" sz="1400"/>
                        <a:t>Indicador clave que </a:t>
                      </a:r>
                      <a:r>
                        <a:rPr lang="es-ES" sz="1400" b="1"/>
                        <a:t>mide el desempeño</a:t>
                      </a:r>
                      <a:r>
                        <a:rPr lang="es-ES" sz="1400"/>
                        <a:t> de un proceso o actividad.</a:t>
                      </a:r>
                    </a:p>
                  </a:txBody>
                  <a:tcPr marL="65929" marR="65929" marT="32965" marB="32965" anchor="ctr"/>
                </a:tc>
                <a:tc>
                  <a:txBody>
                    <a:bodyPr/>
                    <a:lstStyle/>
                    <a:p>
                      <a:r>
                        <a:rPr lang="es-ES" sz="1400"/>
                        <a:t>Marco de gestión que </a:t>
                      </a:r>
                      <a:r>
                        <a:rPr lang="es-ES" sz="1400" b="1"/>
                        <a:t>define objetivos</a:t>
                      </a:r>
                      <a:r>
                        <a:rPr lang="es-ES" sz="1400"/>
                        <a:t> ambiciosos y los resultados clave para alcanzarlos.</a:t>
                      </a:r>
                    </a:p>
                  </a:txBody>
                  <a:tcPr marL="65929" marR="65929" marT="32965" marB="32965" anchor="ctr"/>
                </a:tc>
                <a:extLst>
                  <a:ext uri="{0D108BD9-81ED-4DB2-BD59-A6C34878D82A}">
                    <a16:rowId xmlns:a16="http://schemas.microsoft.com/office/drawing/2014/main" val="2776289782"/>
                  </a:ext>
                </a:extLst>
              </a:tr>
              <a:tr h="373600">
                <a:tc>
                  <a:txBody>
                    <a:bodyPr/>
                    <a:lstStyle/>
                    <a:p>
                      <a:r>
                        <a:rPr lang="es-CO" sz="1400" b="1"/>
                        <a:t>Propósito principal</a:t>
                      </a:r>
                      <a:endParaRPr lang="es-CO" sz="1400"/>
                    </a:p>
                  </a:txBody>
                  <a:tcPr marL="65929" marR="65929" marT="32965" marB="32965" anchor="ctr"/>
                </a:tc>
                <a:tc>
                  <a:txBody>
                    <a:bodyPr/>
                    <a:lstStyle/>
                    <a:p>
                      <a:r>
                        <a:rPr lang="es-ES" sz="1400" b="1"/>
                        <a:t>Monitorear y controlar</a:t>
                      </a:r>
                      <a:r>
                        <a:rPr lang="es-ES" sz="1400"/>
                        <a:t> el progreso hacia metas concretas.</a:t>
                      </a:r>
                    </a:p>
                  </a:txBody>
                  <a:tcPr marL="65929" marR="65929" marT="32965" marB="32965" anchor="ctr"/>
                </a:tc>
                <a:tc>
                  <a:txBody>
                    <a:bodyPr/>
                    <a:lstStyle/>
                    <a:p>
                      <a:r>
                        <a:rPr lang="es-ES" sz="1400" b="1"/>
                        <a:t>Impulsar el alineamiento y el enfoque</a:t>
                      </a:r>
                      <a:r>
                        <a:rPr lang="es-ES" sz="1400"/>
                        <a:t> en metas estratégicas.</a:t>
                      </a:r>
                    </a:p>
                  </a:txBody>
                  <a:tcPr marL="65929" marR="65929" marT="32965" marB="32965" anchor="ctr"/>
                </a:tc>
                <a:extLst>
                  <a:ext uri="{0D108BD9-81ED-4DB2-BD59-A6C34878D82A}">
                    <a16:rowId xmlns:a16="http://schemas.microsoft.com/office/drawing/2014/main" val="3844993506"/>
                  </a:ext>
                </a:extLst>
              </a:tr>
              <a:tr h="373600">
                <a:tc>
                  <a:txBody>
                    <a:bodyPr/>
                    <a:lstStyle/>
                    <a:p>
                      <a:r>
                        <a:rPr lang="es-CO" sz="1400" b="1"/>
                        <a:t>Orientación</a:t>
                      </a:r>
                      <a:endParaRPr lang="es-CO" sz="1400"/>
                    </a:p>
                  </a:txBody>
                  <a:tcPr marL="65929" marR="65929" marT="32965" marB="32965" anchor="ctr"/>
                </a:tc>
                <a:tc>
                  <a:txBody>
                    <a:bodyPr/>
                    <a:lstStyle/>
                    <a:p>
                      <a:r>
                        <a:rPr lang="es-ES" sz="1400"/>
                        <a:t>Más </a:t>
                      </a:r>
                      <a:r>
                        <a:rPr lang="es-ES" sz="1400" b="1"/>
                        <a:t>operativa</a:t>
                      </a:r>
                      <a:r>
                        <a:rPr lang="es-ES" sz="1400"/>
                        <a:t>, centrado en mantener el rendimiento.</a:t>
                      </a:r>
                    </a:p>
                  </a:txBody>
                  <a:tcPr marL="65929" marR="65929" marT="32965" marB="32965" anchor="ctr"/>
                </a:tc>
                <a:tc>
                  <a:txBody>
                    <a:bodyPr/>
                    <a:lstStyle/>
                    <a:p>
                      <a:r>
                        <a:rPr lang="es-ES" sz="1400"/>
                        <a:t>Más </a:t>
                      </a:r>
                      <a:r>
                        <a:rPr lang="es-ES" sz="1400" b="1"/>
                        <a:t>estratégica</a:t>
                      </a:r>
                      <a:r>
                        <a:rPr lang="es-ES" sz="1400"/>
                        <a:t>, centrado en alcanzar nuevos logros o mejoras.</a:t>
                      </a:r>
                    </a:p>
                  </a:txBody>
                  <a:tcPr marL="65929" marR="65929" marT="32965" marB="32965" anchor="ctr"/>
                </a:tc>
                <a:extLst>
                  <a:ext uri="{0D108BD9-81ED-4DB2-BD59-A6C34878D82A}">
                    <a16:rowId xmlns:a16="http://schemas.microsoft.com/office/drawing/2014/main" val="2188282107"/>
                  </a:ext>
                </a:extLst>
              </a:tr>
              <a:tr h="373600">
                <a:tc>
                  <a:txBody>
                    <a:bodyPr/>
                    <a:lstStyle/>
                    <a:p>
                      <a:r>
                        <a:rPr lang="es-CO" sz="1400" b="1" dirty="0"/>
                        <a:t>Estructura</a:t>
                      </a:r>
                      <a:endParaRPr lang="es-CO" sz="1400" dirty="0"/>
                    </a:p>
                  </a:txBody>
                  <a:tcPr marL="65929" marR="65929" marT="32965" marB="32965" anchor="ctr"/>
                </a:tc>
                <a:tc>
                  <a:txBody>
                    <a:bodyPr/>
                    <a:lstStyle/>
                    <a:p>
                      <a:r>
                        <a:rPr lang="es-ES" sz="1400"/>
                        <a:t>Indicador numérico: %, cantidad, tiempo, costo, etc.</a:t>
                      </a:r>
                    </a:p>
                  </a:txBody>
                  <a:tcPr marL="65929" marR="65929" marT="32965" marB="32965" anchor="ctr"/>
                </a:tc>
                <a:tc>
                  <a:txBody>
                    <a:bodyPr/>
                    <a:lstStyle/>
                    <a:p>
                      <a:r>
                        <a:rPr lang="es-ES" sz="1400"/>
                        <a:t>Compuesto por: 1 </a:t>
                      </a:r>
                      <a:r>
                        <a:rPr lang="es-ES" sz="1400" b="1"/>
                        <a:t>Objetivo cualitativo</a:t>
                      </a:r>
                      <a:r>
                        <a:rPr lang="es-ES" sz="1400"/>
                        <a:t> + 2-5 </a:t>
                      </a:r>
                      <a:r>
                        <a:rPr lang="es-ES" sz="1400" b="1"/>
                        <a:t>Resultados clave cuantificables</a:t>
                      </a:r>
                      <a:endParaRPr lang="es-ES" sz="1400"/>
                    </a:p>
                  </a:txBody>
                  <a:tcPr marL="65929" marR="65929" marT="32965" marB="32965" anchor="ctr"/>
                </a:tc>
                <a:extLst>
                  <a:ext uri="{0D108BD9-81ED-4DB2-BD59-A6C34878D82A}">
                    <a16:rowId xmlns:a16="http://schemas.microsoft.com/office/drawing/2014/main" val="106562026"/>
                  </a:ext>
                </a:extLst>
              </a:tr>
              <a:tr h="373600">
                <a:tc>
                  <a:txBody>
                    <a:bodyPr/>
                    <a:lstStyle/>
                    <a:p>
                      <a:r>
                        <a:rPr lang="es-CO" sz="1400" b="1" dirty="0"/>
                        <a:t>Enfoque</a:t>
                      </a:r>
                      <a:endParaRPr lang="es-CO" sz="1400" dirty="0"/>
                    </a:p>
                  </a:txBody>
                  <a:tcPr marL="65929" marR="65929" marT="32965" marB="32965" anchor="ctr"/>
                </a:tc>
                <a:tc>
                  <a:txBody>
                    <a:bodyPr/>
                    <a:lstStyle/>
                    <a:p>
                      <a:r>
                        <a:rPr lang="es-ES" sz="1400"/>
                        <a:t>Basado en el </a:t>
                      </a:r>
                      <a:r>
                        <a:rPr lang="es-ES" sz="1400" b="1"/>
                        <a:t>rendimiento pasado o presente</a:t>
                      </a:r>
                      <a:r>
                        <a:rPr lang="es-ES" sz="1400"/>
                        <a:t>.</a:t>
                      </a:r>
                    </a:p>
                  </a:txBody>
                  <a:tcPr marL="65929" marR="65929" marT="32965" marB="32965" anchor="ctr"/>
                </a:tc>
                <a:tc>
                  <a:txBody>
                    <a:bodyPr/>
                    <a:lstStyle/>
                    <a:p>
                      <a:r>
                        <a:rPr lang="es-ES" sz="1400"/>
                        <a:t>Basado en </a:t>
                      </a:r>
                      <a:r>
                        <a:rPr lang="es-ES" sz="1400" b="1"/>
                        <a:t>objetivos futuros y progreso hacia ellos</a:t>
                      </a:r>
                      <a:r>
                        <a:rPr lang="es-ES" sz="1400"/>
                        <a:t>.</a:t>
                      </a:r>
                    </a:p>
                  </a:txBody>
                  <a:tcPr marL="65929" marR="65929" marT="32965" marB="32965" anchor="ctr"/>
                </a:tc>
                <a:extLst>
                  <a:ext uri="{0D108BD9-81ED-4DB2-BD59-A6C34878D82A}">
                    <a16:rowId xmlns:a16="http://schemas.microsoft.com/office/drawing/2014/main" val="3219453880"/>
                  </a:ext>
                </a:extLst>
              </a:tr>
              <a:tr h="373600">
                <a:tc>
                  <a:txBody>
                    <a:bodyPr/>
                    <a:lstStyle/>
                    <a:p>
                      <a:r>
                        <a:rPr lang="es-CO" sz="1400" b="1"/>
                        <a:t>Frecuencia</a:t>
                      </a:r>
                      <a:endParaRPr lang="es-CO" sz="1400"/>
                    </a:p>
                  </a:txBody>
                  <a:tcPr marL="65929" marR="65929" marT="32965" marB="32965" anchor="ctr"/>
                </a:tc>
                <a:tc>
                  <a:txBody>
                    <a:bodyPr/>
                    <a:lstStyle/>
                    <a:p>
                      <a:r>
                        <a:rPr lang="es-CO" sz="1400"/>
                        <a:t>Seguimiento </a:t>
                      </a:r>
                      <a:r>
                        <a:rPr lang="es-CO" sz="1400" b="1"/>
                        <a:t>continuo o periódico</a:t>
                      </a:r>
                      <a:r>
                        <a:rPr lang="es-CO" sz="1400"/>
                        <a:t> (semanal, mensual, trimestral).</a:t>
                      </a:r>
                    </a:p>
                  </a:txBody>
                  <a:tcPr marL="65929" marR="65929" marT="32965" marB="32965" anchor="ctr"/>
                </a:tc>
                <a:tc>
                  <a:txBody>
                    <a:bodyPr/>
                    <a:lstStyle/>
                    <a:p>
                      <a:r>
                        <a:rPr lang="es-CO" sz="1400"/>
                        <a:t>Normalmente </a:t>
                      </a:r>
                      <a:r>
                        <a:rPr lang="es-CO" sz="1400" b="1"/>
                        <a:t>trimestral o anual</a:t>
                      </a:r>
                      <a:r>
                        <a:rPr lang="es-CO" sz="1400"/>
                        <a:t>.</a:t>
                      </a:r>
                    </a:p>
                  </a:txBody>
                  <a:tcPr marL="65929" marR="65929" marT="32965" marB="32965" anchor="ctr"/>
                </a:tc>
                <a:extLst>
                  <a:ext uri="{0D108BD9-81ED-4DB2-BD59-A6C34878D82A}">
                    <a16:rowId xmlns:a16="http://schemas.microsoft.com/office/drawing/2014/main" val="2991085659"/>
                  </a:ext>
                </a:extLst>
              </a:tr>
              <a:tr h="988940">
                <a:tc>
                  <a:txBody>
                    <a:bodyPr/>
                    <a:lstStyle/>
                    <a:p>
                      <a:r>
                        <a:rPr lang="es-CO" sz="1400" b="1"/>
                        <a:t>Ejemplo INACAR</a:t>
                      </a:r>
                      <a:endParaRPr lang="es-CO" sz="1400"/>
                    </a:p>
                  </a:txBody>
                  <a:tcPr marL="65929" marR="65929" marT="32965" marB="32965" anchor="ctr"/>
                </a:tc>
                <a:tc>
                  <a:txBody>
                    <a:bodyPr/>
                    <a:lstStyle/>
                    <a:p>
                      <a:r>
                        <a:rPr lang="es-ES" sz="1400"/>
                        <a:t>% de cumplimiento del cronograma de obra</a:t>
                      </a:r>
                    </a:p>
                  </a:txBody>
                  <a:tcPr marL="65929" marR="65929" marT="32965" marB="32965" anchor="ctr"/>
                </a:tc>
                <a:tc>
                  <a:txBody>
                    <a:bodyPr/>
                    <a:lstStyle/>
                    <a:p>
                      <a:r>
                        <a:rPr lang="es-ES" sz="1400"/>
                        <a:t>Objetivo: “Mejorar la experiencia del cliente”</a:t>
                      </a:r>
                      <a:br>
                        <a:rPr lang="es-ES" sz="1400"/>
                      </a:br>
                      <a:r>
                        <a:rPr lang="es-ES" sz="1400"/>
                        <a:t>KR1: “Reducir reclamos en postventa en 30%”</a:t>
                      </a:r>
                      <a:br>
                        <a:rPr lang="es-ES" sz="1400"/>
                      </a:br>
                      <a:r>
                        <a:rPr lang="es-ES" sz="1400"/>
                        <a:t>KR2: “Aumentar satisfacción del cliente a 90%”</a:t>
                      </a:r>
                    </a:p>
                  </a:txBody>
                  <a:tcPr marL="65929" marR="65929" marT="32965" marB="32965" anchor="ctr"/>
                </a:tc>
                <a:extLst>
                  <a:ext uri="{0D108BD9-81ED-4DB2-BD59-A6C34878D82A}">
                    <a16:rowId xmlns:a16="http://schemas.microsoft.com/office/drawing/2014/main" val="4192426801"/>
                  </a:ext>
                </a:extLst>
              </a:tr>
              <a:tr h="373600">
                <a:tc>
                  <a:txBody>
                    <a:bodyPr/>
                    <a:lstStyle/>
                    <a:p>
                      <a:r>
                        <a:rPr lang="es-CO" sz="1400" b="1"/>
                        <a:t>Medición de éxito</a:t>
                      </a:r>
                      <a:endParaRPr lang="es-CO" sz="1400"/>
                    </a:p>
                  </a:txBody>
                  <a:tcPr marL="65929" marR="65929" marT="32965" marB="32965" anchor="ctr"/>
                </a:tc>
                <a:tc>
                  <a:txBody>
                    <a:bodyPr/>
                    <a:lstStyle/>
                    <a:p>
                      <a:r>
                        <a:rPr lang="es-ES" sz="1400"/>
                        <a:t>Éxito = cumplir o superar el indicador establecido.</a:t>
                      </a:r>
                    </a:p>
                  </a:txBody>
                  <a:tcPr marL="65929" marR="65929" marT="32965" marB="32965" anchor="ctr"/>
                </a:tc>
                <a:tc>
                  <a:txBody>
                    <a:bodyPr/>
                    <a:lstStyle/>
                    <a:p>
                      <a:r>
                        <a:rPr lang="es-ES" sz="1400"/>
                        <a:t>Éxito = </a:t>
                      </a:r>
                      <a:r>
                        <a:rPr lang="es-ES" sz="1400" b="1"/>
                        <a:t>progresar de forma significativa</a:t>
                      </a:r>
                      <a:r>
                        <a:rPr lang="es-ES" sz="1400"/>
                        <a:t> hacia un objetivo ambicioso.</a:t>
                      </a:r>
                    </a:p>
                  </a:txBody>
                  <a:tcPr marL="65929" marR="65929" marT="32965" marB="32965" anchor="ctr"/>
                </a:tc>
                <a:extLst>
                  <a:ext uri="{0D108BD9-81ED-4DB2-BD59-A6C34878D82A}">
                    <a16:rowId xmlns:a16="http://schemas.microsoft.com/office/drawing/2014/main" val="41638340"/>
                  </a:ext>
                </a:extLst>
              </a:tr>
              <a:tr h="373600">
                <a:tc>
                  <a:txBody>
                    <a:bodyPr/>
                    <a:lstStyle/>
                    <a:p>
                      <a:r>
                        <a:rPr lang="es-CO" sz="1400" b="1"/>
                        <a:t>Flexibilidad</a:t>
                      </a:r>
                      <a:endParaRPr lang="es-CO" sz="1400"/>
                    </a:p>
                  </a:txBody>
                  <a:tcPr marL="65929" marR="65929" marT="32965" marB="32965" anchor="ctr"/>
                </a:tc>
                <a:tc>
                  <a:txBody>
                    <a:bodyPr/>
                    <a:lstStyle/>
                    <a:p>
                      <a:r>
                        <a:rPr lang="es-ES" sz="1400"/>
                        <a:t>Menos flexible. Se mantiene estable en el tiempo.</a:t>
                      </a:r>
                    </a:p>
                  </a:txBody>
                  <a:tcPr marL="65929" marR="65929" marT="32965" marB="32965" anchor="ctr"/>
                </a:tc>
                <a:tc>
                  <a:txBody>
                    <a:bodyPr/>
                    <a:lstStyle/>
                    <a:p>
                      <a:r>
                        <a:rPr lang="es-ES" sz="1400" dirty="0"/>
                        <a:t>Más dinámico. Se ajusta a ciclos de planificación</a:t>
                      </a:r>
                    </a:p>
                  </a:txBody>
                  <a:tcPr marL="65929" marR="65929" marT="32965" marB="32965" anchor="ctr"/>
                </a:tc>
                <a:extLst>
                  <a:ext uri="{0D108BD9-81ED-4DB2-BD59-A6C34878D82A}">
                    <a16:rowId xmlns:a16="http://schemas.microsoft.com/office/drawing/2014/main" val="3190855636"/>
                  </a:ext>
                </a:extLst>
              </a:tr>
            </a:tbl>
          </a:graphicData>
        </a:graphic>
      </p:graphicFrame>
      <p:pic>
        <p:nvPicPr>
          <p:cNvPr id="6" name="Imagen 5">
            <a:extLst>
              <a:ext uri="{FF2B5EF4-FFF2-40B4-BE49-F238E27FC236}">
                <a16:creationId xmlns:a16="http://schemas.microsoft.com/office/drawing/2014/main" id="{097F9539-BE7E-AB65-9412-10BD8AAAAAB6}"/>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522323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¿Cuándo usar cada uno?</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a:buFont typeface="Arial" panose="020B0604020202020204" pitchFamily="34" charset="0"/>
              <a:buChar char="•"/>
            </a:pPr>
            <a:r>
              <a:rPr lang="es-ES" b="1" dirty="0"/>
              <a:t>Usa KPI</a:t>
            </a:r>
            <a:r>
              <a:rPr lang="es-ES" dirty="0"/>
              <a:t> cuando necesitas:</a:t>
            </a:r>
          </a:p>
          <a:p>
            <a:pPr marL="742950" lvl="1" indent="-285750">
              <a:buFont typeface="Arial" panose="020B0604020202020204" pitchFamily="34" charset="0"/>
              <a:buChar char="•"/>
            </a:pPr>
            <a:r>
              <a:rPr lang="es-ES" dirty="0"/>
              <a:t>Controlar procesos clave.</a:t>
            </a:r>
          </a:p>
          <a:p>
            <a:pPr marL="742950" lvl="1" indent="-285750">
              <a:buFont typeface="Arial" panose="020B0604020202020204" pitchFamily="34" charset="0"/>
              <a:buChar char="•"/>
            </a:pPr>
            <a:r>
              <a:rPr lang="es-ES" dirty="0"/>
              <a:t>Asegurar el cumplimiento de estándares.</a:t>
            </a:r>
          </a:p>
          <a:p>
            <a:pPr marL="742950" lvl="1" indent="-285750">
              <a:buFont typeface="Arial" panose="020B0604020202020204" pitchFamily="34" charset="0"/>
              <a:buChar char="•"/>
            </a:pPr>
            <a:r>
              <a:rPr lang="es-ES" dirty="0"/>
              <a:t>Medir desempeño continuo.</a:t>
            </a:r>
          </a:p>
          <a:p>
            <a:pPr>
              <a:buFont typeface="Arial" panose="020B0604020202020204" pitchFamily="34" charset="0"/>
              <a:buChar char="•"/>
            </a:pPr>
            <a:r>
              <a:rPr lang="es-ES" b="1" dirty="0"/>
              <a:t>Usa OKR</a:t>
            </a:r>
            <a:r>
              <a:rPr lang="es-ES" dirty="0"/>
              <a:t> cuando:</a:t>
            </a:r>
          </a:p>
          <a:p>
            <a:pPr marL="742950" lvl="1" indent="-285750">
              <a:buFont typeface="Arial" panose="020B0604020202020204" pitchFamily="34" charset="0"/>
              <a:buChar char="•"/>
            </a:pPr>
            <a:r>
              <a:rPr lang="es-ES" dirty="0"/>
              <a:t>Buscas </a:t>
            </a:r>
            <a:r>
              <a:rPr lang="es-ES" b="1" dirty="0"/>
              <a:t>cambio, innovación o transformación</a:t>
            </a:r>
            <a:r>
              <a:rPr lang="es-ES" dirty="0"/>
              <a:t>.</a:t>
            </a:r>
          </a:p>
          <a:p>
            <a:pPr marL="742950" lvl="1" indent="-285750">
              <a:buFont typeface="Arial" panose="020B0604020202020204" pitchFamily="34" charset="0"/>
              <a:buChar char="•"/>
            </a:pPr>
            <a:r>
              <a:rPr lang="es-ES" dirty="0"/>
              <a:t>Necesitas </a:t>
            </a:r>
            <a:r>
              <a:rPr lang="es-ES" b="1" dirty="0"/>
              <a:t>alinear equipos</a:t>
            </a:r>
            <a:r>
              <a:rPr lang="es-ES" dirty="0"/>
              <a:t> a metas estratégicas.</a:t>
            </a:r>
          </a:p>
          <a:p>
            <a:pPr marL="742950" lvl="1" indent="-285750">
              <a:buFont typeface="Arial" panose="020B0604020202020204" pitchFamily="34" charset="0"/>
              <a:buChar char="•"/>
            </a:pPr>
            <a:r>
              <a:rPr lang="es-ES" dirty="0"/>
              <a:t>Deseas </a:t>
            </a:r>
            <a:r>
              <a:rPr lang="es-ES" b="1" dirty="0"/>
              <a:t>inspirar foco y ambición</a:t>
            </a:r>
            <a:r>
              <a:rPr lang="es-ES" dirty="0"/>
              <a:t>.</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1FA3187B-A2A6-C1F7-FF5D-332B10447CD4}"/>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4149089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1;p2">
            <a:extLst>
              <a:ext uri="{FF2B5EF4-FFF2-40B4-BE49-F238E27FC236}">
                <a16:creationId xmlns:a16="http://schemas.microsoft.com/office/drawing/2014/main" id="{20CF4554-89CC-A07F-E0CF-88783F3E75BF}"/>
              </a:ext>
            </a:extLst>
          </p:cNvPr>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 name="Marcador de posición de imagen 8" descr="Libro abierto">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4">
            <a:extLst>
              <a:ext uri="{28A0092B-C50C-407E-A947-70E740481C1C}">
                <a14:useLocalDpi xmlns:a14="http://schemas.microsoft.com/office/drawing/2010/main"/>
              </a:ext>
            </a:extLst>
          </a:blip>
          <a:srcRect/>
          <a:stretch>
            <a:fillRect/>
          </a:stretch>
        </p:blipFill>
        <p:spPr/>
      </p:pic>
      <p:sp>
        <p:nvSpPr>
          <p:cNvPr id="29" name="Rectángulo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54692" y="-42637"/>
            <a:ext cx="2928121" cy="6974659"/>
            <a:chOff x="9621170" y="-85274"/>
            <a:chExt cx="2928121" cy="6974659"/>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4">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838406" y="-5626"/>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4">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111889" y="-85274"/>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2">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rgbClr val="FF9A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1137633" y="1113742"/>
              <a:ext cx="1411658"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1134368" y="248547"/>
            <a:ext cx="10624861" cy="830997"/>
          </a:xfrm>
        </p:spPr>
        <p:txBody>
          <a:bodyPr rtlCol="0"/>
          <a:lstStyle/>
          <a:p>
            <a:pPr rtl="0"/>
            <a:r>
              <a:rPr lang="es-ES" sz="6600" b="1" dirty="0"/>
              <a:t>1.1. Introducción a la gestión de indicadores</a:t>
            </a:r>
            <a:endParaRPr lang="es-ES" sz="4000" dirty="0"/>
          </a:p>
        </p:txBody>
      </p:sp>
      <p:pic>
        <p:nvPicPr>
          <p:cNvPr id="83" name="Marcador de contenido 82" descr="Lluvia de ideas de grupo con relleno sólido">
            <a:extLst>
              <a:ext uri="{FF2B5EF4-FFF2-40B4-BE49-F238E27FC236}">
                <a16:creationId xmlns:a16="http://schemas.microsoft.com/office/drawing/2014/main" id="{604095CF-E62F-46A4-A86C-5F465AE6E235}"/>
              </a:ext>
            </a:extLst>
          </p:cNvPr>
          <p:cNvPicPr>
            <a:picLocks noGrp="1" noChangeAspect="1"/>
          </p:cNvPicPr>
          <p:nvPr>
            <p:ph sz="quarter" idx="13"/>
          </p:nvPr>
        </p:nvPicPr>
        <p:blipFill>
          <a:blip r:embed="rId5">
            <a:extLst>
              <a:ext uri="{96DAC541-7B7A-43D3-8B79-37D633B846F1}">
                <asvg:svgBlip xmlns:asvg="http://schemas.microsoft.com/office/drawing/2016/SVG/main" r:embed="rId6"/>
              </a:ext>
            </a:extLst>
          </a:blip>
          <a:srcRect/>
          <a:stretch/>
        </p:blipFill>
        <p:spPr/>
      </p:pic>
      <p:sp>
        <p:nvSpPr>
          <p:cNvPr id="87" name="Marcador de texto 86" descr="bloque de contenido 1">
            <a:extLst>
              <a:ext uri="{FF2B5EF4-FFF2-40B4-BE49-F238E27FC236}">
                <a16:creationId xmlns:a16="http://schemas.microsoft.com/office/drawing/2014/main" id="{1F4C9CA2-B224-40CD-8DB2-CAE478D23611}"/>
              </a:ext>
            </a:extLst>
          </p:cNvPr>
          <p:cNvSpPr>
            <a:spLocks noGrp="1"/>
          </p:cNvSpPr>
          <p:nvPr>
            <p:ph type="body" sz="quarter" idx="11"/>
          </p:nvPr>
        </p:nvSpPr>
        <p:spPr>
          <a:xfrm>
            <a:off x="647700" y="2717803"/>
            <a:ext cx="3107052" cy="3368675"/>
          </a:xfrm>
        </p:spPr>
        <p:txBody>
          <a:bodyPr rtlCol="0"/>
          <a:lstStyle/>
          <a:p>
            <a:r>
              <a:rPr lang="es-ES" b="1" dirty="0">
                <a:solidFill>
                  <a:schemeClr val="bg1"/>
                </a:solidFill>
                <a:latin typeface="Calibri" panose="020F0502020204030204" pitchFamily="34" charset="0"/>
                <a:cs typeface="Calibri" panose="020F0502020204030204" pitchFamily="34" charset="0"/>
              </a:rPr>
              <a:t>Bloque: Rol de la gestión moderna</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La gestión en las organizaciones modernas</a:t>
            </a:r>
            <a:endParaRPr lang="es-ES" dirty="0">
              <a:solidFill>
                <a:schemeClr val="bg1"/>
              </a:solidFill>
              <a:latin typeface="Calibri" panose="020F0502020204030204" pitchFamily="34" charset="0"/>
              <a:cs typeface="Calibri" panose="020F0502020204030204" pitchFamily="34" charset="0"/>
            </a:endParaRPr>
          </a:p>
          <a:p>
            <a:pPr marL="457200" lvl="1" indent="0">
              <a:buNone/>
            </a:pPr>
            <a:r>
              <a:rPr lang="es-ES" sz="1400" dirty="0">
                <a:solidFill>
                  <a:schemeClr val="bg1"/>
                </a:solidFill>
                <a:latin typeface="Calibri" panose="020F0502020204030204" pitchFamily="34" charset="0"/>
                <a:cs typeface="Calibri" panose="020F0502020204030204" pitchFamily="34" charset="0"/>
              </a:rPr>
              <a:t>- Conceptos clave de gestión organizacional</a:t>
            </a:r>
          </a:p>
          <a:p>
            <a:pPr marL="457200" lvl="1" indent="0">
              <a:buNone/>
            </a:pPr>
            <a:r>
              <a:rPr lang="es-ES" sz="1400" dirty="0">
                <a:solidFill>
                  <a:schemeClr val="bg1"/>
                </a:solidFill>
                <a:latin typeface="Calibri" panose="020F0502020204030204" pitchFamily="34" charset="0"/>
                <a:cs typeface="Calibri" panose="020F0502020204030204" pitchFamily="34" charset="0"/>
              </a:rPr>
              <a:t>- Nuevos retos: agilidad, innovación, sostenibilidad</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De la intuición al dato</a:t>
            </a:r>
            <a:endParaRPr lang="es-ES" dirty="0">
              <a:solidFill>
                <a:schemeClr val="bg1"/>
              </a:solidFill>
              <a:latin typeface="Calibri" panose="020F0502020204030204" pitchFamily="34" charset="0"/>
              <a:cs typeface="Calibri" panose="020F0502020204030204" pitchFamily="34" charset="0"/>
            </a:endParaRPr>
          </a:p>
          <a:p>
            <a:pPr marL="457200" lvl="1" indent="0">
              <a:buNone/>
            </a:pPr>
            <a:r>
              <a:rPr lang="es-ES" sz="1400" dirty="0">
                <a:solidFill>
                  <a:schemeClr val="bg1"/>
                </a:solidFill>
                <a:latin typeface="Calibri" panose="020F0502020204030204" pitchFamily="34" charset="0"/>
                <a:cs typeface="Calibri" panose="020F0502020204030204" pitchFamily="34" charset="0"/>
              </a:rPr>
              <a:t>- La evolución hacia la toma de decisiones basada en evidencias</a:t>
            </a:r>
          </a:p>
          <a:p>
            <a:pPr marL="457200" lvl="1" indent="0">
              <a:buNone/>
            </a:pPr>
            <a:r>
              <a:rPr lang="es-ES" sz="1400" dirty="0">
                <a:solidFill>
                  <a:schemeClr val="bg1"/>
                </a:solidFill>
                <a:latin typeface="Calibri" panose="020F0502020204030204" pitchFamily="34" charset="0"/>
                <a:cs typeface="Calibri" panose="020F0502020204030204" pitchFamily="34" charset="0"/>
              </a:rPr>
              <a:t>- Gráfica o ejemplo comparativo</a:t>
            </a:r>
          </a:p>
        </p:txBody>
      </p:sp>
      <p:pic>
        <p:nvPicPr>
          <p:cNvPr id="95" name="Marcador de contenido 94" descr="Identificación de empleado con relleno sólido">
            <a:extLst>
              <a:ext uri="{FF2B5EF4-FFF2-40B4-BE49-F238E27FC236}">
                <a16:creationId xmlns:a16="http://schemas.microsoft.com/office/drawing/2014/main" id="{96991F60-484C-4906-ADB8-676435D3D6E3}"/>
              </a:ext>
            </a:extLst>
          </p:cNvPr>
          <p:cNvPicPr>
            <a:picLocks noGrp="1" noChangeAspect="1"/>
          </p:cNvPicPr>
          <p:nvPr>
            <p:ph sz="quarter" idx="14"/>
          </p:nvPr>
        </p:nvPicPr>
        <p:blipFill>
          <a:blip r:embed="rId7">
            <a:extLst>
              <a:ext uri="{96DAC541-7B7A-43D3-8B79-37D633B846F1}">
                <asvg:svgBlip xmlns:asvg="http://schemas.microsoft.com/office/drawing/2016/SVG/main" r:embed="rId8"/>
              </a:ext>
            </a:extLst>
          </a:blip>
          <a:srcRect/>
          <a:stretch/>
        </p:blipFill>
        <p:spPr>
          <a:xfrm>
            <a:off x="4803775" y="1981993"/>
            <a:ext cx="547688" cy="547688"/>
          </a:xfrm>
        </p:spPr>
      </p:pic>
      <p:sp>
        <p:nvSpPr>
          <p:cNvPr id="88" name="Marcador de texto 87" descr="bloque de contenido 2">
            <a:extLst>
              <a:ext uri="{FF2B5EF4-FFF2-40B4-BE49-F238E27FC236}">
                <a16:creationId xmlns:a16="http://schemas.microsoft.com/office/drawing/2014/main" id="{D01EBAE5-B81D-4150-B62C-F56241C55563}"/>
              </a:ext>
            </a:extLst>
          </p:cNvPr>
          <p:cNvSpPr>
            <a:spLocks noGrp="1"/>
          </p:cNvSpPr>
          <p:nvPr>
            <p:ph type="body" sz="quarter" idx="12"/>
          </p:nvPr>
        </p:nvSpPr>
        <p:spPr>
          <a:xfrm>
            <a:off x="3888842" y="2717803"/>
            <a:ext cx="2702458" cy="3368675"/>
          </a:xfrm>
        </p:spPr>
        <p:txBody>
          <a:bodyPr rtlCol="0"/>
          <a:lstStyle/>
          <a:p>
            <a:r>
              <a:rPr lang="es-CO" b="1" dirty="0">
                <a:solidFill>
                  <a:schemeClr val="bg1"/>
                </a:solidFill>
                <a:latin typeface="Calibri" panose="020F0502020204030204" pitchFamily="34" charset="0"/>
                <a:cs typeface="Calibri" panose="020F0502020204030204" pitchFamily="34" charset="0"/>
              </a:rPr>
              <a:t>Bloque: Enfoque sistémico</a:t>
            </a:r>
          </a:p>
          <a:p>
            <a:pPr marL="285750" indent="-285750">
              <a:buFont typeface="Arial" panose="020B0604020202020204" pitchFamily="34" charset="0"/>
              <a:buChar char="•"/>
            </a:pPr>
            <a:r>
              <a:rPr lang="es-CO" b="1" dirty="0">
                <a:solidFill>
                  <a:schemeClr val="bg1"/>
                </a:solidFill>
                <a:latin typeface="Calibri" panose="020F0502020204030204" pitchFamily="34" charset="0"/>
                <a:cs typeface="Calibri" panose="020F0502020204030204" pitchFamily="34" charset="0"/>
              </a:rPr>
              <a:t>Enfoque sistémico de gestión</a:t>
            </a:r>
            <a:endParaRPr lang="es-CO" dirty="0">
              <a:solidFill>
                <a:schemeClr val="bg1"/>
              </a:solidFill>
              <a:latin typeface="Calibri" panose="020F0502020204030204" pitchFamily="34" charset="0"/>
              <a:cs typeface="Calibri" panose="020F0502020204030204" pitchFamily="34" charset="0"/>
            </a:endParaRPr>
          </a:p>
          <a:p>
            <a:pPr marL="457200" lvl="1" indent="0">
              <a:buNone/>
            </a:pPr>
            <a:r>
              <a:rPr lang="es-CO" sz="1400" dirty="0">
                <a:solidFill>
                  <a:schemeClr val="bg1"/>
                </a:solidFill>
                <a:latin typeface="Calibri" panose="020F0502020204030204" pitchFamily="34" charset="0"/>
                <a:cs typeface="Calibri" panose="020F0502020204030204" pitchFamily="34" charset="0"/>
              </a:rPr>
              <a:t>- Concepto de sistema aplicado a organizaciones</a:t>
            </a:r>
          </a:p>
          <a:p>
            <a:pPr marL="457200" lvl="1" indent="0">
              <a:buNone/>
            </a:pPr>
            <a:r>
              <a:rPr lang="es-CO" sz="1400" dirty="0">
                <a:solidFill>
                  <a:schemeClr val="bg1"/>
                </a:solidFill>
                <a:latin typeface="Calibri" panose="020F0502020204030204" pitchFamily="34" charset="0"/>
                <a:cs typeface="Calibri" panose="020F0502020204030204" pitchFamily="34" charset="0"/>
              </a:rPr>
              <a:t>- Esquema: entradas, procesos, salidas, retroalimentación</a:t>
            </a:r>
          </a:p>
          <a:p>
            <a:pPr marL="285750" indent="-285750">
              <a:buFont typeface="Arial" panose="020B0604020202020204" pitchFamily="34" charset="0"/>
              <a:buChar char="•"/>
            </a:pPr>
            <a:r>
              <a:rPr lang="es-CO" b="1" dirty="0">
                <a:solidFill>
                  <a:schemeClr val="bg1"/>
                </a:solidFill>
                <a:latin typeface="Calibri" panose="020F0502020204030204" pitchFamily="34" charset="0"/>
                <a:cs typeface="Calibri" panose="020F0502020204030204" pitchFamily="34" charset="0"/>
              </a:rPr>
              <a:t>Organización como sistema interrelacionado</a:t>
            </a:r>
            <a:endParaRPr lang="es-CO" dirty="0">
              <a:solidFill>
                <a:schemeClr val="bg1"/>
              </a:solidFill>
              <a:latin typeface="Calibri" panose="020F0502020204030204" pitchFamily="34" charset="0"/>
              <a:cs typeface="Calibri" panose="020F0502020204030204" pitchFamily="34" charset="0"/>
            </a:endParaRPr>
          </a:p>
          <a:p>
            <a:pPr marL="457200" lvl="1" indent="0">
              <a:buNone/>
            </a:pPr>
            <a:r>
              <a:rPr lang="es-CO" sz="1400" dirty="0">
                <a:solidFill>
                  <a:schemeClr val="bg1"/>
                </a:solidFill>
                <a:latin typeface="Calibri" panose="020F0502020204030204" pitchFamily="34" charset="0"/>
                <a:cs typeface="Calibri" panose="020F0502020204030204" pitchFamily="34" charset="0"/>
              </a:rPr>
              <a:t>- Diagrama de procesos conectados</a:t>
            </a:r>
          </a:p>
          <a:p>
            <a:pPr marL="457200" lvl="1" indent="0">
              <a:buNone/>
            </a:pPr>
            <a:r>
              <a:rPr lang="es-CO" sz="1400" dirty="0">
                <a:solidFill>
                  <a:schemeClr val="bg1"/>
                </a:solidFill>
                <a:latin typeface="Calibri" panose="020F0502020204030204" pitchFamily="34" charset="0"/>
                <a:cs typeface="Calibri" panose="020F0502020204030204" pitchFamily="34" charset="0"/>
              </a:rPr>
              <a:t>- Importancia de medir en distintos puntos del sistema</a:t>
            </a:r>
          </a:p>
        </p:txBody>
      </p:sp>
      <p:pic>
        <p:nvPicPr>
          <p:cNvPr id="97" name="Marcador de contenido 96" descr="Persona con idea con relleno sólido">
            <a:extLst>
              <a:ext uri="{FF2B5EF4-FFF2-40B4-BE49-F238E27FC236}">
                <a16:creationId xmlns:a16="http://schemas.microsoft.com/office/drawing/2014/main" id="{40D9C27B-A51D-4036-B3F9-56081BD60AB9}"/>
              </a:ext>
            </a:extLst>
          </p:cNvPr>
          <p:cNvPicPr>
            <a:picLocks noGrp="1" noChangeAspect="1"/>
          </p:cNvPicPr>
          <p:nvPr>
            <p:ph sz="quarter" idx="16"/>
          </p:nvPr>
        </p:nvPicPr>
        <p:blipFill>
          <a:blip r:embed="rId9">
            <a:extLst>
              <a:ext uri="{96DAC541-7B7A-43D3-8B79-37D633B846F1}">
                <asvg:svgBlip xmlns:asvg="http://schemas.microsoft.com/office/drawing/2016/SVG/main" r:embed="rId10"/>
              </a:ext>
            </a:extLst>
          </a:blip>
          <a:srcRect/>
          <a:stretch/>
        </p:blipFill>
        <p:spPr/>
      </p:pic>
      <p:sp>
        <p:nvSpPr>
          <p:cNvPr id="90" name="Marcador de texto 89" descr="bloque de contenido 3">
            <a:extLst>
              <a:ext uri="{FF2B5EF4-FFF2-40B4-BE49-F238E27FC236}">
                <a16:creationId xmlns:a16="http://schemas.microsoft.com/office/drawing/2014/main" id="{AC38A326-FA47-4BD6-B27D-DEB6A4485AB5}"/>
              </a:ext>
            </a:extLst>
          </p:cNvPr>
          <p:cNvSpPr>
            <a:spLocks noGrp="1"/>
          </p:cNvSpPr>
          <p:nvPr>
            <p:ph type="body" sz="quarter" idx="15"/>
          </p:nvPr>
        </p:nvSpPr>
        <p:spPr>
          <a:xfrm>
            <a:off x="7129985" y="2717803"/>
            <a:ext cx="2881336" cy="3368675"/>
          </a:xfrm>
        </p:spPr>
        <p:txBody>
          <a:bodyPr rtlCol="0"/>
          <a:lstStyle/>
          <a:p>
            <a:r>
              <a:rPr lang="es-ES" b="1" dirty="0">
                <a:solidFill>
                  <a:schemeClr val="bg1"/>
                </a:solidFill>
                <a:latin typeface="Calibri" panose="020F0502020204030204" pitchFamily="34" charset="0"/>
                <a:cs typeface="Calibri" panose="020F0502020204030204" pitchFamily="34" charset="0"/>
              </a:rPr>
              <a:t>Bloque: Liderazgo</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Liderazgo en la implementación de indicadores</a:t>
            </a:r>
            <a:endParaRPr lang="es-ES" dirty="0">
              <a:solidFill>
                <a:schemeClr val="bg1"/>
              </a:solidFill>
              <a:latin typeface="Calibri" panose="020F0502020204030204" pitchFamily="34" charset="0"/>
              <a:cs typeface="Calibri" panose="020F0502020204030204" pitchFamily="34" charset="0"/>
            </a:endParaRPr>
          </a:p>
          <a:p>
            <a:pPr marL="457200" lvl="1" indent="0">
              <a:buNone/>
            </a:pPr>
            <a:r>
              <a:rPr lang="es-ES" sz="1400" dirty="0">
                <a:solidFill>
                  <a:schemeClr val="bg1"/>
                </a:solidFill>
                <a:latin typeface="Calibri" panose="020F0502020204030204" pitchFamily="34" charset="0"/>
                <a:cs typeface="Calibri" panose="020F0502020204030204" pitchFamily="34" charset="0"/>
              </a:rPr>
              <a:t>- Rol de líderes, mandos medios y equipos</a:t>
            </a:r>
          </a:p>
          <a:p>
            <a:pPr marL="457200" lvl="1" indent="0">
              <a:buNone/>
            </a:pPr>
            <a:r>
              <a:rPr lang="es-ES" sz="1400" dirty="0">
                <a:solidFill>
                  <a:schemeClr val="bg1"/>
                </a:solidFill>
                <a:latin typeface="Calibri" panose="020F0502020204030204" pitchFamily="34" charset="0"/>
                <a:cs typeface="Calibri" panose="020F0502020204030204" pitchFamily="34" charset="0"/>
              </a:rPr>
              <a:t>- Competencias necesarias para liderar con indicadores</a:t>
            </a:r>
          </a:p>
          <a:p>
            <a:pPr marL="285750" indent="-285750">
              <a:buFont typeface="Arial" panose="020B0604020202020204" pitchFamily="34" charset="0"/>
              <a:buChar char="•"/>
            </a:pPr>
            <a:r>
              <a:rPr lang="es-ES" b="1" dirty="0">
                <a:solidFill>
                  <a:schemeClr val="bg1"/>
                </a:solidFill>
                <a:latin typeface="Calibri" panose="020F0502020204030204" pitchFamily="34" charset="0"/>
                <a:cs typeface="Calibri" panose="020F0502020204030204" pitchFamily="34" charset="0"/>
              </a:rPr>
              <a:t>Resistencia y cambio organizacional</a:t>
            </a:r>
            <a:endParaRPr lang="es-ES" dirty="0">
              <a:solidFill>
                <a:schemeClr val="bg1"/>
              </a:solidFill>
              <a:latin typeface="Calibri" panose="020F0502020204030204" pitchFamily="34" charset="0"/>
              <a:cs typeface="Calibri" panose="020F0502020204030204" pitchFamily="34" charset="0"/>
            </a:endParaRPr>
          </a:p>
          <a:p>
            <a:pPr marL="457200" lvl="1" indent="0">
              <a:buNone/>
            </a:pPr>
            <a:r>
              <a:rPr lang="es-ES" sz="1400" dirty="0">
                <a:solidFill>
                  <a:schemeClr val="bg1"/>
                </a:solidFill>
                <a:latin typeface="Calibri" panose="020F0502020204030204" pitchFamily="34" charset="0"/>
                <a:cs typeface="Calibri" panose="020F0502020204030204" pitchFamily="34" charset="0"/>
              </a:rPr>
              <a:t>- Estrategias para fomentar una cultura de medición</a:t>
            </a:r>
          </a:p>
          <a:p>
            <a:pPr marL="457200" lvl="1" indent="0">
              <a:buNone/>
            </a:pPr>
            <a:r>
              <a:rPr lang="es-ES" sz="1400" dirty="0">
                <a:solidFill>
                  <a:schemeClr val="bg1"/>
                </a:solidFill>
                <a:latin typeface="Calibri" panose="020F0502020204030204" pitchFamily="34" charset="0"/>
                <a:cs typeface="Calibri" panose="020F0502020204030204" pitchFamily="34" charset="0"/>
              </a:rPr>
              <a:t> -Claves para la sostenibilidad del sistema de indicadores</a:t>
            </a:r>
          </a:p>
          <a:p>
            <a:pPr marL="285750" indent="-285750" rtl="0">
              <a:buFont typeface="Arial" panose="020B0604020202020204" pitchFamily="34" charset="0"/>
              <a:buChar char="•"/>
            </a:pPr>
            <a:endParaRPr lang="es-ES" dirty="0">
              <a:solidFill>
                <a:schemeClr val="bg1"/>
              </a:solidFill>
              <a:latin typeface="Calibri" panose="020F0502020204030204" pitchFamily="34" charset="0"/>
              <a:cs typeface="Calibri" panose="020F0502020204030204" pitchFamily="34" charset="0"/>
            </a:endParaRPr>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67046" y="6171752"/>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pic>
        <p:nvPicPr>
          <p:cNvPr id="2" name="Google Shape;95;p2">
            <a:extLst>
              <a:ext uri="{FF2B5EF4-FFF2-40B4-BE49-F238E27FC236}">
                <a16:creationId xmlns:a16="http://schemas.microsoft.com/office/drawing/2014/main" id="{8A790CAE-DF86-946D-4F0B-46891326810E}"/>
              </a:ext>
            </a:extLst>
          </p:cNvPr>
          <p:cNvPicPr preferRelativeResize="0"/>
          <p:nvPr/>
        </p:nvPicPr>
        <p:blipFill rotWithShape="1">
          <a:blip r:embed="rId11">
            <a:alphaModFix/>
          </a:blip>
          <a:srcRect/>
          <a:stretch/>
        </p:blipFill>
        <p:spPr>
          <a:xfrm>
            <a:off x="66987" y="0"/>
            <a:ext cx="666902" cy="1022583"/>
          </a:xfrm>
          <a:prstGeom prst="rect">
            <a:avLst/>
          </a:prstGeom>
          <a:noFill/>
          <a:ln>
            <a:noFill/>
          </a:ln>
        </p:spPr>
      </p:pic>
      <p:pic>
        <p:nvPicPr>
          <p:cNvPr id="3" name="Imagen 2">
            <a:extLst>
              <a:ext uri="{FF2B5EF4-FFF2-40B4-BE49-F238E27FC236}">
                <a16:creationId xmlns:a16="http://schemas.microsoft.com/office/drawing/2014/main" id="{FEF1B346-F20A-BCF5-51B4-9C18741CA3D0}"/>
              </a:ext>
            </a:extLst>
          </p:cNvPr>
          <p:cNvPicPr>
            <a:picLocks noChangeAspect="1"/>
          </p:cNvPicPr>
          <p:nvPr/>
        </p:nvPicPr>
        <p:blipFill>
          <a:blip r:embed="rId12"/>
          <a:stretch>
            <a:fillRect/>
          </a:stretch>
        </p:blipFill>
        <p:spPr>
          <a:xfrm>
            <a:off x="11230982" y="5266242"/>
            <a:ext cx="942975" cy="828675"/>
          </a:xfrm>
          <a:prstGeom prst="rect">
            <a:avLst/>
          </a:prstGeom>
          <a:ln>
            <a:solidFill>
              <a:schemeClr val="bg1"/>
            </a:solidFill>
          </a:ln>
        </p:spPr>
      </p:pic>
    </p:spTree>
    <p:extLst>
      <p:ext uri="{BB962C8B-B14F-4D97-AF65-F5344CB8AC3E}">
        <p14:creationId xmlns:p14="http://schemas.microsoft.com/office/powerpoint/2010/main" val="1117880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346623" y="534833"/>
            <a:ext cx="9888875" cy="1325563"/>
          </a:xfrm>
        </p:spPr>
        <p:txBody>
          <a:bodyPr>
            <a:normAutofit fontScale="90000"/>
          </a:bodyPr>
          <a:lstStyle/>
          <a:p>
            <a:r>
              <a:rPr kumimoji="0" lang="es-CO" altLang="es-CO" sz="4400" b="1" i="0" u="none" strike="noStrike" cap="none" normalizeH="0" baseline="0" dirty="0">
                <a:ln>
                  <a:noFill/>
                </a:ln>
                <a:solidFill>
                  <a:schemeClr val="tx1"/>
                </a:solidFill>
                <a:effectLst/>
                <a:latin typeface="Arial" panose="020B0604020202020204" pitchFamily="34" charset="0"/>
              </a:rPr>
              <a:t>Conclusión del Bloque 2: Tipologías de Indicadores</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6" name="Rectangle 1">
            <a:extLst>
              <a:ext uri="{FF2B5EF4-FFF2-40B4-BE49-F238E27FC236}">
                <a16:creationId xmlns:a16="http://schemas.microsoft.com/office/drawing/2014/main" id="{20D38323-C3CA-2869-412C-F5426D90B7AD}"/>
              </a:ext>
            </a:extLst>
          </p:cNvPr>
          <p:cNvSpPr>
            <a:spLocks noGrp="1" noChangeArrowheads="1"/>
          </p:cNvSpPr>
          <p:nvPr>
            <p:ph type="body" idx="1"/>
          </p:nvPr>
        </p:nvSpPr>
        <p:spPr bwMode="auto">
          <a:xfrm>
            <a:off x="838200" y="1600638"/>
            <a:ext cx="1066915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En esta sección, comprendimos que una correcta tipología de indicadores permite diseñar un sistema de medición estratégico, equilibrado y útil para la toma de decisiones.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Existen </a:t>
            </a:r>
            <a:r>
              <a:rPr kumimoji="0" lang="es-CO" altLang="es-CO" sz="1800" b="1" i="0" u="none" strike="noStrike" cap="none" normalizeH="0" baseline="0" dirty="0">
                <a:ln>
                  <a:noFill/>
                </a:ln>
                <a:solidFill>
                  <a:schemeClr val="tx1"/>
                </a:solidFill>
                <a:effectLst/>
                <a:latin typeface="Arial" panose="020B0604020202020204" pitchFamily="34" charset="0"/>
              </a:rPr>
              <a:t>distintos tipos de indicadores</a:t>
            </a:r>
            <a:r>
              <a:rPr kumimoji="0" lang="es-CO" altLang="es-CO" sz="1800" b="0" i="0" u="none" strike="noStrike" cap="none" normalizeH="0" baseline="0" dirty="0">
                <a:ln>
                  <a:noFill/>
                </a:ln>
                <a:solidFill>
                  <a:schemeClr val="tx1"/>
                </a:solidFill>
                <a:effectLst/>
                <a:latin typeface="Arial" panose="020B0604020202020204" pitchFamily="34" charset="0"/>
              </a:rPr>
              <a:t> (eficiencia, eficacia, calidad, productividad, impacto), y cada uno cumple una función específica en la evaluación del desempeño organizacional.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Clasificarlos según su momento de aplicación —</a:t>
            </a:r>
            <a:r>
              <a:rPr kumimoji="0" lang="es-CO" altLang="es-CO" sz="1800" b="1" i="0" u="none" strike="noStrike" cap="none" normalizeH="0" baseline="0" dirty="0">
                <a:ln>
                  <a:noFill/>
                </a:ln>
                <a:solidFill>
                  <a:schemeClr val="tx1"/>
                </a:solidFill>
                <a:effectLst/>
                <a:latin typeface="Arial" panose="020B0604020202020204" pitchFamily="34" charset="0"/>
              </a:rPr>
              <a:t>estructura, proceso y resultado</a:t>
            </a:r>
            <a:r>
              <a:rPr kumimoji="0" lang="es-CO" altLang="es-CO" sz="1800" b="0" i="0" u="none" strike="noStrike" cap="none" normalizeH="0" baseline="0" dirty="0">
                <a:ln>
                  <a:noFill/>
                </a:ln>
                <a:solidFill>
                  <a:schemeClr val="tx1"/>
                </a:solidFill>
                <a:effectLst/>
                <a:latin typeface="Arial" panose="020B0604020202020204" pitchFamily="34" charset="0"/>
              </a:rPr>
              <a:t>— permite hacer seguimiento integral al ciclo de gestión, desde los recursos hasta los impactos.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Diferenciamos entre: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KPI (Indicadores Clave de Desempeño)</a:t>
            </a:r>
            <a:r>
              <a:rPr kumimoji="0" lang="es-CO" altLang="es-CO" sz="1800" b="0" i="0" u="none" strike="noStrike" cap="none" normalizeH="0" baseline="0" dirty="0">
                <a:ln>
                  <a:noFill/>
                </a:ln>
                <a:solidFill>
                  <a:schemeClr val="tx1"/>
                </a:solidFill>
                <a:effectLst/>
                <a:latin typeface="Arial" panose="020B0604020202020204" pitchFamily="34" charset="0"/>
              </a:rPr>
              <a:t>: métricas que permiten controlar el rendimiento operativo.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KRI (Indicadores Clave de Riesgo)</a:t>
            </a:r>
            <a:r>
              <a:rPr kumimoji="0" lang="es-CO" altLang="es-CO" sz="1800" b="0" i="0" u="none" strike="noStrike" cap="none" normalizeH="0" baseline="0" dirty="0">
                <a:ln>
                  <a:noFill/>
                </a:ln>
                <a:solidFill>
                  <a:schemeClr val="tx1"/>
                </a:solidFill>
                <a:effectLst/>
                <a:latin typeface="Arial" panose="020B0604020202020204" pitchFamily="34" charset="0"/>
              </a:rPr>
              <a:t>: alertas que anticipan amenazas y apoyan la prevención.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OKR (Objetivos y Resultados Clave)</a:t>
            </a:r>
            <a:r>
              <a:rPr kumimoji="0" lang="es-CO" altLang="es-CO" sz="1800" b="0" i="0" u="none" strike="noStrike" cap="none" normalizeH="0" baseline="0" dirty="0">
                <a:ln>
                  <a:noFill/>
                </a:ln>
                <a:solidFill>
                  <a:schemeClr val="tx1"/>
                </a:solidFill>
                <a:effectLst/>
                <a:latin typeface="Arial" panose="020B0604020202020204" pitchFamily="34" charset="0"/>
              </a:rPr>
              <a:t>: un sistema orientado a la estrategia y transformación, más flexible y retador que los KPI.</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En organizaciones como </a:t>
            </a:r>
            <a:r>
              <a:rPr kumimoji="0" lang="es-CO" altLang="es-CO" sz="1800" b="1" i="0" u="none" strike="noStrike" cap="none" normalizeH="0" baseline="0" dirty="0">
                <a:ln>
                  <a:noFill/>
                </a:ln>
                <a:solidFill>
                  <a:schemeClr val="tx1"/>
                </a:solidFill>
                <a:effectLst/>
                <a:latin typeface="Arial" panose="020B0604020202020204" pitchFamily="34" charset="0"/>
              </a:rPr>
              <a:t>INACAR</a:t>
            </a:r>
            <a:r>
              <a:rPr kumimoji="0" lang="es-CO" altLang="es-CO" sz="1800" b="0" i="0" u="none" strike="noStrike" cap="none" normalizeH="0" baseline="0" dirty="0">
                <a:ln>
                  <a:noFill/>
                </a:ln>
                <a:solidFill>
                  <a:schemeClr val="tx1"/>
                </a:solidFill>
                <a:effectLst/>
                <a:latin typeface="Arial" panose="020B0604020202020204" pitchFamily="34" charset="0"/>
              </a:rPr>
              <a:t>, integrar estas herramientas es fundamental para: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Asegurar el cumplimiento de metas técnicas y financieras (KPI).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Gestionar riesgos del entorno, insumos o procesos (KRI).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Impulsar el crecimiento, la innovación y la cultura de mejora continua (OKR).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rgbClr val="781997"/>
                </a:solidFill>
                <a:effectLst/>
                <a:latin typeface="Arial" panose="020B0604020202020204" pitchFamily="34" charset="0"/>
              </a:rPr>
              <a:t>Medir no es solo controlar, es aprender, decidir y evolucionar como organización.</a:t>
            </a:r>
            <a:endParaRPr kumimoji="0" lang="es-CO" altLang="es-CO" sz="2000" b="0" i="0" u="none" strike="noStrike" cap="none" normalizeH="0" baseline="0" dirty="0">
              <a:ln>
                <a:noFill/>
              </a:ln>
              <a:solidFill>
                <a:srgbClr val="781997"/>
              </a:solidFill>
              <a:effectLst/>
              <a:latin typeface="Arial" panose="020B0604020202020204" pitchFamily="34" charset="0"/>
            </a:endParaRPr>
          </a:p>
        </p:txBody>
      </p:sp>
      <p:pic>
        <p:nvPicPr>
          <p:cNvPr id="8" name="Imagen 7">
            <a:extLst>
              <a:ext uri="{FF2B5EF4-FFF2-40B4-BE49-F238E27FC236}">
                <a16:creationId xmlns:a16="http://schemas.microsoft.com/office/drawing/2014/main" id="{A228C470-7004-55FD-65A4-0089190314CB}"/>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3907058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Fuentes de datos para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92500" lnSpcReduction="20000"/>
          </a:bodyPr>
          <a:lstStyle/>
          <a:p>
            <a:pPr marL="114300" indent="0">
              <a:buNone/>
            </a:pPr>
            <a:r>
              <a:rPr lang="es-ES" dirty="0"/>
              <a:t>Una vez diseñado un buen indicador, se debe definir </a:t>
            </a:r>
            <a:r>
              <a:rPr lang="es-ES" b="1" dirty="0"/>
              <a:t>de dónde obtendremos la información</a:t>
            </a:r>
            <a:r>
              <a:rPr lang="es-ES" dirty="0"/>
              <a:t>. Las fuentes deben ser </a:t>
            </a:r>
            <a:r>
              <a:rPr lang="es-ES" b="1" dirty="0"/>
              <a:t>accesibles, confiables y frecuentes</a:t>
            </a:r>
            <a:r>
              <a:rPr lang="es-ES" dirty="0"/>
              <a:t>.</a:t>
            </a:r>
          </a:p>
          <a:p>
            <a:pPr marL="114300" indent="0">
              <a:buNone/>
            </a:pPr>
            <a:r>
              <a:rPr lang="es-ES" b="1" dirty="0"/>
              <a:t>Internas</a:t>
            </a:r>
          </a:p>
          <a:p>
            <a:pPr>
              <a:buFont typeface="Arial" panose="020B0604020202020204" pitchFamily="34" charset="0"/>
              <a:buChar char="•"/>
            </a:pPr>
            <a:r>
              <a:rPr lang="es-ES" dirty="0"/>
              <a:t>Bases de datos internas (ERP, CRM, sistema contable).</a:t>
            </a:r>
          </a:p>
          <a:p>
            <a:pPr>
              <a:buFont typeface="Arial" panose="020B0604020202020204" pitchFamily="34" charset="0"/>
              <a:buChar char="•"/>
            </a:pPr>
            <a:r>
              <a:rPr lang="es-ES" dirty="0"/>
              <a:t>Reportes operativos (informes de obra, producción, ventas).</a:t>
            </a:r>
          </a:p>
          <a:p>
            <a:pPr>
              <a:buFont typeface="Arial" panose="020B0604020202020204" pitchFamily="34" charset="0"/>
              <a:buChar char="•"/>
            </a:pPr>
            <a:r>
              <a:rPr lang="es-ES" dirty="0"/>
              <a:t>Encuestas internas (clima laboral, evaluaciones de desempeño).</a:t>
            </a:r>
          </a:p>
          <a:p>
            <a:pPr marL="114300" indent="0">
              <a:buNone/>
            </a:pPr>
            <a:r>
              <a:rPr lang="es-ES" b="1" dirty="0"/>
              <a:t>Externas</a:t>
            </a:r>
          </a:p>
          <a:p>
            <a:pPr>
              <a:buFont typeface="Arial" panose="020B0604020202020204" pitchFamily="34" charset="0"/>
              <a:buChar char="•"/>
            </a:pPr>
            <a:r>
              <a:rPr lang="es-ES" dirty="0"/>
              <a:t>Datos del mercado (costo de insumos, competencia).</a:t>
            </a:r>
          </a:p>
          <a:p>
            <a:pPr>
              <a:buFont typeface="Arial" panose="020B0604020202020204" pitchFamily="34" charset="0"/>
              <a:buChar char="•"/>
            </a:pPr>
            <a:r>
              <a:rPr lang="es-ES" dirty="0"/>
              <a:t>Fuentes gubernamentales (DANE, Ministerio de Vivienda).</a:t>
            </a:r>
          </a:p>
          <a:p>
            <a:pPr>
              <a:buFont typeface="Arial" panose="020B0604020202020204" pitchFamily="34" charset="0"/>
              <a:buChar char="•"/>
            </a:pPr>
            <a:r>
              <a:rPr lang="es-ES" dirty="0"/>
              <a:t>Encuestas de satisfacción del cliente externo o comunidad.</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3EFD7A88-1719-D171-0619-4AC56CF6B36A}"/>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73730" name="Picture 2" descr="Cómo analizar más de 1.000 indicadores de desarrollo de diferentes fuentes  con una misma herramienta? - Abierto al público">
            <a:extLst>
              <a:ext uri="{FF2B5EF4-FFF2-40B4-BE49-F238E27FC236}">
                <a16:creationId xmlns:a16="http://schemas.microsoft.com/office/drawing/2014/main" id="{E1EB4D10-A3C4-396E-1C49-670E1E2525B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57" b="92369" l="9992" r="89925">
                        <a14:foregroundMark x1="64280" y1="12401" x2="38968" y2="6041"/>
                        <a14:foregroundMark x1="38968" y1="6041" x2="32390" y2="10811"/>
                        <a14:foregroundMark x1="32390" y1="10811" x2="30641" y2="21781"/>
                        <a14:foregroundMark x1="30641" y1="21781" x2="31391" y2="29730"/>
                        <a14:foregroundMark x1="31391" y1="29730" x2="41049" y2="46582"/>
                        <a14:foregroundMark x1="41049" y1="46582" x2="43880" y2="55167"/>
                        <a14:foregroundMark x1="43880" y1="55167" x2="42048" y2="62321"/>
                        <a14:foregroundMark x1="42048" y1="62321" x2="38551" y2="67568"/>
                        <a14:foregroundMark x1="38551" y1="67568" x2="38218" y2="87758"/>
                        <a14:foregroundMark x1="38218" y1="87758" x2="42714" y2="92369"/>
                        <a14:foregroundMark x1="42714" y1="92369" x2="56286" y2="86804"/>
                        <a14:foregroundMark x1="56286" y1="86804" x2="58285" y2="77901"/>
                        <a14:foregroundMark x1="58285" y1="77901" x2="55953" y2="64070"/>
                        <a14:foregroundMark x1="55953" y1="64070" x2="50791" y2="61685"/>
                        <a14:foregroundMark x1="50791" y1="61685" x2="53622" y2="46900"/>
                        <a14:foregroundMark x1="53622" y1="46900" x2="60949" y2="31002"/>
                        <a14:foregroundMark x1="60949" y1="31002" x2="65862" y2="24960"/>
                        <a14:foregroundMark x1="65862" y1="24960" x2="65945" y2="14785"/>
                        <a14:foregroundMark x1="65945" y1="14785" x2="63281" y2="13037"/>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723203" y="2786564"/>
            <a:ext cx="6655875" cy="348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368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kumimoji="0" lang="es-CO" altLang="es-CO" sz="4400" b="1" i="0" u="none" strike="noStrike" cap="none" normalizeH="0" baseline="0" dirty="0">
                <a:ln>
                  <a:noFill/>
                </a:ln>
                <a:solidFill>
                  <a:schemeClr val="tx1"/>
                </a:solidFill>
                <a:effectLst/>
                <a:latin typeface="Arial" panose="020B0604020202020204" pitchFamily="34" charset="0"/>
              </a:rPr>
              <a:t>Consideraciones clave sobre la fuente de datos</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8A1BAB69-767C-09C3-D7F9-DF54B5F5F1F5}"/>
              </a:ext>
            </a:extLst>
          </p:cNvPr>
          <p:cNvGraphicFramePr>
            <a:graphicFrameLocks noGrp="1"/>
          </p:cNvGraphicFramePr>
          <p:nvPr>
            <p:extLst>
              <p:ext uri="{D42A27DB-BD31-4B8C-83A1-F6EECF244321}">
                <p14:modId xmlns:p14="http://schemas.microsoft.com/office/powerpoint/2010/main" val="3234333596"/>
              </p:ext>
            </p:extLst>
          </p:nvPr>
        </p:nvGraphicFramePr>
        <p:xfrm>
          <a:off x="991759" y="2091345"/>
          <a:ext cx="7028291" cy="3383280"/>
        </p:xfrm>
        <a:graphic>
          <a:graphicData uri="http://schemas.openxmlformats.org/drawingml/2006/table">
            <a:tbl>
              <a:tblPr>
                <a:tableStyleId>{ED083AE6-46FA-4A59-8FB0-9F97EB10719F}</a:tableStyleId>
              </a:tblPr>
              <a:tblGrid>
                <a:gridCol w="2227691">
                  <a:extLst>
                    <a:ext uri="{9D8B030D-6E8A-4147-A177-3AD203B41FA5}">
                      <a16:colId xmlns:a16="http://schemas.microsoft.com/office/drawing/2014/main" val="1009233229"/>
                    </a:ext>
                  </a:extLst>
                </a:gridCol>
                <a:gridCol w="4800600">
                  <a:extLst>
                    <a:ext uri="{9D8B030D-6E8A-4147-A177-3AD203B41FA5}">
                      <a16:colId xmlns:a16="http://schemas.microsoft.com/office/drawing/2014/main" val="2304348529"/>
                    </a:ext>
                  </a:extLst>
                </a:gridCol>
              </a:tblGrid>
              <a:tr h="0">
                <a:tc>
                  <a:txBody>
                    <a:bodyPr/>
                    <a:lstStyle/>
                    <a:p>
                      <a:r>
                        <a:rPr lang="es-CO" sz="2400"/>
                        <a:t>Criterio</a:t>
                      </a:r>
                    </a:p>
                  </a:txBody>
                  <a:tcPr anchor="ctr"/>
                </a:tc>
                <a:tc>
                  <a:txBody>
                    <a:bodyPr/>
                    <a:lstStyle/>
                    <a:p>
                      <a:r>
                        <a:rPr lang="es-CO" sz="2400"/>
                        <a:t>Pregunta a considerar</a:t>
                      </a:r>
                    </a:p>
                  </a:txBody>
                  <a:tcPr anchor="ctr"/>
                </a:tc>
                <a:extLst>
                  <a:ext uri="{0D108BD9-81ED-4DB2-BD59-A6C34878D82A}">
                    <a16:rowId xmlns:a16="http://schemas.microsoft.com/office/drawing/2014/main" val="2086805265"/>
                  </a:ext>
                </a:extLst>
              </a:tr>
              <a:tr h="0">
                <a:tc>
                  <a:txBody>
                    <a:bodyPr/>
                    <a:lstStyle/>
                    <a:p>
                      <a:r>
                        <a:rPr lang="es-CO" sz="2400" b="1"/>
                        <a:t>Calidad</a:t>
                      </a:r>
                      <a:endParaRPr lang="es-CO" sz="2400"/>
                    </a:p>
                  </a:txBody>
                  <a:tcPr anchor="ctr"/>
                </a:tc>
                <a:tc>
                  <a:txBody>
                    <a:bodyPr/>
                    <a:lstStyle/>
                    <a:p>
                      <a:r>
                        <a:rPr lang="es-ES" sz="2400"/>
                        <a:t>¿La fuente es confiable y exacta?</a:t>
                      </a:r>
                    </a:p>
                  </a:txBody>
                  <a:tcPr anchor="ctr"/>
                </a:tc>
                <a:extLst>
                  <a:ext uri="{0D108BD9-81ED-4DB2-BD59-A6C34878D82A}">
                    <a16:rowId xmlns:a16="http://schemas.microsoft.com/office/drawing/2014/main" val="3886047683"/>
                  </a:ext>
                </a:extLst>
              </a:tr>
              <a:tr h="0">
                <a:tc>
                  <a:txBody>
                    <a:bodyPr/>
                    <a:lstStyle/>
                    <a:p>
                      <a:r>
                        <a:rPr lang="es-CO" sz="2400" b="1" dirty="0"/>
                        <a:t>Frecuencia</a:t>
                      </a:r>
                      <a:endParaRPr lang="es-CO" sz="2400" dirty="0"/>
                    </a:p>
                  </a:txBody>
                  <a:tcPr anchor="ctr"/>
                </a:tc>
                <a:tc>
                  <a:txBody>
                    <a:bodyPr/>
                    <a:lstStyle/>
                    <a:p>
                      <a:r>
                        <a:rPr lang="es-ES" sz="2400"/>
                        <a:t>¿Con qué periodicidad se actualiza?</a:t>
                      </a:r>
                    </a:p>
                  </a:txBody>
                  <a:tcPr anchor="ctr"/>
                </a:tc>
                <a:extLst>
                  <a:ext uri="{0D108BD9-81ED-4DB2-BD59-A6C34878D82A}">
                    <a16:rowId xmlns:a16="http://schemas.microsoft.com/office/drawing/2014/main" val="549507736"/>
                  </a:ext>
                </a:extLst>
              </a:tr>
              <a:tr h="0">
                <a:tc>
                  <a:txBody>
                    <a:bodyPr/>
                    <a:lstStyle/>
                    <a:p>
                      <a:r>
                        <a:rPr lang="es-CO" sz="2400" b="1"/>
                        <a:t>Accesibilidad</a:t>
                      </a:r>
                      <a:endParaRPr lang="es-CO" sz="2400"/>
                    </a:p>
                  </a:txBody>
                  <a:tcPr anchor="ctr"/>
                </a:tc>
                <a:tc>
                  <a:txBody>
                    <a:bodyPr/>
                    <a:lstStyle/>
                    <a:p>
                      <a:r>
                        <a:rPr lang="es-ES" sz="2400"/>
                        <a:t>¿Está disponible para el equipo que lo necesita?</a:t>
                      </a:r>
                    </a:p>
                  </a:txBody>
                  <a:tcPr anchor="ctr"/>
                </a:tc>
                <a:extLst>
                  <a:ext uri="{0D108BD9-81ED-4DB2-BD59-A6C34878D82A}">
                    <a16:rowId xmlns:a16="http://schemas.microsoft.com/office/drawing/2014/main" val="252753193"/>
                  </a:ext>
                </a:extLst>
              </a:tr>
              <a:tr h="0">
                <a:tc>
                  <a:txBody>
                    <a:bodyPr/>
                    <a:lstStyle/>
                    <a:p>
                      <a:r>
                        <a:rPr lang="es-CO" sz="2400" b="1"/>
                        <a:t>Costo/Esfuerzo</a:t>
                      </a:r>
                      <a:endParaRPr lang="es-CO" sz="2400"/>
                    </a:p>
                  </a:txBody>
                  <a:tcPr anchor="ctr"/>
                </a:tc>
                <a:tc>
                  <a:txBody>
                    <a:bodyPr/>
                    <a:lstStyle/>
                    <a:p>
                      <a:r>
                        <a:rPr lang="es-ES" sz="2400" dirty="0"/>
                        <a:t>¿Qué tan costoso o complejo es obtener esa información?</a:t>
                      </a:r>
                    </a:p>
                  </a:txBody>
                  <a:tcPr anchor="ctr"/>
                </a:tc>
                <a:extLst>
                  <a:ext uri="{0D108BD9-81ED-4DB2-BD59-A6C34878D82A}">
                    <a16:rowId xmlns:a16="http://schemas.microsoft.com/office/drawing/2014/main" val="3072684513"/>
                  </a:ext>
                </a:extLst>
              </a:tr>
            </a:tbl>
          </a:graphicData>
        </a:graphic>
      </p:graphicFrame>
      <p:pic>
        <p:nvPicPr>
          <p:cNvPr id="8" name="Imagen 7">
            <a:extLst>
              <a:ext uri="{FF2B5EF4-FFF2-40B4-BE49-F238E27FC236}">
                <a16:creationId xmlns:a16="http://schemas.microsoft.com/office/drawing/2014/main" id="{4AAFF044-534E-9593-1381-680713E096A1}"/>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72706" name="Picture 2" descr="Libro blanco de la Inteligencia Artificial en el Sector porcino. Lagos de  datos y BI (Parte 2) - IA SAPIENS">
            <a:extLst>
              <a:ext uri="{FF2B5EF4-FFF2-40B4-BE49-F238E27FC236}">
                <a16:creationId xmlns:a16="http://schemas.microsoft.com/office/drawing/2014/main" id="{7BCAA63E-9B43-2878-0C1C-44B9CFB69AA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357" b="89627" l="0" r="98483">
                        <a14:foregroundMark x1="62974" y1="8921" x2="43551" y2="4564"/>
                        <a14:foregroundMark x1="43551" y1="4564" x2="57815" y2="20332"/>
                        <a14:foregroundMark x1="57815" y1="20332" x2="65250" y2="7261"/>
                        <a14:foregroundMark x1="16388" y1="61203" x2="3338" y2="71577"/>
                        <a14:foregroundMark x1="3338" y1="71577" x2="18361" y2="69502"/>
                        <a14:foregroundMark x1="18361" y1="69502" x2="14719" y2="63485"/>
                        <a14:foregroundMark x1="98786" y1="75519" x2="81639" y2="75519"/>
                        <a14:foregroundMark x1="81639" y1="75519" x2="96055" y2="84025"/>
                        <a14:foregroundMark x1="96055" y1="84025" x2="92413" y2="73237"/>
                        <a14:foregroundMark x1="84674" y1="75519" x2="70258" y2="83402"/>
                        <a14:foregroundMark x1="70258" y1="83402" x2="90744" y2="89834"/>
                        <a14:foregroundMark x1="90744" y1="89834" x2="82398" y2="73237"/>
                        <a14:foregroundMark x1="74052" y1="74689" x2="98786" y2="75519"/>
                        <a14:foregroundMark x1="98786" y1="75519" x2="79211" y2="79046"/>
                        <a14:foregroundMark x1="79211" y1="79046" x2="71775" y2="69917"/>
                        <a14:foregroundMark x1="61760" y1="18465" x2="51290" y2="4357"/>
                        <a14:foregroundMark x1="51290" y1="4357" x2="55235" y2="21784"/>
                        <a14:foregroundMark x1="14719" y1="64315" x2="14719" y2="70747"/>
                        <a14:foregroundMark x1="19423" y1="73237" x2="2276" y2="72614"/>
                        <a14:foregroundMark x1="2276" y1="72614" x2="12898" y2="65975"/>
                        <a14:foregroundMark x1="8801" y1="86929" x2="3794" y2="67842"/>
                        <a14:foregroundMark x1="3794" y1="67842" x2="607" y2="70747"/>
                        <a14:foregroundMark x1="4704" y1="72407" x2="12291" y2="76349"/>
                        <a14:foregroundMark x1="12291" y1="76349" x2="0" y2="71577"/>
                        <a14:foregroundMark x1="1214" y1="71577" x2="16995" y2="71577"/>
                        <a14:foregroundMark x1="18209" y1="71577" x2="0" y2="65975"/>
                        <a14:foregroundMark x1="44613" y1="11203" x2="45827" y2="9544"/>
                        <a14:foregroundMark x1="42337" y1="12033" x2="52959" y2="14523"/>
                        <a14:foregroundMark x1="39909" y1="10373" x2="53566" y2="15353"/>
                        <a14:foregroundMark x1="41123" y1="9544" x2="57663" y2="1535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744933" y="2572301"/>
            <a:ext cx="3237850" cy="236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52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7496" y="-168214"/>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kumimoji="0" lang="es-CO" altLang="es-CO" sz="4400" b="1" i="0" u="none" strike="noStrike" cap="none" normalizeH="0" baseline="0" dirty="0">
                <a:ln>
                  <a:noFill/>
                </a:ln>
                <a:solidFill>
                  <a:schemeClr val="tx1"/>
                </a:solidFill>
                <a:effectLst/>
                <a:latin typeface="Arial" panose="020B0604020202020204" pitchFamily="34" charset="0"/>
              </a:rPr>
              <a:t>Reflexión aplicada a INACAR</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Rectangle 2">
            <a:extLst>
              <a:ext uri="{FF2B5EF4-FFF2-40B4-BE49-F238E27FC236}">
                <a16:creationId xmlns:a16="http://schemas.microsoft.com/office/drawing/2014/main" id="{A5960846-6BA0-F290-52E4-DCF7967879CC}"/>
              </a:ext>
            </a:extLst>
          </p:cNvPr>
          <p:cNvSpPr>
            <a:spLocks noGrp="1" noChangeArrowheads="1"/>
          </p:cNvSpPr>
          <p:nvPr>
            <p:ph type="body" idx="1"/>
          </p:nvPr>
        </p:nvSpPr>
        <p:spPr bwMode="auto">
          <a:xfrm>
            <a:off x="1286837" y="1661052"/>
            <a:ext cx="1030099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En una empresa como INACAR, los indicadores deben estar bien diseñados para garantizar el control y la mejora continua.</a:t>
            </a:r>
            <a:br>
              <a:rPr kumimoji="0" lang="es-CO" altLang="es-CO" sz="2400" b="0" i="0" u="none" strike="noStrike" cap="none" normalizeH="0" baseline="0" dirty="0">
                <a:ln>
                  <a:noFill/>
                </a:ln>
                <a:solidFill>
                  <a:schemeClr val="tx1"/>
                </a:solidFill>
                <a:effectLst/>
                <a:latin typeface="Arial" panose="020B0604020202020204" pitchFamily="34" charset="0"/>
              </a:rPr>
            </a:br>
            <a:r>
              <a:rPr kumimoji="0" lang="es-CO" altLang="es-CO" sz="2400" b="0" i="0" u="none" strike="noStrike" cap="none" normalizeH="0" baseline="0" dirty="0">
                <a:ln>
                  <a:noFill/>
                </a:ln>
                <a:solidFill>
                  <a:schemeClr val="tx1"/>
                </a:solidFill>
                <a:effectLst/>
                <a:latin typeface="Arial" panose="020B0604020202020204" pitchFamily="34" charset="0"/>
              </a:rPr>
              <a:t>Por ejemplo, un KPI mal definido sobre productividad puede generar comportamientos erráticos o conflictos entre áreas.</a:t>
            </a:r>
            <a:br>
              <a:rPr kumimoji="0" lang="es-CO" altLang="es-CO" sz="2400" b="0" i="0" u="none" strike="noStrike" cap="none" normalizeH="0" baseline="0" dirty="0">
                <a:ln>
                  <a:noFill/>
                </a:ln>
                <a:solidFill>
                  <a:schemeClr val="tx1"/>
                </a:solidFill>
                <a:effectLst/>
                <a:latin typeface="Arial" panose="020B0604020202020204" pitchFamily="34" charset="0"/>
              </a:rPr>
            </a:br>
            <a:r>
              <a:rPr kumimoji="0" lang="es-CO" altLang="es-CO" sz="2400" b="0" i="0" u="none" strike="noStrike" cap="none" normalizeH="0" baseline="0" dirty="0">
                <a:ln>
                  <a:noFill/>
                </a:ln>
                <a:solidFill>
                  <a:schemeClr val="tx1"/>
                </a:solidFill>
                <a:effectLst/>
                <a:latin typeface="Arial" panose="020B0604020202020204" pitchFamily="34" charset="0"/>
              </a:rPr>
              <a:t>Un buen diseño asegura </a:t>
            </a:r>
            <a:r>
              <a:rPr kumimoji="0" lang="es-CO" altLang="es-CO" sz="2400" b="1" i="0" u="none" strike="noStrike" cap="none" normalizeH="0" baseline="0" dirty="0">
                <a:ln>
                  <a:noFill/>
                </a:ln>
                <a:solidFill>
                  <a:schemeClr val="tx1"/>
                </a:solidFill>
                <a:effectLst/>
                <a:latin typeface="Arial" panose="020B0604020202020204" pitchFamily="34" charset="0"/>
              </a:rPr>
              <a:t>coherencia estratégica</a:t>
            </a:r>
            <a:r>
              <a:rPr kumimoji="0" lang="es-CO" altLang="es-CO" sz="2400" b="0" i="0" u="none" strike="noStrike" cap="none" normalizeH="0" baseline="0" dirty="0">
                <a:ln>
                  <a:noFill/>
                </a:ln>
                <a:solidFill>
                  <a:schemeClr val="tx1"/>
                </a:solidFill>
                <a:effectLst/>
                <a:latin typeface="Arial" panose="020B0604020202020204" pitchFamily="34" charset="0"/>
              </a:rPr>
              <a:t>, medición justa y </a:t>
            </a:r>
            <a:r>
              <a:rPr kumimoji="0" lang="es-CO" altLang="es-CO" sz="2400" b="1" i="0" u="none" strike="noStrike" cap="none" normalizeH="0" baseline="0" dirty="0">
                <a:ln>
                  <a:noFill/>
                </a:ln>
                <a:solidFill>
                  <a:schemeClr val="tx1"/>
                </a:solidFill>
                <a:effectLst/>
                <a:latin typeface="Arial" panose="020B0604020202020204" pitchFamily="34" charset="0"/>
              </a:rPr>
              <a:t>alineación entre equipos y liderazgo</a:t>
            </a:r>
            <a:r>
              <a:rPr kumimoji="0" lang="es-CO" altLang="es-CO" sz="2400" b="0" i="0" u="none" strike="noStrike" cap="none" normalizeH="0" baseline="0" dirty="0">
                <a:ln>
                  <a:noFill/>
                </a:ln>
                <a:solidFill>
                  <a:schemeClr val="tx1"/>
                </a:solidFill>
                <a:effectLst/>
                <a:latin typeface="Arial" panose="020B0604020202020204" pitchFamily="34" charset="0"/>
              </a:rPr>
              <a:t>.</a:t>
            </a:r>
          </a:p>
        </p:txBody>
      </p:sp>
      <p:pic>
        <p:nvPicPr>
          <p:cNvPr id="1028" name="Picture 4" descr="Inacar Colombia - YouTube">
            <a:extLst>
              <a:ext uri="{FF2B5EF4-FFF2-40B4-BE49-F238E27FC236}">
                <a16:creationId xmlns:a16="http://schemas.microsoft.com/office/drawing/2014/main" id="{71E1DC25-0A01-4508-B7FA-EE49E462F0C6}"/>
              </a:ext>
            </a:extLst>
          </p:cNvPr>
          <p:cNvPicPr>
            <a:picLocks noChangeAspect="1" noChangeArrowheads="1"/>
          </p:cNvPicPr>
          <p:nvPr/>
        </p:nvPicPr>
        <p:blipFill>
          <a:blip r:embed="rId7">
            <a:alphaModFix amt="77000"/>
            <a:extLst>
              <a:ext uri="{BEBA8EAE-BF5A-486C-A8C5-ECC9F3942E4B}">
                <a14:imgProps xmlns:a14="http://schemas.microsoft.com/office/drawing/2010/main">
                  <a14:imgLayer r:embed="rId8">
                    <a14:imgEffect>
                      <a14:backgroundRemoval t="10000" b="91222" l="9111" r="90556">
                        <a14:foregroundMark x1="51778" y1="17000" x2="29000" y2="17444"/>
                        <a14:foregroundMark x1="29000" y1="17444" x2="10667" y2="28889"/>
                        <a14:foregroundMark x1="10667" y1="28889" x2="8889" y2="66556"/>
                        <a14:foregroundMark x1="8889" y1="66556" x2="13889" y2="80667"/>
                        <a14:foregroundMark x1="13889" y1="80667" x2="37333" y2="88556"/>
                        <a14:foregroundMark x1="37333" y1="88556" x2="69444" y2="88000"/>
                        <a14:foregroundMark x1="69444" y1="88000" x2="86667" y2="82889"/>
                        <a14:foregroundMark x1="86667" y1="82889" x2="90778" y2="68444"/>
                        <a14:foregroundMark x1="90778" y1="68444" x2="90556" y2="53333"/>
                        <a14:foregroundMark x1="90556" y1="53333" x2="70000" y2="19333"/>
                        <a14:foregroundMark x1="70000" y1="19333" x2="53444" y2="14333"/>
                        <a14:foregroundMark x1="53444" y1="14333" x2="43556" y2="17222"/>
                        <a14:foregroundMark x1="43556" y1="17222" x2="20667" y2="17667"/>
                        <a14:foregroundMark x1="20667" y1="17667" x2="7222" y2="30333"/>
                        <a14:foregroundMark x1="7222" y1="30333" x2="10889" y2="85222"/>
                        <a14:foregroundMark x1="10889" y1="85222" x2="34556" y2="91333"/>
                        <a14:foregroundMark x1="34556" y1="91333" x2="84444" y2="82556"/>
                        <a14:foregroundMark x1="84444" y1="82556" x2="86889" y2="39556"/>
                        <a14:foregroundMark x1="86889" y1="39556" x2="79889" y2="18889"/>
                        <a14:foregroundMark x1="79889" y1="18889" x2="39333" y2="20667"/>
                        <a14:foregroundMark x1="39333" y1="20667" x2="33111" y2="17333"/>
                        <a14:foregroundMark x1="33111" y1="17333" x2="37222" y2="17222"/>
                        <a14:foregroundMark x1="37444" y1="18889" x2="17889" y2="19333"/>
                        <a14:foregroundMark x1="17889" y1="19333" x2="9111" y2="49556"/>
                        <a14:foregroundMark x1="9111" y1="49556" x2="19444" y2="82444"/>
                        <a14:foregroundMark x1="19444" y1="82444" x2="49222" y2="88444"/>
                        <a14:foregroundMark x1="49222" y1="88444" x2="80889" y2="79889"/>
                        <a14:foregroundMark x1="80889" y1="79889" x2="86444" y2="52111"/>
                        <a14:foregroundMark x1="86444" y1="52111" x2="62000" y2="26667"/>
                        <a14:foregroundMark x1="62000" y1="26667" x2="34778" y2="20222"/>
                        <a14:foregroundMark x1="34778" y1="20222" x2="34000" y2="19111"/>
                        <a14:foregroundMark x1="35889" y1="31889" x2="24111" y2="60222"/>
                        <a14:foregroundMark x1="24111" y1="60222" x2="63444" y2="61556"/>
                        <a14:foregroundMark x1="63444" y1="61556" x2="55444" y2="35556"/>
                        <a14:foregroundMark x1="55444" y1="35556" x2="44889" y2="34000"/>
                        <a14:foregroundMark x1="38222" y1="34000" x2="37222" y2="72444"/>
                        <a14:foregroundMark x1="37222" y1="72444" x2="59556" y2="50889"/>
                        <a14:foregroundMark x1="59556" y1="50889" x2="48667" y2="27889"/>
                        <a14:foregroundMark x1="48667" y1="27889" x2="47556" y2="27333"/>
                        <a14:foregroundMark x1="25222" y1="22333" x2="20778" y2="45444"/>
                        <a14:foregroundMark x1="20778" y1="45444" x2="36222" y2="39889"/>
                        <a14:foregroundMark x1="36222" y1="39889" x2="26667" y2="26667"/>
                        <a14:foregroundMark x1="26667" y1="26667" x2="18889" y2="24222"/>
                        <a14:foregroundMark x1="67222" y1="34556" x2="57556" y2="64333"/>
                        <a14:foregroundMark x1="57556" y1="64333" x2="79556" y2="67556"/>
                        <a14:foregroundMark x1="79556" y1="67556" x2="75444" y2="41889"/>
                        <a14:foregroundMark x1="75444" y1="41889" x2="66111" y2="38778"/>
                        <a14:foregroundMark x1="66111" y1="38778" x2="65667" y2="38778"/>
                        <a14:foregroundMark x1="13556" y1="56333" x2="18444" y2="82111"/>
                        <a14:foregroundMark x1="18444" y1="82111" x2="78778" y2="78333"/>
                        <a14:foregroundMark x1="78778" y1="78333" x2="79000" y2="50778"/>
                        <a14:foregroundMark x1="79000" y1="50778" x2="38222" y2="48000"/>
                        <a14:foregroundMark x1="38222" y1="48000" x2="18333" y2="61222"/>
                        <a14:foregroundMark x1="18333" y1="61222" x2="10556" y2="60111"/>
                        <a14:foregroundMark x1="10556" y1="60111" x2="11444" y2="60333"/>
                        <a14:foregroundMark x1="33222" y1="64222" x2="21667" y2="76667"/>
                        <a14:foregroundMark x1="21667" y1="76667" x2="56333" y2="75556"/>
                        <a14:foregroundMark x1="56333" y1="75556" x2="55667" y2="51000"/>
                        <a14:foregroundMark x1="55667" y1="51000" x2="30556" y2="54333"/>
                        <a14:foregroundMark x1="30556" y1="54333" x2="19111" y2="68222"/>
                        <a14:foregroundMark x1="48111" y1="50778" x2="42333" y2="68556"/>
                        <a14:foregroundMark x1="42333" y1="68556" x2="68333" y2="76889"/>
                        <a14:foregroundMark x1="68333" y1="76889" x2="62000" y2="52222"/>
                        <a14:foregroundMark x1="62000" y1="52222" x2="43556" y2="49778"/>
                        <a14:foregroundMark x1="43556" y1="49778" x2="43556" y2="53889"/>
                        <a14:foregroundMark x1="24444" y1="52556" x2="25444" y2="67778"/>
                        <a14:foregroundMark x1="25444" y1="67778" x2="52000" y2="69778"/>
                        <a14:foregroundMark x1="52000" y1="69778" x2="25000" y2="55000"/>
                        <a14:foregroundMark x1="25000" y1="55000" x2="19111" y2="61667"/>
                        <a14:foregroundMark x1="81333" y1="51222" x2="80444" y2="62333"/>
                        <a14:foregroundMark x1="80444" y1="62333" x2="85778" y2="52667"/>
                        <a14:foregroundMark x1="85778" y1="52667" x2="76778" y2="49444"/>
                        <a14:foregroundMark x1="76778" y1="49444" x2="75667" y2="49889"/>
                      </a14:backgroundRemoval>
                    </a14:imgEffect>
                  </a14:imgLayer>
                </a14:imgProps>
              </a:ext>
              <a:ext uri="{28A0092B-C50C-407E-A947-70E740481C1C}">
                <a14:useLocalDpi xmlns:a14="http://schemas.microsoft.com/office/drawing/2010/main" val="0"/>
              </a:ext>
            </a:extLst>
          </a:blip>
          <a:srcRect/>
          <a:stretch>
            <a:fillRect/>
          </a:stretch>
        </p:blipFill>
        <p:spPr bwMode="auto">
          <a:xfrm>
            <a:off x="8817551" y="3500136"/>
            <a:ext cx="3030894" cy="303089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AD3014C-8C19-C164-2513-68E6FBD509F9}"/>
              </a:ext>
            </a:extLst>
          </p:cNvPr>
          <p:cNvPicPr>
            <a:picLocks noChangeAspect="1"/>
          </p:cNvPicPr>
          <p:nvPr/>
        </p:nvPicPr>
        <p:blipFill>
          <a:blip r:embed="rId9"/>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2135407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7444271" y="5627"/>
            <a:ext cx="12192001"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87244" y="20429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a:off x="6139960" y="-51473"/>
            <a:ext cx="3199816" cy="6874881"/>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a:off x="6139960" y="-51473"/>
            <a:ext cx="2432540" cy="6989080"/>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Paralelogramo 4">
            <a:extLst>
              <a:ext uri="{FF2B5EF4-FFF2-40B4-BE49-F238E27FC236}">
                <a16:creationId xmlns:a16="http://schemas.microsoft.com/office/drawing/2014/main" id="{ACD0F42D-001C-A6F1-51E6-1649EA0E1E6A}"/>
              </a:ext>
            </a:extLst>
          </p:cNvPr>
          <p:cNvSpPr/>
          <p:nvPr/>
        </p:nvSpPr>
        <p:spPr>
          <a:xfrm>
            <a:off x="5297068" y="-51473"/>
            <a:ext cx="2798020" cy="7159551"/>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t>
            </a:r>
            <a:endParaRPr lang="es-CO" dirty="0"/>
          </a:p>
        </p:txBody>
      </p:sp>
      <p:sp>
        <p:nvSpPr>
          <p:cNvPr id="2" name="Título 1">
            <a:extLst>
              <a:ext uri="{FF2B5EF4-FFF2-40B4-BE49-F238E27FC236}">
                <a16:creationId xmlns:a16="http://schemas.microsoft.com/office/drawing/2014/main" id="{B45B1398-DD74-D242-DA1C-1055B4846C72}"/>
              </a:ext>
            </a:extLst>
          </p:cNvPr>
          <p:cNvSpPr>
            <a:spLocks noGrp="1"/>
          </p:cNvSpPr>
          <p:nvPr>
            <p:ph type="ctrTitle"/>
          </p:nvPr>
        </p:nvSpPr>
        <p:spPr>
          <a:xfrm>
            <a:off x="0" y="4991100"/>
            <a:ext cx="10382250" cy="1556392"/>
          </a:xfrm>
        </p:spPr>
        <p:txBody>
          <a:bodyPr>
            <a:normAutofit/>
          </a:bodyPr>
          <a:lstStyle/>
          <a:p>
            <a:r>
              <a:rPr lang="es-ES" sz="4400" dirty="0"/>
              <a:t>1.2.1 Taller: Construcción de indicadores</a:t>
            </a:r>
            <a:endParaRPr lang="es-CO" sz="4400" dirty="0"/>
          </a:p>
        </p:txBody>
      </p:sp>
      <p:sp>
        <p:nvSpPr>
          <p:cNvPr id="9" name="Título 6">
            <a:extLst>
              <a:ext uri="{FF2B5EF4-FFF2-40B4-BE49-F238E27FC236}">
                <a16:creationId xmlns:a16="http://schemas.microsoft.com/office/drawing/2014/main" id="{2D7FB98F-C7AE-6BDF-8479-B6964F7B4580}"/>
              </a:ext>
            </a:extLst>
          </p:cNvPr>
          <p:cNvSpPr txBox="1">
            <a:spLocks/>
          </p:cNvSpPr>
          <p:nvPr/>
        </p:nvSpPr>
        <p:spPr>
          <a:xfrm>
            <a:off x="129104" y="1120140"/>
            <a:ext cx="9144000" cy="23876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s-ES" dirty="0"/>
              <a:t>Unidad 2. Introducción a la gestión de indicadores</a:t>
            </a:r>
            <a:endParaRPr lang="es-CO" dirty="0"/>
          </a:p>
        </p:txBody>
      </p:sp>
      <p:sp>
        <p:nvSpPr>
          <p:cNvPr id="10" name="Subtítulo 7">
            <a:extLst>
              <a:ext uri="{FF2B5EF4-FFF2-40B4-BE49-F238E27FC236}">
                <a16:creationId xmlns:a16="http://schemas.microsoft.com/office/drawing/2014/main" id="{B277D12B-C2EB-3DEA-FF2C-9B55D4CCFEF5}"/>
              </a:ext>
            </a:extLst>
          </p:cNvPr>
          <p:cNvSpPr>
            <a:spLocks noGrp="1"/>
          </p:cNvSpPr>
          <p:nvPr>
            <p:ph type="subTitle" idx="1"/>
          </p:nvPr>
        </p:nvSpPr>
        <p:spPr>
          <a:xfrm>
            <a:off x="1333500" y="3986673"/>
            <a:ext cx="7897744" cy="1556392"/>
          </a:xfrm>
        </p:spPr>
        <p:txBody>
          <a:bodyPr>
            <a:normAutofit/>
          </a:bodyPr>
          <a:lstStyle/>
          <a:p>
            <a:pPr algn="just"/>
            <a:r>
              <a:rPr lang="es-ES" sz="4400" dirty="0"/>
              <a:t>1.2. Conceptos clave y tipos de Indicadores</a:t>
            </a:r>
            <a:endParaRPr lang="es-CO" sz="4400" dirty="0"/>
          </a:p>
        </p:txBody>
      </p:sp>
    </p:spTree>
    <p:extLst>
      <p:ext uri="{BB962C8B-B14F-4D97-AF65-F5344CB8AC3E}">
        <p14:creationId xmlns:p14="http://schemas.microsoft.com/office/powerpoint/2010/main" val="3658814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r>
              <a:rPr lang="es-ES" b="1" dirty="0"/>
              <a:t>Taller Práctico: Construcción de Indicadores</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b="1" dirty="0"/>
              <a:t>Objetivo del taller</a:t>
            </a:r>
          </a:p>
          <a:p>
            <a:pPr marL="114300" indent="0">
              <a:buNone/>
            </a:pPr>
            <a:r>
              <a:rPr lang="es-ES" dirty="0"/>
              <a:t>Aplicar los conceptos vistos sobre tipologías, calidad, redacción y metodologías de indicadores, construyendo indicadores SMART para un caso simulado basado en la realidad de INACAR.</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989131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Instrucciones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lnSpcReduction="10000"/>
          </a:bodyPr>
          <a:lstStyle/>
          <a:p>
            <a:pPr>
              <a:buFont typeface="+mj-lt"/>
              <a:buAutoNum type="arabicPeriod"/>
            </a:pPr>
            <a:r>
              <a:rPr lang="es-ES" dirty="0"/>
              <a:t>Leer el </a:t>
            </a:r>
            <a:r>
              <a:rPr lang="es-ES" b="1" dirty="0"/>
              <a:t>caso propuesto</a:t>
            </a:r>
            <a:r>
              <a:rPr lang="es-ES" dirty="0"/>
              <a:t> y analicen el contexto organizacional.</a:t>
            </a:r>
          </a:p>
          <a:p>
            <a:pPr>
              <a:buFont typeface="+mj-lt"/>
              <a:buAutoNum type="arabicPeriod"/>
            </a:pPr>
            <a:r>
              <a:rPr lang="es-ES" dirty="0"/>
              <a:t>Identifiquen </a:t>
            </a:r>
            <a:r>
              <a:rPr lang="es-ES" b="1" dirty="0"/>
              <a:t>al menos 3 objetivos clave</a:t>
            </a:r>
            <a:r>
              <a:rPr lang="es-ES" dirty="0"/>
              <a:t> del caso.</a:t>
            </a:r>
          </a:p>
          <a:p>
            <a:pPr>
              <a:buFont typeface="+mj-lt"/>
              <a:buAutoNum type="arabicPeriod"/>
            </a:pPr>
            <a:r>
              <a:rPr lang="es-ES" dirty="0"/>
              <a:t>Para cada objetivo, construyan </a:t>
            </a:r>
            <a:r>
              <a:rPr lang="es-ES" b="1" dirty="0"/>
              <a:t>2 indicadores SMART</a:t>
            </a:r>
            <a:r>
              <a:rPr lang="es-ES" dirty="0"/>
              <a:t>, considerando:</a:t>
            </a:r>
          </a:p>
          <a:p>
            <a:pPr marL="742950" lvl="1" indent="-285750">
              <a:buFont typeface="+mj-lt"/>
              <a:buAutoNum type="arabicPeriod"/>
            </a:pPr>
            <a:r>
              <a:rPr lang="es-ES" dirty="0"/>
              <a:t>Tipo de indicador (eficiencia, calidad, resultado, etc.).</a:t>
            </a:r>
          </a:p>
          <a:p>
            <a:pPr marL="742950" lvl="1" indent="-285750">
              <a:buFont typeface="+mj-lt"/>
              <a:buAutoNum type="arabicPeriod"/>
            </a:pPr>
            <a:r>
              <a:rPr lang="es-ES" dirty="0"/>
              <a:t>Fuente de datos (interna, externa, </a:t>
            </a:r>
            <a:r>
              <a:rPr lang="es-ES" dirty="0" err="1"/>
              <a:t>decribir</a:t>
            </a:r>
            <a:r>
              <a:rPr lang="es-ES" dirty="0"/>
              <a:t>).</a:t>
            </a:r>
          </a:p>
          <a:p>
            <a:pPr marL="742950" lvl="1" indent="-285750">
              <a:buFont typeface="+mj-lt"/>
              <a:buAutoNum type="arabicPeriod"/>
            </a:pPr>
            <a:r>
              <a:rPr lang="es-ES" dirty="0"/>
              <a:t>Frecuencia de medición.</a:t>
            </a:r>
          </a:p>
          <a:p>
            <a:pPr marL="742950" lvl="1" indent="-285750">
              <a:buFont typeface="+mj-lt"/>
              <a:buAutoNum type="arabicPeriod"/>
            </a:pPr>
            <a:r>
              <a:rPr lang="es-ES" dirty="0"/>
              <a:t>Unidad de medida.</a:t>
            </a:r>
          </a:p>
          <a:p>
            <a:pPr>
              <a:buFont typeface="+mj-lt"/>
              <a:buAutoNum type="arabicPeriod"/>
            </a:pPr>
            <a:r>
              <a:rPr lang="es-ES" dirty="0"/>
              <a:t>Completen la plantilla de construcción de indicadores.</a:t>
            </a:r>
          </a:p>
          <a:p>
            <a:pPr>
              <a:buFont typeface="+mj-lt"/>
              <a:buAutoNum type="arabicPeriod"/>
            </a:pPr>
            <a:r>
              <a:rPr lang="es-ES" dirty="0"/>
              <a:t>El profesor va a presentar los resultados del ejercicio.</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1245489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Un ejemplo de partida: Proyecto de Vivienda INACAR</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77500" lnSpcReduction="20000"/>
          </a:bodyPr>
          <a:lstStyle/>
          <a:p>
            <a:pPr marL="114300" indent="0">
              <a:buNone/>
            </a:pPr>
            <a:r>
              <a:rPr lang="es-ES" b="1" dirty="0"/>
              <a:t>Contexto:</a:t>
            </a:r>
            <a:br>
              <a:rPr lang="es-ES" dirty="0"/>
            </a:br>
            <a:r>
              <a:rPr lang="es-ES" dirty="0"/>
              <a:t>INACAR está desarrollando un nuevo proyecto de vivienda de interés social en el municipio de Soacha, llamado </a:t>
            </a:r>
            <a:r>
              <a:rPr lang="es-ES" i="1" dirty="0"/>
              <a:t>Ciudad Renacer</a:t>
            </a:r>
            <a:r>
              <a:rPr lang="es-ES" dirty="0"/>
              <a:t>. El proyecto contempla la construcción de 480 unidades en 18 meses.</a:t>
            </a:r>
          </a:p>
          <a:p>
            <a:pPr marL="114300" indent="0">
              <a:buNone/>
            </a:pPr>
            <a:r>
              <a:rPr lang="es-ES" b="1" dirty="0"/>
              <a:t>Situación actual:</a:t>
            </a:r>
            <a:endParaRPr lang="es-ES" dirty="0"/>
          </a:p>
          <a:p>
            <a:pPr>
              <a:buFont typeface="Arial" panose="020B0604020202020204" pitchFamily="34" charset="0"/>
              <a:buChar char="•"/>
            </a:pPr>
            <a:r>
              <a:rPr lang="es-ES" dirty="0"/>
              <a:t>El equipo técnico ha tenido demoras en la aprobación de planos.</a:t>
            </a:r>
          </a:p>
          <a:p>
            <a:pPr>
              <a:buFont typeface="Arial" panose="020B0604020202020204" pitchFamily="34" charset="0"/>
              <a:buChar char="•"/>
            </a:pPr>
            <a:r>
              <a:rPr lang="es-ES" dirty="0"/>
              <a:t>Hay quejas recurrentes de clientes sobre el seguimiento postventa.</a:t>
            </a:r>
          </a:p>
          <a:p>
            <a:pPr>
              <a:buFont typeface="Arial" panose="020B0604020202020204" pitchFamily="34" charset="0"/>
              <a:buChar char="•"/>
            </a:pPr>
            <a:r>
              <a:rPr lang="es-ES" dirty="0"/>
              <a:t>La dirección busca mejorar la productividad del equipo de obra y garantizar sostenibilidad ambiental.</a:t>
            </a:r>
          </a:p>
          <a:p>
            <a:pPr>
              <a:buFont typeface="Arial" panose="020B0604020202020204" pitchFamily="34" charset="0"/>
              <a:buChar char="•"/>
            </a:pPr>
            <a:r>
              <a:rPr lang="es-ES" dirty="0"/>
              <a:t>Tenemos demoras en las aprobaciones de licencias</a:t>
            </a:r>
          </a:p>
          <a:p>
            <a:pPr>
              <a:buFont typeface="Arial" panose="020B0604020202020204" pitchFamily="34" charset="0"/>
              <a:buChar char="•"/>
            </a:pPr>
            <a:r>
              <a:rPr lang="es-ES" dirty="0"/>
              <a:t>Hemos tenido muchos sobrecostos en compras de materiales</a:t>
            </a:r>
          </a:p>
          <a:p>
            <a:pPr>
              <a:buFont typeface="Arial" panose="020B0604020202020204" pitchFamily="34" charset="0"/>
              <a:buChar char="•"/>
            </a:pPr>
            <a:r>
              <a:rPr lang="es-ES" dirty="0"/>
              <a:t>Vemos alta rotación de personal en la obra</a:t>
            </a:r>
          </a:p>
          <a:p>
            <a:pPr marL="114300" indent="0">
              <a:buNone/>
            </a:pPr>
            <a:r>
              <a:rPr lang="es-ES" dirty="0"/>
              <a:t>Entre otros ejemplos.</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3519187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dirty="0"/>
              <a:t>Retos del caso</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marL="114300" indent="0">
              <a:buNone/>
            </a:pPr>
            <a:r>
              <a:rPr lang="es-ES" dirty="0"/>
              <a:t>Deberán diseñar indicadores de algún objetivo estratégico en el proyecto, aquí hay algún ejemplo. Por favor usar estos u otros objetivos e indicadores.</a:t>
            </a:r>
          </a:p>
          <a:p>
            <a:pPr marL="114300" indent="0">
              <a:buNone/>
            </a:pP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253D9837-9404-7803-AE99-4A2CC2D40F67}"/>
              </a:ext>
            </a:extLst>
          </p:cNvPr>
          <p:cNvGraphicFramePr>
            <a:graphicFrameLocks noGrp="1"/>
          </p:cNvGraphicFramePr>
          <p:nvPr>
            <p:extLst>
              <p:ext uri="{D42A27DB-BD31-4B8C-83A1-F6EECF244321}">
                <p14:modId xmlns:p14="http://schemas.microsoft.com/office/powerpoint/2010/main" val="2208713758"/>
              </p:ext>
            </p:extLst>
          </p:nvPr>
        </p:nvGraphicFramePr>
        <p:xfrm>
          <a:off x="846084" y="3256235"/>
          <a:ext cx="10515600" cy="3383280"/>
        </p:xfrm>
        <a:graphic>
          <a:graphicData uri="http://schemas.openxmlformats.org/drawingml/2006/table">
            <a:tbl>
              <a:tblPr>
                <a:tableStyleId>{ED083AE6-46FA-4A59-8FB0-9F97EB10719F}</a:tableStyleId>
              </a:tblPr>
              <a:tblGrid>
                <a:gridCol w="5257800">
                  <a:extLst>
                    <a:ext uri="{9D8B030D-6E8A-4147-A177-3AD203B41FA5}">
                      <a16:colId xmlns:a16="http://schemas.microsoft.com/office/drawing/2014/main" val="142554530"/>
                    </a:ext>
                  </a:extLst>
                </a:gridCol>
                <a:gridCol w="5257800">
                  <a:extLst>
                    <a:ext uri="{9D8B030D-6E8A-4147-A177-3AD203B41FA5}">
                      <a16:colId xmlns:a16="http://schemas.microsoft.com/office/drawing/2014/main" val="3748928552"/>
                    </a:ext>
                  </a:extLst>
                </a:gridCol>
              </a:tblGrid>
              <a:tr h="0">
                <a:tc>
                  <a:txBody>
                    <a:bodyPr/>
                    <a:lstStyle/>
                    <a:p>
                      <a:r>
                        <a:rPr lang="es-CO" sz="2400" dirty="0"/>
                        <a:t>Objetivo</a:t>
                      </a:r>
                    </a:p>
                  </a:txBody>
                  <a:tcPr anchor="ctr"/>
                </a:tc>
                <a:tc>
                  <a:txBody>
                    <a:bodyPr/>
                    <a:lstStyle/>
                    <a:p>
                      <a:r>
                        <a:rPr lang="es-CO" sz="2400"/>
                        <a:t>Posible línea de indicadores</a:t>
                      </a:r>
                    </a:p>
                  </a:txBody>
                  <a:tcPr anchor="ctr"/>
                </a:tc>
                <a:extLst>
                  <a:ext uri="{0D108BD9-81ED-4DB2-BD59-A6C34878D82A}">
                    <a16:rowId xmlns:a16="http://schemas.microsoft.com/office/drawing/2014/main" val="3762666116"/>
                  </a:ext>
                </a:extLst>
              </a:tr>
              <a:tr h="0">
                <a:tc>
                  <a:txBody>
                    <a:bodyPr/>
                    <a:lstStyle/>
                    <a:p>
                      <a:r>
                        <a:rPr lang="es-ES" sz="2400"/>
                        <a:t>Aumentar la productividad en obra</a:t>
                      </a:r>
                    </a:p>
                  </a:txBody>
                  <a:tcPr anchor="ctr"/>
                </a:tc>
                <a:tc>
                  <a:txBody>
                    <a:bodyPr/>
                    <a:lstStyle/>
                    <a:p>
                      <a:r>
                        <a:rPr lang="es-CO" sz="2400"/>
                        <a:t>Indicadores de eficiencia, rendimiento</a:t>
                      </a:r>
                    </a:p>
                  </a:txBody>
                  <a:tcPr anchor="ctr"/>
                </a:tc>
                <a:extLst>
                  <a:ext uri="{0D108BD9-81ED-4DB2-BD59-A6C34878D82A}">
                    <a16:rowId xmlns:a16="http://schemas.microsoft.com/office/drawing/2014/main" val="2369339716"/>
                  </a:ext>
                </a:extLst>
              </a:tr>
              <a:tr h="0">
                <a:tc>
                  <a:txBody>
                    <a:bodyPr/>
                    <a:lstStyle/>
                    <a:p>
                      <a:r>
                        <a:rPr lang="es-ES" sz="2400" dirty="0"/>
                        <a:t>Mejorar la experiencia del cliente</a:t>
                      </a:r>
                    </a:p>
                  </a:txBody>
                  <a:tcPr anchor="ctr"/>
                </a:tc>
                <a:tc>
                  <a:txBody>
                    <a:bodyPr/>
                    <a:lstStyle/>
                    <a:p>
                      <a:r>
                        <a:rPr lang="es-ES" sz="2400"/>
                        <a:t>Indicadores de calidad, satisfacción, respuesta</a:t>
                      </a:r>
                    </a:p>
                  </a:txBody>
                  <a:tcPr anchor="ctr"/>
                </a:tc>
                <a:extLst>
                  <a:ext uri="{0D108BD9-81ED-4DB2-BD59-A6C34878D82A}">
                    <a16:rowId xmlns:a16="http://schemas.microsoft.com/office/drawing/2014/main" val="76333922"/>
                  </a:ext>
                </a:extLst>
              </a:tr>
              <a:tr h="0">
                <a:tc>
                  <a:txBody>
                    <a:bodyPr/>
                    <a:lstStyle/>
                    <a:p>
                      <a:r>
                        <a:rPr lang="es-ES" sz="2400"/>
                        <a:t>Reducir tiempos de trámites internos</a:t>
                      </a:r>
                    </a:p>
                  </a:txBody>
                  <a:tcPr anchor="ctr"/>
                </a:tc>
                <a:tc>
                  <a:txBody>
                    <a:bodyPr/>
                    <a:lstStyle/>
                    <a:p>
                      <a:r>
                        <a:rPr lang="es-CO" sz="2400"/>
                        <a:t>Indicadores de proceso, eficacia</a:t>
                      </a:r>
                    </a:p>
                  </a:txBody>
                  <a:tcPr anchor="ctr"/>
                </a:tc>
                <a:extLst>
                  <a:ext uri="{0D108BD9-81ED-4DB2-BD59-A6C34878D82A}">
                    <a16:rowId xmlns:a16="http://schemas.microsoft.com/office/drawing/2014/main" val="2112205237"/>
                  </a:ext>
                </a:extLst>
              </a:tr>
              <a:tr h="0">
                <a:tc>
                  <a:txBody>
                    <a:bodyPr/>
                    <a:lstStyle/>
                    <a:p>
                      <a:r>
                        <a:rPr lang="es-CO" sz="2400"/>
                        <a:t>Asegurar criterios de sostenibilidad</a:t>
                      </a:r>
                    </a:p>
                  </a:txBody>
                  <a:tcPr anchor="ctr"/>
                </a:tc>
                <a:tc>
                  <a:txBody>
                    <a:bodyPr/>
                    <a:lstStyle/>
                    <a:p>
                      <a:r>
                        <a:rPr lang="es-CO" sz="2400" dirty="0"/>
                        <a:t>Indicadores de impacto ambiental, cumplimiento normativo</a:t>
                      </a:r>
                    </a:p>
                  </a:txBody>
                  <a:tcPr anchor="ctr"/>
                </a:tc>
                <a:extLst>
                  <a:ext uri="{0D108BD9-81ED-4DB2-BD59-A6C34878D82A}">
                    <a16:rowId xmlns:a16="http://schemas.microsoft.com/office/drawing/2014/main" val="1753495541"/>
                  </a:ext>
                </a:extLst>
              </a:tr>
            </a:tbl>
          </a:graphicData>
        </a:graphic>
      </p:graphicFrame>
      <p:sp>
        <p:nvSpPr>
          <p:cNvPr id="9" name="Rectangle 1">
            <a:extLst>
              <a:ext uri="{FF2B5EF4-FFF2-40B4-BE49-F238E27FC236}">
                <a16:creationId xmlns:a16="http://schemas.microsoft.com/office/drawing/2014/main" id="{3A85EDDD-028B-7058-6D58-AE1A0E6C219F}"/>
              </a:ext>
            </a:extLst>
          </p:cNvPr>
          <p:cNvSpPr>
            <a:spLocks noChangeArrowheads="1"/>
          </p:cNvSpPr>
          <p:nvPr/>
        </p:nvSpPr>
        <p:spPr bwMode="auto">
          <a:xfrm>
            <a:off x="838200" y="3240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827764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50714" y="899624"/>
            <a:ext cx="9888875" cy="1325563"/>
          </a:xfrm>
        </p:spPr>
        <p:txBody>
          <a:bodyPr>
            <a:normAutofit fontScale="90000"/>
          </a:bodyPr>
          <a:lstStyle/>
          <a:p>
            <a:r>
              <a:rPr lang="es-CO" altLang="es-CO" b="1" dirty="0">
                <a:solidFill>
                  <a:schemeClr val="tx1"/>
                </a:solidFill>
                <a:latin typeface="Arial" panose="020B0604020202020204" pitchFamily="34" charset="0"/>
              </a:rPr>
              <a:t>Formulario de diseño de objetivo e indicadores</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AFAE1B30-5EF1-7E20-5B50-B80B19011CDE}"/>
              </a:ext>
            </a:extLst>
          </p:cNvPr>
          <p:cNvGraphicFramePr>
            <a:graphicFrameLocks noGrp="1"/>
          </p:cNvGraphicFramePr>
          <p:nvPr>
            <p:extLst>
              <p:ext uri="{D42A27DB-BD31-4B8C-83A1-F6EECF244321}">
                <p14:modId xmlns:p14="http://schemas.microsoft.com/office/powerpoint/2010/main" val="3720693326"/>
              </p:ext>
            </p:extLst>
          </p:nvPr>
        </p:nvGraphicFramePr>
        <p:xfrm>
          <a:off x="1072235" y="3157822"/>
          <a:ext cx="10515600" cy="2255520"/>
        </p:xfrm>
        <a:graphic>
          <a:graphicData uri="http://schemas.openxmlformats.org/drawingml/2006/table">
            <a:tbl>
              <a:tblPr>
                <a:tableStyleId>{ED083AE6-46FA-4A59-8FB0-9F97EB10719F}</a:tableStyleId>
              </a:tblPr>
              <a:tblGrid>
                <a:gridCol w="1752600">
                  <a:extLst>
                    <a:ext uri="{9D8B030D-6E8A-4147-A177-3AD203B41FA5}">
                      <a16:colId xmlns:a16="http://schemas.microsoft.com/office/drawing/2014/main" val="4135824764"/>
                    </a:ext>
                  </a:extLst>
                </a:gridCol>
                <a:gridCol w="1752600">
                  <a:extLst>
                    <a:ext uri="{9D8B030D-6E8A-4147-A177-3AD203B41FA5}">
                      <a16:colId xmlns:a16="http://schemas.microsoft.com/office/drawing/2014/main" val="3152758412"/>
                    </a:ext>
                  </a:extLst>
                </a:gridCol>
                <a:gridCol w="1752600">
                  <a:extLst>
                    <a:ext uri="{9D8B030D-6E8A-4147-A177-3AD203B41FA5}">
                      <a16:colId xmlns:a16="http://schemas.microsoft.com/office/drawing/2014/main" val="3202334804"/>
                    </a:ext>
                  </a:extLst>
                </a:gridCol>
                <a:gridCol w="1752600">
                  <a:extLst>
                    <a:ext uri="{9D8B030D-6E8A-4147-A177-3AD203B41FA5}">
                      <a16:colId xmlns:a16="http://schemas.microsoft.com/office/drawing/2014/main" val="2636512599"/>
                    </a:ext>
                  </a:extLst>
                </a:gridCol>
                <a:gridCol w="1752600">
                  <a:extLst>
                    <a:ext uri="{9D8B030D-6E8A-4147-A177-3AD203B41FA5}">
                      <a16:colId xmlns:a16="http://schemas.microsoft.com/office/drawing/2014/main" val="3205703135"/>
                    </a:ext>
                  </a:extLst>
                </a:gridCol>
                <a:gridCol w="1752600">
                  <a:extLst>
                    <a:ext uri="{9D8B030D-6E8A-4147-A177-3AD203B41FA5}">
                      <a16:colId xmlns:a16="http://schemas.microsoft.com/office/drawing/2014/main" val="2971787084"/>
                    </a:ext>
                  </a:extLst>
                </a:gridCol>
              </a:tblGrid>
              <a:tr h="0">
                <a:tc>
                  <a:txBody>
                    <a:bodyPr/>
                    <a:lstStyle/>
                    <a:p>
                      <a:r>
                        <a:rPr lang="es-CO"/>
                        <a:t>Objetivo</a:t>
                      </a:r>
                    </a:p>
                  </a:txBody>
                  <a:tcPr anchor="ctr"/>
                </a:tc>
                <a:tc>
                  <a:txBody>
                    <a:bodyPr/>
                    <a:lstStyle/>
                    <a:p>
                      <a:r>
                        <a:rPr lang="es-CO"/>
                        <a:t>Indicador propuesto</a:t>
                      </a:r>
                    </a:p>
                  </a:txBody>
                  <a:tcPr anchor="ctr"/>
                </a:tc>
                <a:tc>
                  <a:txBody>
                    <a:bodyPr/>
                    <a:lstStyle/>
                    <a:p>
                      <a:r>
                        <a:rPr lang="es-CO"/>
                        <a:t>Tipo</a:t>
                      </a:r>
                    </a:p>
                  </a:txBody>
                  <a:tcPr anchor="ctr"/>
                </a:tc>
                <a:tc>
                  <a:txBody>
                    <a:bodyPr/>
                    <a:lstStyle/>
                    <a:p>
                      <a:r>
                        <a:rPr lang="es-CO"/>
                        <a:t>Fórmula / Unidad</a:t>
                      </a:r>
                    </a:p>
                  </a:txBody>
                  <a:tcPr anchor="ctr"/>
                </a:tc>
                <a:tc>
                  <a:txBody>
                    <a:bodyPr/>
                    <a:lstStyle/>
                    <a:p>
                      <a:r>
                        <a:rPr lang="es-CO"/>
                        <a:t>Fuente de datos</a:t>
                      </a:r>
                    </a:p>
                  </a:txBody>
                  <a:tcPr anchor="ctr"/>
                </a:tc>
                <a:tc>
                  <a:txBody>
                    <a:bodyPr/>
                    <a:lstStyle/>
                    <a:p>
                      <a:r>
                        <a:rPr lang="es-CO"/>
                        <a:t>Frecuencia</a:t>
                      </a:r>
                    </a:p>
                  </a:txBody>
                  <a:tcPr anchor="ctr"/>
                </a:tc>
                <a:extLst>
                  <a:ext uri="{0D108BD9-81ED-4DB2-BD59-A6C34878D82A}">
                    <a16:rowId xmlns:a16="http://schemas.microsoft.com/office/drawing/2014/main" val="2804484839"/>
                  </a:ext>
                </a:extLst>
              </a:tr>
              <a:tr h="0">
                <a:tc>
                  <a:txBody>
                    <a:bodyPr/>
                    <a:lstStyle/>
                    <a:p>
                      <a:r>
                        <a:rPr lang="es-CO" dirty="0"/>
                        <a:t>Ej.: Mejorar postventa</a:t>
                      </a:r>
                    </a:p>
                  </a:txBody>
                  <a:tcPr anchor="ctr"/>
                </a:tc>
                <a:tc>
                  <a:txBody>
                    <a:bodyPr/>
                    <a:lstStyle/>
                    <a:p>
                      <a:r>
                        <a:rPr lang="es-ES" dirty="0"/>
                        <a:t>% de quejas resueltas en 5 días</a:t>
                      </a:r>
                    </a:p>
                  </a:txBody>
                  <a:tcPr anchor="ctr"/>
                </a:tc>
                <a:tc>
                  <a:txBody>
                    <a:bodyPr/>
                    <a:lstStyle/>
                    <a:p>
                      <a:r>
                        <a:rPr lang="es-CO" dirty="0"/>
                        <a:t>Calidad</a:t>
                      </a:r>
                    </a:p>
                  </a:txBody>
                  <a:tcPr anchor="ctr"/>
                </a:tc>
                <a:tc>
                  <a:txBody>
                    <a:bodyPr/>
                    <a:lstStyle/>
                    <a:p>
                      <a:r>
                        <a:rPr lang="es-ES"/>
                        <a:t>(# quejas resueltas en 5 días / total quejas) x 100</a:t>
                      </a:r>
                    </a:p>
                  </a:txBody>
                  <a:tcPr anchor="ctr"/>
                </a:tc>
                <a:tc>
                  <a:txBody>
                    <a:bodyPr/>
                    <a:lstStyle/>
                    <a:p>
                      <a:r>
                        <a:rPr lang="es-CO"/>
                        <a:t>CRM postventa</a:t>
                      </a:r>
                    </a:p>
                  </a:txBody>
                  <a:tcPr anchor="ctr"/>
                </a:tc>
                <a:tc>
                  <a:txBody>
                    <a:bodyPr/>
                    <a:lstStyle/>
                    <a:p>
                      <a:r>
                        <a:rPr lang="es-CO" dirty="0"/>
                        <a:t>Mensual</a:t>
                      </a:r>
                    </a:p>
                  </a:txBody>
                  <a:tcPr anchor="ctr"/>
                </a:tc>
                <a:extLst>
                  <a:ext uri="{0D108BD9-81ED-4DB2-BD59-A6C34878D82A}">
                    <a16:rowId xmlns:a16="http://schemas.microsoft.com/office/drawing/2014/main" val="2988768565"/>
                  </a:ext>
                </a:extLst>
              </a:tr>
              <a:tr h="0">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CO" dirty="0"/>
                    </a:p>
                  </a:txBody>
                  <a:tcPr anchor="ctr"/>
                </a:tc>
                <a:extLst>
                  <a:ext uri="{0D108BD9-81ED-4DB2-BD59-A6C34878D82A}">
                    <a16:rowId xmlns:a16="http://schemas.microsoft.com/office/drawing/2014/main" val="388063878"/>
                  </a:ext>
                </a:extLst>
              </a:tr>
              <a:tr h="0">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CO" dirty="0"/>
                    </a:p>
                  </a:txBody>
                  <a:tcPr anchor="ctr"/>
                </a:tc>
                <a:extLst>
                  <a:ext uri="{0D108BD9-81ED-4DB2-BD59-A6C34878D82A}">
                    <a16:rowId xmlns:a16="http://schemas.microsoft.com/office/drawing/2014/main" val="2539945501"/>
                  </a:ext>
                </a:extLst>
              </a:tr>
              <a:tr h="0">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CO" dirty="0"/>
                    </a:p>
                  </a:txBody>
                  <a:tcPr anchor="ctr"/>
                </a:tc>
                <a:extLst>
                  <a:ext uri="{0D108BD9-81ED-4DB2-BD59-A6C34878D82A}">
                    <a16:rowId xmlns:a16="http://schemas.microsoft.com/office/drawing/2014/main" val="1106301892"/>
                  </a:ext>
                </a:extLst>
              </a:tr>
              <a:tr h="0">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ES" dirty="0"/>
                    </a:p>
                  </a:txBody>
                  <a:tcPr anchor="ctr"/>
                </a:tc>
                <a:tc>
                  <a:txBody>
                    <a:bodyPr/>
                    <a:lstStyle/>
                    <a:p>
                      <a:endParaRPr lang="es-CO" dirty="0"/>
                    </a:p>
                  </a:txBody>
                  <a:tcPr anchor="ctr"/>
                </a:tc>
                <a:tc>
                  <a:txBody>
                    <a:bodyPr/>
                    <a:lstStyle/>
                    <a:p>
                      <a:endParaRPr lang="es-CO" dirty="0"/>
                    </a:p>
                  </a:txBody>
                  <a:tcPr anchor="ctr"/>
                </a:tc>
                <a:extLst>
                  <a:ext uri="{0D108BD9-81ED-4DB2-BD59-A6C34878D82A}">
                    <a16:rowId xmlns:a16="http://schemas.microsoft.com/office/drawing/2014/main" val="2109549045"/>
                  </a:ext>
                </a:extLst>
              </a:tr>
            </a:tbl>
          </a:graphicData>
        </a:graphic>
      </p:graphicFrame>
    </p:spTree>
    <p:extLst>
      <p:ext uri="{BB962C8B-B14F-4D97-AF65-F5344CB8AC3E}">
        <p14:creationId xmlns:p14="http://schemas.microsoft.com/office/powerpoint/2010/main" val="289871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rgbClr val="EC7016">
                <a:shade val="45000"/>
                <a:satMod val="135000"/>
              </a:srgb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r>
              <a:rPr lang="es-ES" b="1" dirty="0"/>
              <a:t>Unidad 1.1 Introducción a la Gestión de Indicadores</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838200" y="1825625"/>
            <a:ext cx="10243088" cy="2684382"/>
          </a:xfrm>
        </p:spPr>
        <p:txBody>
          <a:bodyPr/>
          <a:lstStyle/>
          <a:p>
            <a:pPr marL="114300" indent="0">
              <a:buNone/>
            </a:pPr>
            <a:r>
              <a:rPr lang="es-ES" b="1" dirty="0"/>
              <a:t>Objetivo General de la Unidad:</a:t>
            </a:r>
          </a:p>
          <a:p>
            <a:pPr marL="114300" indent="0">
              <a:buNone/>
            </a:pPr>
            <a:endParaRPr lang="es-ES" dirty="0"/>
          </a:p>
          <a:p>
            <a:pPr marL="114300" indent="0">
              <a:buNone/>
            </a:pPr>
            <a:r>
              <a:rPr lang="es-ES" dirty="0"/>
              <a:t>Comprender el papel de la gestión en las organizaciones modernas y el valor estratégico de los indicadores como herramientas de planificación, monitoreo y mejora continua.</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1D9EDAAB-35F2-B00A-0821-CDA7002A6E4F}"/>
              </a:ext>
            </a:extLst>
          </p:cNvPr>
          <p:cNvPicPr>
            <a:picLocks noChangeAspect="1"/>
          </p:cNvPicPr>
          <p:nvPr/>
        </p:nvPicPr>
        <p:blipFill>
          <a:blip r:embed="rId7"/>
          <a:stretch>
            <a:fillRect/>
          </a:stretch>
        </p:blipFill>
        <p:spPr>
          <a:xfrm>
            <a:off x="10515327" y="399944"/>
            <a:ext cx="942975" cy="828675"/>
          </a:xfrm>
          <a:prstGeom prst="rect">
            <a:avLst/>
          </a:prstGeom>
        </p:spPr>
      </p:pic>
      <p:pic>
        <p:nvPicPr>
          <p:cNvPr id="20484" name="Picture 4" descr="LOS ADVERBIOS. - ppt descargar">
            <a:extLst>
              <a:ext uri="{FF2B5EF4-FFF2-40B4-BE49-F238E27FC236}">
                <a16:creationId xmlns:a16="http://schemas.microsoft.com/office/drawing/2014/main" id="{679E50D2-3879-6D47-3863-27DA24090A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3623" y="4525331"/>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163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a:blip r:embed="rId3"/>
          <a:srcRect/>
          <a:stretch/>
        </p:blipFill>
        <p:spPr>
          <a:xfrm>
            <a:off x="-4545367" y="0"/>
            <a:ext cx="12190870" cy="6863627"/>
          </a:xfrm>
          <a:prstGeom prst="rect">
            <a:avLst/>
          </a:prstGeom>
          <a:noFill/>
          <a:ln>
            <a:noFill/>
          </a:ln>
        </p:spPr>
      </p:pic>
      <p:pic>
        <p:nvPicPr>
          <p:cNvPr id="85" name="Google Shape;85;p1"/>
          <p:cNvPicPr preferRelativeResize="0"/>
          <p:nvPr/>
        </p:nvPicPr>
        <p:blipFill rotWithShape="1">
          <a:blip r:embed="rId4">
            <a:alphaModFix/>
          </a:blip>
          <a:srcRect/>
          <a:stretch/>
        </p:blipFill>
        <p:spPr>
          <a:xfrm>
            <a:off x="9399366" y="37574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flipH="1">
            <a:off x="2399647" y="0"/>
            <a:ext cx="3696353" cy="6863627"/>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flipH="1">
            <a:off x="3500268" y="-5627"/>
            <a:ext cx="3696353" cy="6863627"/>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Paralelogramo 4">
            <a:extLst>
              <a:ext uri="{FF2B5EF4-FFF2-40B4-BE49-F238E27FC236}">
                <a16:creationId xmlns:a16="http://schemas.microsoft.com/office/drawing/2014/main" id="{ACD0F42D-001C-A6F1-51E6-1649EA0E1E6A}"/>
              </a:ext>
            </a:extLst>
          </p:cNvPr>
          <p:cNvSpPr/>
          <p:nvPr/>
        </p:nvSpPr>
        <p:spPr>
          <a:xfrm flipH="1">
            <a:off x="5097426" y="-5627"/>
            <a:ext cx="3696353" cy="7182059"/>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a16="http://schemas.microsoft.com/office/drawing/2014/main" id="{A5157EDF-906B-4972-9F0E-1B264E67C1EC}"/>
              </a:ext>
            </a:extLst>
          </p:cNvPr>
          <p:cNvSpPr>
            <a:spLocks noGrp="1"/>
          </p:cNvSpPr>
          <p:nvPr>
            <p:ph type="ctrTitle"/>
          </p:nvPr>
        </p:nvSpPr>
        <p:spPr>
          <a:xfrm>
            <a:off x="2781300" y="1319722"/>
            <a:ext cx="9144000" cy="2387600"/>
          </a:xfrm>
        </p:spPr>
        <p:txBody>
          <a:bodyPr/>
          <a:lstStyle/>
          <a:p>
            <a:pPr algn="r"/>
            <a:r>
              <a:rPr lang="es-ES" dirty="0"/>
              <a:t>Unidad 2. Diseño y Desarrollo de indicadores</a:t>
            </a:r>
            <a:endParaRPr lang="es-CO" dirty="0"/>
          </a:p>
        </p:txBody>
      </p:sp>
      <p:sp>
        <p:nvSpPr>
          <p:cNvPr id="8" name="Subtítulo 7">
            <a:extLst>
              <a:ext uri="{FF2B5EF4-FFF2-40B4-BE49-F238E27FC236}">
                <a16:creationId xmlns:a16="http://schemas.microsoft.com/office/drawing/2014/main" id="{D85DA3D5-CB2B-F415-A12A-66E479FDDB75}"/>
              </a:ext>
            </a:extLst>
          </p:cNvPr>
          <p:cNvSpPr>
            <a:spLocks noGrp="1"/>
          </p:cNvSpPr>
          <p:nvPr>
            <p:ph type="subTitle" idx="1"/>
          </p:nvPr>
        </p:nvSpPr>
        <p:spPr>
          <a:xfrm>
            <a:off x="3048000" y="4613996"/>
            <a:ext cx="9144000" cy="1655762"/>
          </a:xfrm>
        </p:spPr>
        <p:txBody>
          <a:bodyPr>
            <a:normAutofit/>
          </a:bodyPr>
          <a:lstStyle/>
          <a:p>
            <a:pPr algn="r"/>
            <a:r>
              <a:rPr lang="es-ES" sz="4400" dirty="0"/>
              <a:t>2.1. Implementación de los indicadores</a:t>
            </a:r>
            <a:endParaRPr lang="es-CO" sz="4400" dirty="0"/>
          </a:p>
        </p:txBody>
      </p:sp>
    </p:spTree>
    <p:extLst>
      <p:ext uri="{BB962C8B-B14F-4D97-AF65-F5344CB8AC3E}">
        <p14:creationId xmlns:p14="http://schemas.microsoft.com/office/powerpoint/2010/main" val="200234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47441"/>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Consideraciones básicas sobre la implementación de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242596" y="1825625"/>
            <a:ext cx="11793894" cy="4351338"/>
          </a:xfrm>
        </p:spPr>
        <p:txBody>
          <a:bodyPr>
            <a:noAutofit/>
          </a:bodyPr>
          <a:lstStyle/>
          <a:p>
            <a:pPr marL="114300" indent="0">
              <a:buNone/>
            </a:pPr>
            <a:r>
              <a:rPr lang="es-ES" sz="2000" b="1" dirty="0"/>
              <a:t>Objetivo</a:t>
            </a:r>
            <a:r>
              <a:rPr lang="es-ES" sz="2000" dirty="0"/>
              <a:t>: </a:t>
            </a:r>
          </a:p>
          <a:p>
            <a:pPr marL="114300" indent="0">
              <a:buNone/>
            </a:pPr>
            <a:r>
              <a:rPr lang="es-ES" sz="2000" dirty="0"/>
              <a:t>Comprender los elementos clave a tener en cuenta antes de poner en marcha un sistema de indicadores.</a:t>
            </a:r>
            <a:endParaRPr lang="es-ES" sz="2000" b="1" dirty="0"/>
          </a:p>
          <a:p>
            <a:pPr marL="114300" indent="0">
              <a:buNone/>
            </a:pPr>
            <a:r>
              <a:rPr lang="es-ES" sz="2000" b="1" dirty="0"/>
              <a:t>Contenidos:</a:t>
            </a:r>
            <a:endParaRPr lang="es-ES" sz="2000" dirty="0"/>
          </a:p>
          <a:p>
            <a:pPr>
              <a:spcBef>
                <a:spcPts val="500"/>
              </a:spcBef>
              <a:buFont typeface="Arial" panose="020B0604020202020204" pitchFamily="34" charset="0"/>
              <a:buChar char="•"/>
            </a:pPr>
            <a:r>
              <a:rPr lang="es-ES" sz="2000" dirty="0"/>
              <a:t>Importancia de tener objetivos claros y alineados con la estrategia.</a:t>
            </a:r>
          </a:p>
          <a:p>
            <a:pPr>
              <a:spcBef>
                <a:spcPts val="500"/>
              </a:spcBef>
              <a:buFont typeface="Arial" panose="020B0604020202020204" pitchFamily="34" charset="0"/>
              <a:buChar char="•"/>
            </a:pPr>
            <a:r>
              <a:rPr lang="es-ES" sz="2000" dirty="0"/>
              <a:t>Validación de la calidad de los indicadores: viabilidad técnica y aceptación organizacional.</a:t>
            </a:r>
          </a:p>
          <a:p>
            <a:pPr>
              <a:spcBef>
                <a:spcPts val="500"/>
              </a:spcBef>
              <a:buFont typeface="Arial" panose="020B0604020202020204" pitchFamily="34" charset="0"/>
              <a:buChar char="•"/>
            </a:pPr>
            <a:r>
              <a:rPr lang="es-ES" sz="2000" dirty="0"/>
              <a:t>Definición previa de responsables, periodicidad y fuente de datos.</a:t>
            </a:r>
          </a:p>
          <a:p>
            <a:pPr>
              <a:spcBef>
                <a:spcPts val="500"/>
              </a:spcBef>
              <a:buFont typeface="Arial" panose="020B0604020202020204" pitchFamily="34" charset="0"/>
              <a:buChar char="•"/>
            </a:pPr>
            <a:r>
              <a:rPr lang="es-ES" sz="2000" dirty="0"/>
              <a:t>Involucramiento de las partes interesadas: dirección, mandos medios y equipos operativos.</a:t>
            </a:r>
          </a:p>
          <a:p>
            <a:pPr>
              <a:spcBef>
                <a:spcPts val="500"/>
              </a:spcBef>
              <a:buFont typeface="Arial" panose="020B0604020202020204" pitchFamily="34" charset="0"/>
              <a:buChar char="•"/>
            </a:pPr>
            <a:r>
              <a:rPr lang="es-ES" sz="2000" dirty="0"/>
              <a:t>Riesgos comunes: exceso de indicadores, duplicidad, indicadores sin utilidad práctica.</a:t>
            </a:r>
          </a:p>
          <a:p>
            <a:pPr marL="114300" indent="0">
              <a:spcBef>
                <a:spcPts val="500"/>
              </a:spcBef>
              <a:buNone/>
            </a:pPr>
            <a:endParaRPr lang="es-ES" sz="2000" dirty="0"/>
          </a:p>
          <a:p>
            <a:pPr marL="114300" indent="0">
              <a:spcBef>
                <a:spcPts val="500"/>
              </a:spcBef>
              <a:buNone/>
            </a:pPr>
            <a:r>
              <a:rPr lang="es-ES" sz="2000" b="1" dirty="0"/>
              <a:t>Ejemplo aplicado en INACAR</a:t>
            </a:r>
            <a:r>
              <a:rPr lang="es-ES" sz="2000" dirty="0"/>
              <a:t>: Antes de implementar un indicador de eficiencia</a:t>
            </a:r>
          </a:p>
          <a:p>
            <a:pPr marL="114300" indent="0">
              <a:spcBef>
                <a:spcPts val="500"/>
              </a:spcBef>
              <a:buNone/>
            </a:pPr>
            <a:r>
              <a:rPr lang="es-ES" sz="2000" dirty="0"/>
              <a:t> energética, es necesario saber si se tiene un medidor confiable, datos históricos,</a:t>
            </a:r>
          </a:p>
          <a:p>
            <a:pPr marL="114300" indent="0">
              <a:spcBef>
                <a:spcPts val="500"/>
              </a:spcBef>
              <a:buNone/>
            </a:pPr>
            <a:r>
              <a:rPr lang="es-ES" sz="2000" dirty="0"/>
              <a:t> y si el área de sostenibilidad está involucrada.</a:t>
            </a:r>
          </a:p>
          <a:p>
            <a:pPr marL="114300" indent="0">
              <a:spcBef>
                <a:spcPts val="500"/>
              </a:spcBef>
              <a:buNone/>
            </a:pPr>
            <a:endParaRPr lang="es-ES" sz="2000" dirty="0"/>
          </a:p>
          <a:p>
            <a:pPr marL="114300" indent="0">
              <a:spcBef>
                <a:spcPts val="500"/>
              </a:spcBef>
              <a:buNone/>
            </a:pPr>
            <a:endParaRPr lang="es-ES" sz="2000" b="1" dirty="0"/>
          </a:p>
          <a:p>
            <a:endParaRPr lang="es-CO" sz="2000"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C7D43838-6E89-9D3B-A4A3-A0EF07FF6785}"/>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100354" name="Picture 2" descr="Razones para elegir una vivienda sostenible | OIKOS Constructora">
            <a:extLst>
              <a:ext uri="{FF2B5EF4-FFF2-40B4-BE49-F238E27FC236}">
                <a16:creationId xmlns:a16="http://schemas.microsoft.com/office/drawing/2014/main" id="{ECBD2A4C-9A9E-156F-F9E0-16127FB800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3763" y="4922252"/>
            <a:ext cx="2882727" cy="15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964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fontScale="90000"/>
          </a:bodyPr>
          <a:lstStyle/>
          <a:p>
            <a:r>
              <a:rPr lang="es-ES" b="1" dirty="0"/>
              <a:t>Establecimiento de la estructura y funciones</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805595" y="1690688"/>
            <a:ext cx="10515600" cy="4351338"/>
          </a:xfrm>
        </p:spPr>
        <p:txBody>
          <a:bodyPr>
            <a:normAutofit lnSpcReduction="10000"/>
          </a:bodyPr>
          <a:lstStyle/>
          <a:p>
            <a:r>
              <a:rPr lang="es-ES" b="1" dirty="0"/>
              <a:t>Objetivo</a:t>
            </a:r>
            <a:r>
              <a:rPr lang="es-ES" dirty="0"/>
              <a:t>: Identificar quiénes participan en el proceso de implementación y cómo se organiza.</a:t>
            </a:r>
          </a:p>
          <a:p>
            <a:r>
              <a:rPr lang="es-ES" b="1" dirty="0"/>
              <a:t>Contenidos:</a:t>
            </a:r>
            <a:endParaRPr lang="es-ES" dirty="0"/>
          </a:p>
          <a:p>
            <a:pPr>
              <a:buFont typeface="Arial" panose="020B0604020202020204" pitchFamily="34" charset="0"/>
              <a:buChar char="•"/>
            </a:pPr>
            <a:r>
              <a:rPr lang="es-ES" dirty="0"/>
              <a:t>Creación de un comité o equipo de indicadores.</a:t>
            </a:r>
          </a:p>
          <a:p>
            <a:pPr>
              <a:buFont typeface="Arial" panose="020B0604020202020204" pitchFamily="34" charset="0"/>
              <a:buChar char="•"/>
            </a:pPr>
            <a:r>
              <a:rPr lang="es-ES" dirty="0"/>
              <a:t>Funciones clave: diseño, validación, recolección de datos, análisis, reporte y mejora.</a:t>
            </a:r>
          </a:p>
          <a:p>
            <a:pPr>
              <a:buFont typeface="Arial" panose="020B0604020202020204" pitchFamily="34" charset="0"/>
              <a:buChar char="•"/>
            </a:pPr>
            <a:r>
              <a:rPr lang="es-ES" dirty="0"/>
              <a:t>Rol de líderes, responsables de procesos y usuarios </a:t>
            </a:r>
          </a:p>
          <a:p>
            <a:pPr marL="114300" indent="0">
              <a:buNone/>
            </a:pPr>
            <a:r>
              <a:rPr lang="es-ES" dirty="0"/>
              <a:t>del tablero.</a:t>
            </a:r>
          </a:p>
          <a:p>
            <a:pPr>
              <a:buFont typeface="Arial" panose="020B0604020202020204" pitchFamily="34" charset="0"/>
              <a:buChar char="•"/>
            </a:pPr>
            <a:r>
              <a:rPr lang="es-ES" dirty="0"/>
              <a:t>Importancia de asignar </a:t>
            </a:r>
            <a:r>
              <a:rPr lang="es-ES" b="1" dirty="0"/>
              <a:t>responsables por indicador</a:t>
            </a:r>
            <a:r>
              <a:rPr lang="es-ES" dirty="0"/>
              <a:t>.</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9BBC8780-64AE-126F-FED9-6B549B96C5D7}"/>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99330" name="Picture 2" descr="Empresas socialmente responsables: qué son y ejemplos">
            <a:extLst>
              <a:ext uri="{FF2B5EF4-FFF2-40B4-BE49-F238E27FC236}">
                <a16:creationId xmlns:a16="http://schemas.microsoft.com/office/drawing/2014/main" id="{34D2EB79-C914-678C-E5BF-95C3C8B687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9070" y="477849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1712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CO" b="1" dirty="0"/>
              <a:t>Ejemplo en INACAR</a:t>
            </a:r>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97B0F375-9F00-A2A6-6905-B05F56A37F07}"/>
              </a:ext>
            </a:extLst>
          </p:cNvPr>
          <p:cNvGraphicFramePr>
            <a:graphicFrameLocks noGrp="1"/>
          </p:cNvGraphicFramePr>
          <p:nvPr>
            <p:extLst>
              <p:ext uri="{D42A27DB-BD31-4B8C-83A1-F6EECF244321}">
                <p14:modId xmlns:p14="http://schemas.microsoft.com/office/powerpoint/2010/main" val="2350517368"/>
              </p:ext>
            </p:extLst>
          </p:nvPr>
        </p:nvGraphicFramePr>
        <p:xfrm>
          <a:off x="838200" y="2804451"/>
          <a:ext cx="8081865" cy="2926080"/>
        </p:xfrm>
        <a:graphic>
          <a:graphicData uri="http://schemas.openxmlformats.org/drawingml/2006/table">
            <a:tbl>
              <a:tblPr>
                <a:tableStyleId>{ED083AE6-46FA-4A59-8FB0-9F97EB10719F}</a:tableStyleId>
              </a:tblPr>
              <a:tblGrid>
                <a:gridCol w="2410695">
                  <a:extLst>
                    <a:ext uri="{9D8B030D-6E8A-4147-A177-3AD203B41FA5}">
                      <a16:colId xmlns:a16="http://schemas.microsoft.com/office/drawing/2014/main" val="3981980645"/>
                    </a:ext>
                  </a:extLst>
                </a:gridCol>
                <a:gridCol w="5671170">
                  <a:extLst>
                    <a:ext uri="{9D8B030D-6E8A-4147-A177-3AD203B41FA5}">
                      <a16:colId xmlns:a16="http://schemas.microsoft.com/office/drawing/2014/main" val="1385050369"/>
                    </a:ext>
                  </a:extLst>
                </a:gridCol>
              </a:tblGrid>
              <a:tr h="0">
                <a:tc>
                  <a:txBody>
                    <a:bodyPr/>
                    <a:lstStyle/>
                    <a:p>
                      <a:r>
                        <a:rPr lang="es-CO" sz="2400"/>
                        <a:t>Rol</a:t>
                      </a:r>
                    </a:p>
                  </a:txBody>
                  <a:tcPr anchor="ctr"/>
                </a:tc>
                <a:tc>
                  <a:txBody>
                    <a:bodyPr/>
                    <a:lstStyle/>
                    <a:p>
                      <a:r>
                        <a:rPr lang="es-CO" sz="2400"/>
                        <a:t>Función con Indicadores</a:t>
                      </a:r>
                    </a:p>
                  </a:txBody>
                  <a:tcPr anchor="ctr"/>
                </a:tc>
                <a:extLst>
                  <a:ext uri="{0D108BD9-81ED-4DB2-BD59-A6C34878D82A}">
                    <a16:rowId xmlns:a16="http://schemas.microsoft.com/office/drawing/2014/main" val="3168325326"/>
                  </a:ext>
                </a:extLst>
              </a:tr>
              <a:tr h="0">
                <a:tc>
                  <a:txBody>
                    <a:bodyPr/>
                    <a:lstStyle/>
                    <a:p>
                      <a:r>
                        <a:rPr lang="es-CO" sz="2400"/>
                        <a:t>Jefe de Obra</a:t>
                      </a:r>
                    </a:p>
                  </a:txBody>
                  <a:tcPr anchor="ctr"/>
                </a:tc>
                <a:tc>
                  <a:txBody>
                    <a:bodyPr/>
                    <a:lstStyle/>
                    <a:p>
                      <a:r>
                        <a:rPr lang="es-ES" sz="2400"/>
                        <a:t>Reporte de tiempos y avances de construcción</a:t>
                      </a:r>
                    </a:p>
                  </a:txBody>
                  <a:tcPr anchor="ctr"/>
                </a:tc>
                <a:extLst>
                  <a:ext uri="{0D108BD9-81ED-4DB2-BD59-A6C34878D82A}">
                    <a16:rowId xmlns:a16="http://schemas.microsoft.com/office/drawing/2014/main" val="3970496707"/>
                  </a:ext>
                </a:extLst>
              </a:tr>
              <a:tr h="0">
                <a:tc>
                  <a:txBody>
                    <a:bodyPr/>
                    <a:lstStyle/>
                    <a:p>
                      <a:r>
                        <a:rPr lang="es-CO" sz="2400"/>
                        <a:t>Dirección de Proyectos</a:t>
                      </a:r>
                    </a:p>
                  </a:txBody>
                  <a:tcPr anchor="ctr"/>
                </a:tc>
                <a:tc>
                  <a:txBody>
                    <a:bodyPr/>
                    <a:lstStyle/>
                    <a:p>
                      <a:r>
                        <a:rPr lang="es-ES" sz="2400"/>
                        <a:t>Validación y uso en decisiones</a:t>
                      </a:r>
                    </a:p>
                  </a:txBody>
                  <a:tcPr anchor="ctr"/>
                </a:tc>
                <a:extLst>
                  <a:ext uri="{0D108BD9-81ED-4DB2-BD59-A6C34878D82A}">
                    <a16:rowId xmlns:a16="http://schemas.microsoft.com/office/drawing/2014/main" val="2041087195"/>
                  </a:ext>
                </a:extLst>
              </a:tr>
              <a:tr h="0">
                <a:tc>
                  <a:txBody>
                    <a:bodyPr/>
                    <a:lstStyle/>
                    <a:p>
                      <a:r>
                        <a:rPr lang="es-CO" sz="2400"/>
                        <a:t>Analista de datos</a:t>
                      </a:r>
                    </a:p>
                  </a:txBody>
                  <a:tcPr anchor="ctr"/>
                </a:tc>
                <a:tc>
                  <a:txBody>
                    <a:bodyPr/>
                    <a:lstStyle/>
                    <a:p>
                      <a:r>
                        <a:rPr lang="es-CO" sz="2400" dirty="0"/>
                        <a:t>Consolidación y visualización</a:t>
                      </a:r>
                    </a:p>
                  </a:txBody>
                  <a:tcPr anchor="ctr"/>
                </a:tc>
                <a:extLst>
                  <a:ext uri="{0D108BD9-81ED-4DB2-BD59-A6C34878D82A}">
                    <a16:rowId xmlns:a16="http://schemas.microsoft.com/office/drawing/2014/main" val="641129648"/>
                  </a:ext>
                </a:extLst>
              </a:tr>
            </a:tbl>
          </a:graphicData>
        </a:graphic>
      </p:graphicFrame>
      <p:pic>
        <p:nvPicPr>
          <p:cNvPr id="9" name="Imagen 8">
            <a:extLst>
              <a:ext uri="{FF2B5EF4-FFF2-40B4-BE49-F238E27FC236}">
                <a16:creationId xmlns:a16="http://schemas.microsoft.com/office/drawing/2014/main" id="{5E91F51B-7007-7FB2-F08A-D29839B92F75}"/>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98306" name="Picture 2" descr="Inacar Colombia | LinkedIn">
            <a:extLst>
              <a:ext uri="{FF2B5EF4-FFF2-40B4-BE49-F238E27FC236}">
                <a16:creationId xmlns:a16="http://schemas.microsoft.com/office/drawing/2014/main" id="{94396378-1E4E-728D-0DA3-F27A7FB52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7300" y="2418926"/>
            <a:ext cx="3477976" cy="347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Alternativas de tableros de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7216" y="1562359"/>
            <a:ext cx="9095445" cy="4351338"/>
          </a:xfrm>
        </p:spPr>
        <p:txBody>
          <a:bodyPr>
            <a:normAutofit fontScale="92500" lnSpcReduction="20000"/>
          </a:bodyPr>
          <a:lstStyle/>
          <a:p>
            <a:r>
              <a:rPr lang="es-ES" b="1" dirty="0"/>
              <a:t>Objetivo</a:t>
            </a:r>
            <a:r>
              <a:rPr lang="es-ES" dirty="0"/>
              <a:t>: Conocer las diferentes formas en que puede organizarse la información para el seguimiento.</a:t>
            </a:r>
          </a:p>
          <a:p>
            <a:r>
              <a:rPr lang="es-ES" b="1" dirty="0"/>
              <a:t>Tipos de tableros:</a:t>
            </a:r>
            <a:endParaRPr lang="es-ES" dirty="0"/>
          </a:p>
          <a:p>
            <a:pPr>
              <a:buFont typeface="Arial" panose="020B0604020202020204" pitchFamily="34" charset="0"/>
              <a:buChar char="•"/>
            </a:pPr>
            <a:r>
              <a:rPr lang="es-ES" b="1" dirty="0"/>
              <a:t>Estratégico</a:t>
            </a:r>
            <a:r>
              <a:rPr lang="es-ES" dirty="0"/>
              <a:t>: alineado con objetivos de largo plazo (ej.: BSC).</a:t>
            </a:r>
          </a:p>
          <a:p>
            <a:pPr>
              <a:buFont typeface="Arial" panose="020B0604020202020204" pitchFamily="34" charset="0"/>
              <a:buChar char="•"/>
            </a:pPr>
            <a:r>
              <a:rPr lang="es-ES" b="1" dirty="0"/>
              <a:t>Táctico</a:t>
            </a:r>
            <a:r>
              <a:rPr lang="es-ES" dirty="0"/>
              <a:t>: monitorea procesos clave (por ejemplo, avance </a:t>
            </a:r>
          </a:p>
          <a:p>
            <a:pPr marL="114300" indent="0">
              <a:buNone/>
            </a:pPr>
            <a:r>
              <a:rPr lang="es-ES" dirty="0"/>
              <a:t>de obra por proyecto).</a:t>
            </a:r>
          </a:p>
          <a:p>
            <a:pPr>
              <a:buFont typeface="Arial" panose="020B0604020202020204" pitchFamily="34" charset="0"/>
              <a:buChar char="•"/>
            </a:pPr>
            <a:r>
              <a:rPr lang="es-ES" b="1" dirty="0"/>
              <a:t>Operativo</a:t>
            </a:r>
            <a:r>
              <a:rPr lang="es-ES" dirty="0"/>
              <a:t>: datos diarios/semanales para supervisores</a:t>
            </a:r>
          </a:p>
          <a:p>
            <a:pPr marL="114300" indent="0">
              <a:buNone/>
            </a:pPr>
            <a:r>
              <a:rPr lang="es-ES" dirty="0"/>
              <a:t> o jefes de área.</a:t>
            </a:r>
          </a:p>
          <a:p>
            <a:pPr marL="114300" indent="0">
              <a:buNone/>
            </a:pPr>
            <a:endParaRPr lang="es-ES" dirty="0"/>
          </a:p>
          <a:p>
            <a:pPr marL="114300" indent="0">
              <a:buNone/>
            </a:pPr>
            <a:r>
              <a:rPr lang="es-ES" dirty="0"/>
              <a:t>Visual sugerida: Mapa de tableros por nivel de gestión.</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E33B1E4C-80A7-8B58-D7C8-B821990F6639}"/>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97282" name="Picture 2" descr="Differences Between a Balanced Scorecard and a Dashboard">
            <a:extLst>
              <a:ext uri="{FF2B5EF4-FFF2-40B4-BE49-F238E27FC236}">
                <a16:creationId xmlns:a16="http://schemas.microsoft.com/office/drawing/2014/main" id="{77730102-5CA6-E9FC-5BD7-2A335BB7A7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4260" y="3260944"/>
            <a:ext cx="3750524" cy="242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966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Bloque 4: Preparación de tableros, fichas, tablas y gráficas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92073" y="1816172"/>
            <a:ext cx="5791200" cy="4176969"/>
          </a:xfrm>
        </p:spPr>
        <p:txBody>
          <a:bodyPr>
            <a:noAutofit/>
          </a:bodyPr>
          <a:lstStyle/>
          <a:p>
            <a:pPr>
              <a:spcBef>
                <a:spcPts val="500"/>
              </a:spcBef>
            </a:pPr>
            <a:r>
              <a:rPr lang="es-ES" sz="2400" b="1" dirty="0"/>
              <a:t>Objetivo</a:t>
            </a:r>
            <a:r>
              <a:rPr lang="es-ES" sz="2400" dirty="0"/>
              <a:t>: Enseñar cómo estructurar adecuadamente la información.</a:t>
            </a:r>
          </a:p>
          <a:p>
            <a:pPr>
              <a:spcBef>
                <a:spcPts val="500"/>
              </a:spcBef>
            </a:pPr>
            <a:r>
              <a:rPr lang="es-ES" sz="2400" b="1" dirty="0"/>
              <a:t>Elementos de una buena ficha de indicador</a:t>
            </a:r>
            <a:r>
              <a:rPr lang="es-ES" sz="2400" dirty="0"/>
              <a:t>:</a:t>
            </a:r>
          </a:p>
          <a:p>
            <a:pPr>
              <a:spcBef>
                <a:spcPts val="500"/>
              </a:spcBef>
              <a:buFont typeface="Arial" panose="020B0604020202020204" pitchFamily="34" charset="0"/>
              <a:buChar char="•"/>
            </a:pPr>
            <a:r>
              <a:rPr lang="es-ES" sz="2400" dirty="0"/>
              <a:t>Nombre del indicador, Fórmula, Frecuencia, Unidad de medida, Línea base y meta, Responsable, Fuente de datos</a:t>
            </a:r>
          </a:p>
          <a:p>
            <a:pPr>
              <a:spcBef>
                <a:spcPts val="500"/>
              </a:spcBef>
            </a:pPr>
            <a:endParaRPr lang="es-CO" sz="2400"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
        <p:nvSpPr>
          <p:cNvPr id="9" name="CuadroTexto 8">
            <a:extLst>
              <a:ext uri="{FF2B5EF4-FFF2-40B4-BE49-F238E27FC236}">
                <a16:creationId xmlns:a16="http://schemas.microsoft.com/office/drawing/2014/main" id="{77881723-F841-EC97-3F95-ED92ABCDF0B9}"/>
              </a:ext>
            </a:extLst>
          </p:cNvPr>
          <p:cNvSpPr txBox="1"/>
          <p:nvPr/>
        </p:nvSpPr>
        <p:spPr>
          <a:xfrm>
            <a:off x="7172879" y="1717721"/>
            <a:ext cx="3878906" cy="3046988"/>
          </a:xfrm>
          <a:prstGeom prst="rect">
            <a:avLst/>
          </a:prstGeom>
          <a:noFill/>
        </p:spPr>
        <p:txBody>
          <a:bodyPr wrap="square">
            <a:spAutoFit/>
          </a:bodyPr>
          <a:lstStyle/>
          <a:p>
            <a:r>
              <a:rPr lang="es-ES" sz="2400" dirty="0"/>
              <a:t>📊 </a:t>
            </a:r>
            <a:r>
              <a:rPr lang="es-ES" sz="2400" b="1" dirty="0"/>
              <a:t>Visuales comunes</a:t>
            </a:r>
            <a:r>
              <a:rPr lang="es-ES" sz="2400" dirty="0"/>
              <a:t>:</a:t>
            </a:r>
          </a:p>
          <a:p>
            <a:pPr>
              <a:buFont typeface="Arial" panose="020B0604020202020204" pitchFamily="34" charset="0"/>
              <a:buChar char="•"/>
            </a:pPr>
            <a:r>
              <a:rPr lang="es-ES" sz="2400" dirty="0"/>
              <a:t>Tablas comparativas mensuales</a:t>
            </a:r>
          </a:p>
          <a:p>
            <a:pPr>
              <a:buFont typeface="Arial" panose="020B0604020202020204" pitchFamily="34" charset="0"/>
              <a:buChar char="•"/>
            </a:pPr>
            <a:r>
              <a:rPr lang="es-ES" sz="2400" dirty="0"/>
              <a:t>Semáforos (verde–amarillo–rojo)</a:t>
            </a:r>
          </a:p>
          <a:p>
            <a:pPr>
              <a:buFont typeface="Arial" panose="020B0604020202020204" pitchFamily="34" charset="0"/>
              <a:buChar char="•"/>
            </a:pPr>
            <a:r>
              <a:rPr lang="es-ES" sz="2400" dirty="0"/>
              <a:t>Tendencias históricas</a:t>
            </a:r>
          </a:p>
          <a:p>
            <a:pPr>
              <a:buFont typeface="Arial" panose="020B0604020202020204" pitchFamily="34" charset="0"/>
              <a:buChar char="•"/>
            </a:pPr>
            <a:r>
              <a:rPr lang="es-ES" sz="2400" dirty="0"/>
              <a:t>Gráficos de barras, líneas y pastel</a:t>
            </a:r>
          </a:p>
        </p:txBody>
      </p:sp>
      <p:pic>
        <p:nvPicPr>
          <p:cNvPr id="6" name="Imagen 5">
            <a:extLst>
              <a:ext uri="{FF2B5EF4-FFF2-40B4-BE49-F238E27FC236}">
                <a16:creationId xmlns:a16="http://schemas.microsoft.com/office/drawing/2014/main" id="{DF32E3C2-2A5C-AAAA-ADA7-72A730C88B50}"/>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96258" name="Picture 2" descr="Screenshot of Sample reports.">
            <a:extLst>
              <a:ext uri="{FF2B5EF4-FFF2-40B4-BE49-F238E27FC236}">
                <a16:creationId xmlns:a16="http://schemas.microsoft.com/office/drawing/2014/main" id="{C6DDE704-C310-C237-6E86-5264D54790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37" y="4604697"/>
            <a:ext cx="12192000" cy="219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184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Carga de los datos de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84639" y="1690688"/>
            <a:ext cx="10515600" cy="4351338"/>
          </a:xfrm>
        </p:spPr>
        <p:txBody>
          <a:bodyPr>
            <a:normAutofit fontScale="85000" lnSpcReduction="20000"/>
          </a:bodyPr>
          <a:lstStyle/>
          <a:p>
            <a:r>
              <a:rPr lang="es-ES" b="1" dirty="0"/>
              <a:t>Objetivo</a:t>
            </a:r>
            <a:r>
              <a:rPr lang="es-ES" dirty="0"/>
              <a:t>: Definir cómo y cuándo se ingresan los datos para mantener el sistema actualizado.</a:t>
            </a:r>
          </a:p>
          <a:p>
            <a:r>
              <a:rPr lang="es-ES" b="1" dirty="0"/>
              <a:t>Contenidos:</a:t>
            </a:r>
            <a:endParaRPr lang="es-ES" dirty="0"/>
          </a:p>
          <a:p>
            <a:pPr>
              <a:buFont typeface="Arial" panose="020B0604020202020204" pitchFamily="34" charset="0"/>
              <a:buChar char="•"/>
            </a:pPr>
            <a:r>
              <a:rPr lang="es-ES" dirty="0"/>
              <a:t>Procesos de recolección: manual, semiautomático o automatizado.</a:t>
            </a:r>
          </a:p>
          <a:p>
            <a:pPr>
              <a:buFont typeface="Arial" panose="020B0604020202020204" pitchFamily="34" charset="0"/>
              <a:buChar char="•"/>
            </a:pPr>
            <a:r>
              <a:rPr lang="es-ES" dirty="0"/>
              <a:t>Herramientas utilizadas: hojas de cálculo, formularios, sensores, software.</a:t>
            </a:r>
          </a:p>
          <a:p>
            <a:pPr>
              <a:buFont typeface="Arial" panose="020B0604020202020204" pitchFamily="34" charset="0"/>
              <a:buChar char="•"/>
            </a:pPr>
            <a:r>
              <a:rPr lang="es-ES" dirty="0"/>
              <a:t>Calendario de carga (mensual, semanal, diaria).</a:t>
            </a:r>
          </a:p>
          <a:p>
            <a:pPr>
              <a:buFont typeface="Arial" panose="020B0604020202020204" pitchFamily="34" charset="0"/>
              <a:buChar char="•"/>
            </a:pPr>
            <a:r>
              <a:rPr lang="es-ES" dirty="0"/>
              <a:t>Validación y consistencia de datos.</a:t>
            </a:r>
          </a:p>
          <a:p>
            <a:pPr marL="114300" indent="0">
              <a:buNone/>
            </a:pPr>
            <a:endParaRPr lang="es-ES" dirty="0"/>
          </a:p>
          <a:p>
            <a:pPr marL="114300" indent="0">
              <a:buNone/>
            </a:pPr>
            <a:r>
              <a:rPr lang="es-ES" dirty="0"/>
              <a:t>Ejemplo en INACAR: El supervisor de campo actualiza </a:t>
            </a:r>
          </a:p>
          <a:p>
            <a:pPr marL="114300" indent="0">
              <a:buNone/>
            </a:pPr>
            <a:r>
              <a:rPr lang="es-ES" dirty="0"/>
              <a:t>cada viernes el % de avance de obra en una plantilla </a:t>
            </a:r>
          </a:p>
          <a:p>
            <a:pPr marL="114300" indent="0">
              <a:buNone/>
            </a:pPr>
            <a:r>
              <a:rPr lang="es-ES" dirty="0"/>
              <a:t>compartida de Excel.</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CE1BB43A-A4DC-EDD5-128A-E239FD5A2EEE}"/>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95234" name="Picture 2" descr="Proceso ETL: Extracción, transformación y carga de datos">
            <a:extLst>
              <a:ext uri="{FF2B5EF4-FFF2-40B4-BE49-F238E27FC236}">
                <a16:creationId xmlns:a16="http://schemas.microsoft.com/office/drawing/2014/main" id="{1A4BFB88-715F-ABF6-844D-8A727BE57A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0860" y="3866357"/>
            <a:ext cx="4083008" cy="228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417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Bloque 5: Seguimiento de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659612" y="1424435"/>
            <a:ext cx="11529918" cy="4779624"/>
          </a:xfrm>
        </p:spPr>
        <p:txBody>
          <a:bodyPr>
            <a:normAutofit fontScale="92500" lnSpcReduction="10000"/>
          </a:bodyPr>
          <a:lstStyle/>
          <a:p>
            <a:pPr marL="114300" indent="0">
              <a:buNone/>
            </a:pPr>
            <a:r>
              <a:rPr lang="es-ES" b="1" dirty="0"/>
              <a:t>Objetivo</a:t>
            </a:r>
            <a:r>
              <a:rPr lang="es-ES" dirty="0"/>
              <a:t>: Garantizar que los indicadores generen acción y mejora continua.</a:t>
            </a:r>
          </a:p>
          <a:p>
            <a:r>
              <a:rPr lang="es-ES" b="1" dirty="0"/>
              <a:t>Contenidos:</a:t>
            </a:r>
            <a:endParaRPr lang="es-ES" dirty="0"/>
          </a:p>
          <a:p>
            <a:pPr>
              <a:buFont typeface="Arial" panose="020B0604020202020204" pitchFamily="34" charset="0"/>
              <a:buChar char="•"/>
            </a:pPr>
            <a:r>
              <a:rPr lang="es-ES" dirty="0"/>
              <a:t>Reuniones periódicas de seguimiento (semanales, mensuales).</a:t>
            </a:r>
          </a:p>
          <a:p>
            <a:pPr>
              <a:buFont typeface="Arial" panose="020B0604020202020204" pitchFamily="34" charset="0"/>
              <a:buChar char="•"/>
            </a:pPr>
            <a:r>
              <a:rPr lang="es-ES" dirty="0"/>
              <a:t>Análisis de tendencias y variaciones.</a:t>
            </a:r>
          </a:p>
          <a:p>
            <a:pPr>
              <a:buFont typeface="Arial" panose="020B0604020202020204" pitchFamily="34" charset="0"/>
              <a:buChar char="•"/>
            </a:pPr>
            <a:r>
              <a:rPr lang="es-ES" dirty="0"/>
              <a:t>Acciones correctivas y ajustes al sistema.</a:t>
            </a:r>
          </a:p>
          <a:p>
            <a:pPr>
              <a:buFont typeface="Arial" panose="020B0604020202020204" pitchFamily="34" charset="0"/>
              <a:buChar char="•"/>
            </a:pPr>
            <a:r>
              <a:rPr lang="es-ES" dirty="0"/>
              <a:t>Auditoría de indicadores: verificación </a:t>
            </a:r>
          </a:p>
          <a:p>
            <a:pPr marL="114300" indent="0">
              <a:buNone/>
            </a:pPr>
            <a:r>
              <a:rPr lang="es-ES" dirty="0"/>
              <a:t>de calidad y uso real.</a:t>
            </a:r>
          </a:p>
          <a:p>
            <a:pPr marL="114300" indent="0">
              <a:buNone/>
            </a:pPr>
            <a:r>
              <a:rPr lang="es-ES" dirty="0"/>
              <a:t>Recomendación: usar un “acta de </a:t>
            </a:r>
          </a:p>
          <a:p>
            <a:pPr marL="114300" indent="0">
              <a:buNone/>
            </a:pPr>
            <a:r>
              <a:rPr lang="es-ES" dirty="0"/>
              <a:t>seguimiento de indicadores” donde se </a:t>
            </a:r>
          </a:p>
          <a:p>
            <a:pPr marL="114300" indent="0">
              <a:buNone/>
            </a:pPr>
            <a:r>
              <a:rPr lang="es-ES" dirty="0"/>
              <a:t>consignan decisiones basadas en evidencias.</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094B561E-C6B9-8827-B9AD-F1A707C16B6E}"/>
              </a:ext>
            </a:extLst>
          </p:cNvPr>
          <p:cNvPicPr>
            <a:picLocks noChangeAspect="1"/>
          </p:cNvPicPr>
          <p:nvPr/>
        </p:nvPicPr>
        <p:blipFill>
          <a:blip r:embed="rId7"/>
          <a:stretch>
            <a:fillRect/>
          </a:stretch>
        </p:blipFill>
        <p:spPr>
          <a:xfrm>
            <a:off x="10579654" y="381267"/>
            <a:ext cx="942975" cy="828675"/>
          </a:xfrm>
          <a:prstGeom prst="rect">
            <a:avLst/>
          </a:prstGeom>
        </p:spPr>
      </p:pic>
      <p:pic>
        <p:nvPicPr>
          <p:cNvPr id="94212" name="Picture 4" descr="Seguimiento indicadores y formatos disponibles">
            <a:extLst>
              <a:ext uri="{FF2B5EF4-FFF2-40B4-BE49-F238E27FC236}">
                <a16:creationId xmlns:a16="http://schemas.microsoft.com/office/drawing/2014/main" id="{C9296F58-998E-9276-F298-B9A48D362B6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3438" r="97813">
                        <a14:foregroundMark x1="11406" y1="15000" x2="469" y2="16667"/>
                        <a14:foregroundMark x1="469" y1="16667" x2="3594" y2="81042"/>
                        <a14:foregroundMark x1="3594" y1="81042" x2="12656" y2="87500"/>
                        <a14:foregroundMark x1="12656" y1="87500" x2="15156" y2="75833"/>
                        <a14:foregroundMark x1="15156" y1="75833" x2="15313" y2="15417"/>
                        <a14:foregroundMark x1="15313" y1="15417" x2="8125" y2="14583"/>
                        <a14:foregroundMark x1="83750" y1="15417" x2="81875" y2="71667"/>
                        <a14:foregroundMark x1="81875" y1="71667" x2="86719" y2="88750"/>
                        <a14:foregroundMark x1="86719" y1="88750" x2="97500" y2="88750"/>
                        <a14:foregroundMark x1="97500" y1="88750" x2="99375" y2="15625"/>
                        <a14:foregroundMark x1="99375" y1="15625" x2="89375" y2="16667"/>
                        <a14:foregroundMark x1="89375" y1="16667" x2="97813" y2="15417"/>
                        <a14:foregroundMark x1="6875" y1="15417" x2="10625" y2="74167"/>
                        <a14:foregroundMark x1="10625" y1="74167" x2="8438" y2="84792"/>
                        <a14:foregroundMark x1="8438" y1="84792" x2="2656" y2="59375"/>
                        <a14:foregroundMark x1="2656" y1="59375" x2="6250" y2="17083"/>
                        <a14:foregroundMark x1="6250" y1="17083" x2="6563" y2="16458"/>
                        <a14:foregroundMark x1="5000" y1="15000" x2="4375" y2="83750"/>
                        <a14:foregroundMark x1="4375" y1="83750" x2="156" y2="92500"/>
                        <a14:foregroundMark x1="156" y1="92500" x2="3438" y2="15625"/>
                        <a14:foregroundMark x1="3438" y1="15625" x2="4688" y2="15625"/>
                      </a14:backgroundRemoval>
                    </a14:imgEffect>
                  </a14:imgLayer>
                </a14:imgProps>
              </a:ext>
              <a:ext uri="{28A0092B-C50C-407E-A947-70E740481C1C}">
                <a14:useLocalDpi xmlns:a14="http://schemas.microsoft.com/office/drawing/2010/main" val="0"/>
              </a:ext>
            </a:extLst>
          </a:blip>
          <a:srcRect/>
          <a:stretch>
            <a:fillRect/>
          </a:stretch>
        </p:blipFill>
        <p:spPr bwMode="auto">
          <a:xfrm>
            <a:off x="6979298" y="3649384"/>
            <a:ext cx="5210232" cy="390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30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Plataformas para gestionar indicadores</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a:xfrm>
            <a:off x="529719" y="1467479"/>
            <a:ext cx="10515600" cy="4351338"/>
          </a:xfrm>
        </p:spPr>
        <p:txBody>
          <a:bodyPr>
            <a:normAutofit/>
          </a:bodyPr>
          <a:lstStyle/>
          <a:p>
            <a:r>
              <a:rPr lang="es-ES" b="1" dirty="0"/>
              <a:t>Objetivo</a:t>
            </a:r>
            <a:r>
              <a:rPr lang="es-ES" dirty="0"/>
              <a:t>: Explorar herramientas tecnológicas para registrar, visualizar y analizar los indicadores.</a:t>
            </a:r>
          </a:p>
          <a:p>
            <a:r>
              <a:rPr lang="es-ES" b="1" dirty="0"/>
              <a:t>Opciones según complejidad</a:t>
            </a:r>
            <a:r>
              <a:rPr lang="es-ES" dirty="0"/>
              <a:t>:</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graphicFrame>
        <p:nvGraphicFramePr>
          <p:cNvPr id="6" name="Tabla 5">
            <a:extLst>
              <a:ext uri="{FF2B5EF4-FFF2-40B4-BE49-F238E27FC236}">
                <a16:creationId xmlns:a16="http://schemas.microsoft.com/office/drawing/2014/main" id="{2FB03614-4BB2-45E0-B7F9-1573970AE4FF}"/>
              </a:ext>
            </a:extLst>
          </p:cNvPr>
          <p:cNvGraphicFramePr>
            <a:graphicFrameLocks noGrp="1"/>
          </p:cNvGraphicFramePr>
          <p:nvPr/>
        </p:nvGraphicFramePr>
        <p:xfrm>
          <a:off x="932822" y="3330109"/>
          <a:ext cx="10515600" cy="2286000"/>
        </p:xfrm>
        <a:graphic>
          <a:graphicData uri="http://schemas.openxmlformats.org/drawingml/2006/table">
            <a:tbl>
              <a:tblPr>
                <a:tableStyleId>{ED083AE6-46FA-4A59-8FB0-9F97EB10719F}</a:tableStyleId>
              </a:tblPr>
              <a:tblGrid>
                <a:gridCol w="3505200">
                  <a:extLst>
                    <a:ext uri="{9D8B030D-6E8A-4147-A177-3AD203B41FA5}">
                      <a16:colId xmlns:a16="http://schemas.microsoft.com/office/drawing/2014/main" val="2508963130"/>
                    </a:ext>
                  </a:extLst>
                </a:gridCol>
                <a:gridCol w="3505200">
                  <a:extLst>
                    <a:ext uri="{9D8B030D-6E8A-4147-A177-3AD203B41FA5}">
                      <a16:colId xmlns:a16="http://schemas.microsoft.com/office/drawing/2014/main" val="1580217700"/>
                    </a:ext>
                  </a:extLst>
                </a:gridCol>
                <a:gridCol w="3505200">
                  <a:extLst>
                    <a:ext uri="{9D8B030D-6E8A-4147-A177-3AD203B41FA5}">
                      <a16:colId xmlns:a16="http://schemas.microsoft.com/office/drawing/2014/main" val="3087171234"/>
                    </a:ext>
                  </a:extLst>
                </a:gridCol>
              </a:tblGrid>
              <a:tr h="0">
                <a:tc>
                  <a:txBody>
                    <a:bodyPr/>
                    <a:lstStyle/>
                    <a:p>
                      <a:r>
                        <a:rPr lang="es-CO" sz="2000"/>
                        <a:t>Plataforma</a:t>
                      </a:r>
                    </a:p>
                  </a:txBody>
                  <a:tcPr anchor="ctr"/>
                </a:tc>
                <a:tc>
                  <a:txBody>
                    <a:bodyPr/>
                    <a:lstStyle/>
                    <a:p>
                      <a:r>
                        <a:rPr lang="es-CO" sz="2000"/>
                        <a:t>Uso Principal</a:t>
                      </a:r>
                    </a:p>
                  </a:txBody>
                  <a:tcPr anchor="ctr"/>
                </a:tc>
                <a:tc>
                  <a:txBody>
                    <a:bodyPr/>
                    <a:lstStyle/>
                    <a:p>
                      <a:r>
                        <a:rPr lang="es-CO" sz="2000"/>
                        <a:t>Nivel de complejidad</a:t>
                      </a:r>
                    </a:p>
                  </a:txBody>
                  <a:tcPr anchor="ctr"/>
                </a:tc>
                <a:extLst>
                  <a:ext uri="{0D108BD9-81ED-4DB2-BD59-A6C34878D82A}">
                    <a16:rowId xmlns:a16="http://schemas.microsoft.com/office/drawing/2014/main" val="3012645761"/>
                  </a:ext>
                </a:extLst>
              </a:tr>
              <a:tr h="0">
                <a:tc>
                  <a:txBody>
                    <a:bodyPr/>
                    <a:lstStyle/>
                    <a:p>
                      <a:r>
                        <a:rPr lang="es-CO" sz="2000"/>
                        <a:t>Excel / Google Sheets</a:t>
                      </a:r>
                    </a:p>
                  </a:txBody>
                  <a:tcPr anchor="ctr"/>
                </a:tc>
                <a:tc>
                  <a:txBody>
                    <a:bodyPr/>
                    <a:lstStyle/>
                    <a:p>
                      <a:r>
                        <a:rPr lang="es-CO" sz="2000" dirty="0"/>
                        <a:t>Registro y seguimiento manual</a:t>
                      </a:r>
                    </a:p>
                  </a:txBody>
                  <a:tcPr anchor="ctr"/>
                </a:tc>
                <a:tc>
                  <a:txBody>
                    <a:bodyPr/>
                    <a:lstStyle/>
                    <a:p>
                      <a:r>
                        <a:rPr lang="es-CO" sz="2000"/>
                        <a:t>Bajo</a:t>
                      </a:r>
                    </a:p>
                  </a:txBody>
                  <a:tcPr anchor="ctr"/>
                </a:tc>
                <a:extLst>
                  <a:ext uri="{0D108BD9-81ED-4DB2-BD59-A6C34878D82A}">
                    <a16:rowId xmlns:a16="http://schemas.microsoft.com/office/drawing/2014/main" val="342232919"/>
                  </a:ext>
                </a:extLst>
              </a:tr>
              <a:tr h="0">
                <a:tc>
                  <a:txBody>
                    <a:bodyPr/>
                    <a:lstStyle/>
                    <a:p>
                      <a:r>
                        <a:rPr lang="es-CO" sz="2000"/>
                        <a:t>Power BI / Tableau</a:t>
                      </a:r>
                    </a:p>
                  </a:txBody>
                  <a:tcPr anchor="ctr"/>
                </a:tc>
                <a:tc>
                  <a:txBody>
                    <a:bodyPr/>
                    <a:lstStyle/>
                    <a:p>
                      <a:r>
                        <a:rPr lang="es-CO" sz="2000"/>
                        <a:t>Visualización y análisis</a:t>
                      </a:r>
                    </a:p>
                  </a:txBody>
                  <a:tcPr anchor="ctr"/>
                </a:tc>
                <a:tc>
                  <a:txBody>
                    <a:bodyPr/>
                    <a:lstStyle/>
                    <a:p>
                      <a:r>
                        <a:rPr lang="es-CO" sz="2000"/>
                        <a:t>Medio</a:t>
                      </a:r>
                    </a:p>
                  </a:txBody>
                  <a:tcPr anchor="ctr"/>
                </a:tc>
                <a:extLst>
                  <a:ext uri="{0D108BD9-81ED-4DB2-BD59-A6C34878D82A}">
                    <a16:rowId xmlns:a16="http://schemas.microsoft.com/office/drawing/2014/main" val="3922549361"/>
                  </a:ext>
                </a:extLst>
              </a:tr>
              <a:tr h="0">
                <a:tc>
                  <a:txBody>
                    <a:bodyPr/>
                    <a:lstStyle/>
                    <a:p>
                      <a:r>
                        <a:rPr lang="es-CO" sz="2000"/>
                        <a:t>KPI Fire, Klipfolio</a:t>
                      </a:r>
                    </a:p>
                  </a:txBody>
                  <a:tcPr anchor="ctr"/>
                </a:tc>
                <a:tc>
                  <a:txBody>
                    <a:bodyPr/>
                    <a:lstStyle/>
                    <a:p>
                      <a:r>
                        <a:rPr lang="es-CO" sz="2000"/>
                        <a:t>Seguimiento estratégico</a:t>
                      </a:r>
                    </a:p>
                  </a:txBody>
                  <a:tcPr anchor="ctr"/>
                </a:tc>
                <a:tc>
                  <a:txBody>
                    <a:bodyPr/>
                    <a:lstStyle/>
                    <a:p>
                      <a:r>
                        <a:rPr lang="es-CO" sz="2000"/>
                        <a:t>Medio/Alto</a:t>
                      </a:r>
                    </a:p>
                  </a:txBody>
                  <a:tcPr anchor="ctr"/>
                </a:tc>
                <a:extLst>
                  <a:ext uri="{0D108BD9-81ED-4DB2-BD59-A6C34878D82A}">
                    <a16:rowId xmlns:a16="http://schemas.microsoft.com/office/drawing/2014/main" val="1925867636"/>
                  </a:ext>
                </a:extLst>
              </a:tr>
              <a:tr h="0">
                <a:tc>
                  <a:txBody>
                    <a:bodyPr/>
                    <a:lstStyle/>
                    <a:p>
                      <a:r>
                        <a:rPr lang="es-CO" sz="2000" dirty="0"/>
                        <a:t>Software ERP (SAP, Oracle)</a:t>
                      </a:r>
                    </a:p>
                  </a:txBody>
                  <a:tcPr anchor="ctr"/>
                </a:tc>
                <a:tc>
                  <a:txBody>
                    <a:bodyPr/>
                    <a:lstStyle/>
                    <a:p>
                      <a:r>
                        <a:rPr lang="es-CO" sz="2000"/>
                        <a:t>Integración con procesos</a:t>
                      </a:r>
                    </a:p>
                  </a:txBody>
                  <a:tcPr anchor="ctr"/>
                </a:tc>
                <a:tc>
                  <a:txBody>
                    <a:bodyPr/>
                    <a:lstStyle/>
                    <a:p>
                      <a:r>
                        <a:rPr lang="es-CO" sz="2000" dirty="0"/>
                        <a:t>Alto</a:t>
                      </a:r>
                    </a:p>
                  </a:txBody>
                  <a:tcPr anchor="ctr"/>
                </a:tc>
                <a:extLst>
                  <a:ext uri="{0D108BD9-81ED-4DB2-BD59-A6C34878D82A}">
                    <a16:rowId xmlns:a16="http://schemas.microsoft.com/office/drawing/2014/main" val="2301498900"/>
                  </a:ext>
                </a:extLst>
              </a:tr>
            </a:tbl>
          </a:graphicData>
        </a:graphic>
      </p:graphicFrame>
      <p:sp>
        <p:nvSpPr>
          <p:cNvPr id="10" name="CuadroTexto 9">
            <a:extLst>
              <a:ext uri="{FF2B5EF4-FFF2-40B4-BE49-F238E27FC236}">
                <a16:creationId xmlns:a16="http://schemas.microsoft.com/office/drawing/2014/main" id="{10FFEB5B-327A-58D3-EE5C-032289702328}"/>
              </a:ext>
            </a:extLst>
          </p:cNvPr>
          <p:cNvSpPr txBox="1"/>
          <p:nvPr/>
        </p:nvSpPr>
        <p:spPr>
          <a:xfrm>
            <a:off x="1025911" y="5775441"/>
            <a:ext cx="10220960" cy="707886"/>
          </a:xfrm>
          <a:prstGeom prst="rect">
            <a:avLst/>
          </a:prstGeom>
          <a:noFill/>
        </p:spPr>
        <p:txBody>
          <a:bodyPr wrap="square">
            <a:spAutoFit/>
          </a:bodyPr>
          <a:lstStyle/>
          <a:p>
            <a:r>
              <a:rPr lang="es-ES" sz="2000" b="1" dirty="0"/>
              <a:t>Recomendación para INACAR</a:t>
            </a:r>
            <a:r>
              <a:rPr lang="es-ES" sz="2000" dirty="0"/>
              <a:t>: combinar Google </a:t>
            </a:r>
            <a:r>
              <a:rPr lang="es-ES" sz="2000" dirty="0" err="1"/>
              <a:t>Sheets</a:t>
            </a:r>
            <a:r>
              <a:rPr lang="es-ES" sz="2000" dirty="0"/>
              <a:t> para registro operativo y </a:t>
            </a:r>
            <a:r>
              <a:rPr lang="es-ES" sz="2000" dirty="0" err="1"/>
              <a:t>Power</a:t>
            </a:r>
            <a:r>
              <a:rPr lang="es-ES" sz="2000" dirty="0"/>
              <a:t> BI para visualización táctica y estratégica.</a:t>
            </a:r>
            <a:endParaRPr lang="es-CO" sz="2000" dirty="0"/>
          </a:p>
        </p:txBody>
      </p:sp>
      <p:pic>
        <p:nvPicPr>
          <p:cNvPr id="9" name="Imagen 8">
            <a:extLst>
              <a:ext uri="{FF2B5EF4-FFF2-40B4-BE49-F238E27FC236}">
                <a16:creationId xmlns:a16="http://schemas.microsoft.com/office/drawing/2014/main" id="{04F4336B-3560-B798-4C4E-D4BB0395CAD1}"/>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5242724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Cierre de la unidad</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a:bodyPr>
          <a:lstStyle/>
          <a:p>
            <a:pPr>
              <a:buFont typeface="Arial" panose="020B0604020202020204" pitchFamily="34" charset="0"/>
              <a:buChar char="•"/>
            </a:pPr>
            <a:r>
              <a:rPr lang="es-ES" dirty="0"/>
              <a:t>Un buen sistema de indicadores no solo mide: </a:t>
            </a:r>
            <a:r>
              <a:rPr lang="es-ES" b="1" dirty="0"/>
              <a:t>genera aprendizaje, impulsa decisiones y mejora la organización.</a:t>
            </a:r>
            <a:endParaRPr lang="es-ES" dirty="0"/>
          </a:p>
          <a:p>
            <a:pPr>
              <a:buFont typeface="Arial" panose="020B0604020202020204" pitchFamily="34" charset="0"/>
              <a:buChar char="•"/>
            </a:pPr>
            <a:r>
              <a:rPr lang="es-ES" dirty="0"/>
              <a:t>La implementación efectiva requiere tanto herramientas técnicas como liderazgo, claridad en roles y cultura organizacional orientada a la medición.</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807A4D83-1474-4AE4-9B5A-F49A1175B79A}"/>
              </a:ext>
            </a:extLst>
          </p:cNvPr>
          <p:cNvPicPr>
            <a:picLocks noChangeAspect="1"/>
          </p:cNvPicPr>
          <p:nvPr/>
        </p:nvPicPr>
        <p:blipFill>
          <a:blip r:embed="rId7"/>
          <a:stretch>
            <a:fillRect/>
          </a:stretch>
        </p:blipFill>
        <p:spPr>
          <a:xfrm>
            <a:off x="10579654" y="381267"/>
            <a:ext cx="942975" cy="828675"/>
          </a:xfrm>
          <a:prstGeom prst="rect">
            <a:avLst/>
          </a:prstGeom>
        </p:spPr>
      </p:pic>
    </p:spTree>
    <p:extLst>
      <p:ext uri="{BB962C8B-B14F-4D97-AF65-F5344CB8AC3E}">
        <p14:creationId xmlns:p14="http://schemas.microsoft.com/office/powerpoint/2010/main" val="533262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rgbClr val="EC7016">
                <a:shade val="45000"/>
                <a:satMod val="135000"/>
              </a:srgb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lstStyle/>
          <a:p>
            <a:r>
              <a:rPr lang="es-ES" b="1" dirty="0"/>
              <a:t>Actividades para la Unidad 1.1:</a:t>
            </a:r>
            <a:br>
              <a:rPr lang="es-ES" b="1" dirty="0"/>
            </a:b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lstStyle/>
          <a:p>
            <a:pPr>
              <a:buFont typeface="Arial" panose="020B0604020202020204" pitchFamily="34" charset="0"/>
              <a:buChar char="•"/>
            </a:pPr>
            <a:r>
              <a:rPr lang="es-ES" b="1" dirty="0"/>
              <a:t>Taller práctico:</a:t>
            </a:r>
            <a:r>
              <a:rPr lang="es-ES" dirty="0"/>
              <a:t> Identificación y clasificación de indicadores en una organización simulada</a:t>
            </a:r>
          </a:p>
          <a:p>
            <a:pPr>
              <a:buFont typeface="Arial" panose="020B0604020202020204" pitchFamily="34" charset="0"/>
              <a:buChar char="•"/>
            </a:pPr>
            <a:r>
              <a:rPr lang="es-ES" b="1" dirty="0"/>
              <a:t>Dinámica grupal:</a:t>
            </a:r>
            <a:r>
              <a:rPr lang="es-ES" dirty="0"/>
              <a:t> Elaboración de un mapa sistémico simple de una organización y puntos clave de medición</a:t>
            </a:r>
          </a:p>
          <a:p>
            <a:pPr>
              <a:buFont typeface="Arial" panose="020B0604020202020204" pitchFamily="34" charset="0"/>
              <a:buChar char="•"/>
            </a:pPr>
            <a:r>
              <a:rPr lang="es-ES" b="1" dirty="0"/>
              <a:t>Estudio de caso:</a:t>
            </a:r>
            <a:r>
              <a:rPr lang="es-ES" dirty="0"/>
              <a:t> Análisis de buenas prácticas en la implementación de sistemas de indicadores</a:t>
            </a:r>
            <a:r>
              <a:rPr lang="es-CO" dirty="0"/>
              <a:t>.</a:t>
            </a:r>
            <a:endParaRPr lang="es-ES"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6" name="Imagen 5">
            <a:extLst>
              <a:ext uri="{FF2B5EF4-FFF2-40B4-BE49-F238E27FC236}">
                <a16:creationId xmlns:a16="http://schemas.microsoft.com/office/drawing/2014/main" id="{D359DA13-9839-8EC3-02AB-EC9A0A6166EB}"/>
              </a:ext>
            </a:extLst>
          </p:cNvPr>
          <p:cNvPicPr>
            <a:picLocks noChangeAspect="1"/>
          </p:cNvPicPr>
          <p:nvPr/>
        </p:nvPicPr>
        <p:blipFill>
          <a:blip r:embed="rId7"/>
          <a:stretch>
            <a:fillRect/>
          </a:stretch>
        </p:blipFill>
        <p:spPr>
          <a:xfrm>
            <a:off x="10515327" y="362528"/>
            <a:ext cx="942975" cy="828675"/>
          </a:xfrm>
          <a:prstGeom prst="rect">
            <a:avLst/>
          </a:prstGeom>
        </p:spPr>
      </p:pic>
      <p:pic>
        <p:nvPicPr>
          <p:cNvPr id="22530" name="Picture 2" descr="Evaluación de la capacitación: ¿cómo medir el impacto de la formación?">
            <a:extLst>
              <a:ext uri="{FF2B5EF4-FFF2-40B4-BE49-F238E27FC236}">
                <a16:creationId xmlns:a16="http://schemas.microsoft.com/office/drawing/2014/main" id="{B7449A4C-39E2-DCB1-54B7-1CB8A81AE9D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7639" l="10000" r="94453">
                        <a14:foregroundMark x1="71719" y1="68611" x2="69297" y2="29028"/>
                        <a14:foregroundMark x1="69297" y1="29028" x2="86641" y2="19167"/>
                        <a14:foregroundMark x1="86641" y1="19167" x2="94531" y2="63889"/>
                        <a14:foregroundMark x1="94531" y1="63889" x2="93984" y2="95417"/>
                        <a14:foregroundMark x1="25313" y1="36528" x2="7891" y2="48056"/>
                        <a14:foregroundMark x1="7891" y1="48056" x2="6250" y2="75694"/>
                        <a14:foregroundMark x1="6250" y1="75694" x2="28438" y2="95417"/>
                        <a14:foregroundMark x1="28438" y1="95417" x2="63281" y2="97639"/>
                        <a14:foregroundMark x1="28906" y1="33333" x2="11563" y2="32222"/>
                        <a14:foregroundMark x1="11563" y1="32222" x2="13359" y2="87500"/>
                        <a14:foregroundMark x1="13359" y1="87500" x2="31328" y2="88333"/>
                        <a14:foregroundMark x1="31328" y1="88333" x2="33203" y2="55833"/>
                        <a14:foregroundMark x1="33203" y1="55833" x2="27656" y2="36528"/>
                        <a14:foregroundMark x1="30078" y1="87917" x2="29766" y2="49861"/>
                        <a14:foregroundMark x1="29766" y1="49861" x2="13672" y2="63750"/>
                        <a14:foregroundMark x1="13672" y1="63750" x2="21328" y2="89028"/>
                        <a14:foregroundMark x1="21328" y1="89028" x2="37344" y2="90139"/>
                      </a14:backgroundRemoval>
                    </a14:imgEffect>
                  </a14:imgLayer>
                </a14:imgProps>
              </a:ext>
              <a:ext uri="{28A0092B-C50C-407E-A947-70E740481C1C}">
                <a14:useLocalDpi xmlns:a14="http://schemas.microsoft.com/office/drawing/2010/main" val="0"/>
              </a:ext>
            </a:extLst>
          </a:blip>
          <a:srcRect/>
          <a:stretch>
            <a:fillRect/>
          </a:stretch>
        </p:blipFill>
        <p:spPr bwMode="auto">
          <a:xfrm>
            <a:off x="8753377" y="4570924"/>
            <a:ext cx="3095068" cy="174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18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a:blip r:embed="rId3"/>
          <a:srcRect/>
          <a:stretch/>
        </p:blipFill>
        <p:spPr>
          <a:xfrm>
            <a:off x="44525" y="-80683"/>
            <a:ext cx="12190870" cy="6863627"/>
          </a:xfrm>
          <a:prstGeom prst="rect">
            <a:avLst/>
          </a:prstGeom>
          <a:noFill/>
          <a:ln>
            <a:noFill/>
          </a:ln>
        </p:spPr>
      </p:pic>
      <p:sp>
        <p:nvSpPr>
          <p:cNvPr id="5" name="Paralelogramo 4">
            <a:extLst>
              <a:ext uri="{FF2B5EF4-FFF2-40B4-BE49-F238E27FC236}">
                <a16:creationId xmlns:a16="http://schemas.microsoft.com/office/drawing/2014/main" id="{ACD0F42D-001C-A6F1-51E6-1649EA0E1E6A}"/>
              </a:ext>
            </a:extLst>
          </p:cNvPr>
          <p:cNvSpPr/>
          <p:nvPr/>
        </p:nvSpPr>
        <p:spPr>
          <a:xfrm>
            <a:off x="-1765902" y="-51473"/>
            <a:ext cx="9860989" cy="7159551"/>
          </a:xfrm>
          <a:prstGeom prst="parallelogram">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t>
            </a:r>
            <a:endParaRPr lang="es-CO" dirty="0"/>
          </a:p>
        </p:txBody>
      </p:sp>
      <p:pic>
        <p:nvPicPr>
          <p:cNvPr id="85" name="Google Shape;85;p1"/>
          <p:cNvPicPr preferRelativeResize="0"/>
          <p:nvPr/>
        </p:nvPicPr>
        <p:blipFill rotWithShape="1">
          <a:blip r:embed="rId4">
            <a:alphaModFix/>
          </a:blip>
          <a:srcRect/>
          <a:stretch/>
        </p:blipFill>
        <p:spPr>
          <a:xfrm>
            <a:off x="87244" y="204298"/>
            <a:ext cx="2274956" cy="812972"/>
          </a:xfrm>
          <a:prstGeom prst="rect">
            <a:avLst/>
          </a:prstGeom>
          <a:noFill/>
          <a:ln>
            <a:noFill/>
          </a:ln>
        </p:spPr>
      </p:pic>
      <p:sp>
        <p:nvSpPr>
          <p:cNvPr id="3" name="Paralelogramo 2">
            <a:extLst>
              <a:ext uri="{FF2B5EF4-FFF2-40B4-BE49-F238E27FC236}">
                <a16:creationId xmlns:a16="http://schemas.microsoft.com/office/drawing/2014/main" id="{5B409B06-DDA0-398A-20CE-707602BF688C}"/>
              </a:ext>
            </a:extLst>
          </p:cNvPr>
          <p:cNvSpPr/>
          <p:nvPr/>
        </p:nvSpPr>
        <p:spPr>
          <a:xfrm>
            <a:off x="6139960" y="-51473"/>
            <a:ext cx="3199816" cy="6874881"/>
          </a:xfrm>
          <a:prstGeom prst="parallelogram">
            <a:avLst/>
          </a:prstGeom>
          <a:solidFill>
            <a:schemeClr val="bg1">
              <a:lumMod val="7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Paralelogramo 3">
            <a:extLst>
              <a:ext uri="{FF2B5EF4-FFF2-40B4-BE49-F238E27FC236}">
                <a16:creationId xmlns:a16="http://schemas.microsoft.com/office/drawing/2014/main" id="{FAACE681-AC6B-D936-4B6F-2CE8E7E13CAF}"/>
              </a:ext>
            </a:extLst>
          </p:cNvPr>
          <p:cNvSpPr/>
          <p:nvPr/>
        </p:nvSpPr>
        <p:spPr>
          <a:xfrm>
            <a:off x="6139960" y="-51473"/>
            <a:ext cx="2432540" cy="6989080"/>
          </a:xfrm>
          <a:prstGeom prst="parallelogram">
            <a:avLst/>
          </a:prstGeom>
          <a:solidFill>
            <a:schemeClr val="bg1">
              <a:lumMod val="95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B45B1398-DD74-D242-DA1C-1055B4846C72}"/>
              </a:ext>
            </a:extLst>
          </p:cNvPr>
          <p:cNvSpPr>
            <a:spLocks noGrp="1"/>
          </p:cNvSpPr>
          <p:nvPr>
            <p:ph type="ctrTitle"/>
          </p:nvPr>
        </p:nvSpPr>
        <p:spPr>
          <a:xfrm>
            <a:off x="0" y="4991100"/>
            <a:ext cx="10382250" cy="1556392"/>
          </a:xfrm>
        </p:spPr>
        <p:txBody>
          <a:bodyPr>
            <a:normAutofit/>
          </a:bodyPr>
          <a:lstStyle/>
          <a:p>
            <a:r>
              <a:rPr lang="es-ES" sz="4400" dirty="0"/>
              <a:t>2.2.1 Taller de repaso</a:t>
            </a:r>
            <a:endParaRPr lang="es-CO" sz="4400" dirty="0"/>
          </a:p>
        </p:txBody>
      </p:sp>
      <p:sp>
        <p:nvSpPr>
          <p:cNvPr id="9" name="Título 6">
            <a:extLst>
              <a:ext uri="{FF2B5EF4-FFF2-40B4-BE49-F238E27FC236}">
                <a16:creationId xmlns:a16="http://schemas.microsoft.com/office/drawing/2014/main" id="{2D7FB98F-C7AE-6BDF-8479-B6964F7B4580}"/>
              </a:ext>
            </a:extLst>
          </p:cNvPr>
          <p:cNvSpPr txBox="1">
            <a:spLocks/>
          </p:cNvSpPr>
          <p:nvPr/>
        </p:nvSpPr>
        <p:spPr>
          <a:xfrm>
            <a:off x="129104" y="1120140"/>
            <a:ext cx="9144000" cy="23876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s-ES" dirty="0"/>
              <a:t>Unidad 2. Diseño y Desarrollo de indicadores</a:t>
            </a:r>
            <a:endParaRPr lang="es-CO" dirty="0"/>
          </a:p>
        </p:txBody>
      </p:sp>
      <p:sp>
        <p:nvSpPr>
          <p:cNvPr id="10" name="Subtítulo 7">
            <a:extLst>
              <a:ext uri="{FF2B5EF4-FFF2-40B4-BE49-F238E27FC236}">
                <a16:creationId xmlns:a16="http://schemas.microsoft.com/office/drawing/2014/main" id="{B277D12B-C2EB-3DEA-FF2C-9B55D4CCFEF5}"/>
              </a:ext>
            </a:extLst>
          </p:cNvPr>
          <p:cNvSpPr>
            <a:spLocks noGrp="1"/>
          </p:cNvSpPr>
          <p:nvPr>
            <p:ph type="subTitle" idx="1"/>
          </p:nvPr>
        </p:nvSpPr>
        <p:spPr>
          <a:xfrm>
            <a:off x="1105995" y="3927767"/>
            <a:ext cx="8754994" cy="1655762"/>
          </a:xfrm>
        </p:spPr>
        <p:txBody>
          <a:bodyPr>
            <a:normAutofit/>
          </a:bodyPr>
          <a:lstStyle/>
          <a:p>
            <a:pPr algn="l"/>
            <a:r>
              <a:rPr lang="es-ES" sz="4400" dirty="0"/>
              <a:t>2.2. Implementación de los indicadores</a:t>
            </a:r>
            <a:endParaRPr lang="es-CO" sz="4400" dirty="0"/>
          </a:p>
        </p:txBody>
      </p:sp>
    </p:spTree>
    <p:extLst>
      <p:ext uri="{BB962C8B-B14F-4D97-AF65-F5344CB8AC3E}">
        <p14:creationId xmlns:p14="http://schemas.microsoft.com/office/powerpoint/2010/main" val="4092978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dirty="0"/>
              <a:t>Taller de Visualización y Análisis de Indicadores – Caso INACAR</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a:bodyPr>
          <a:lstStyle/>
          <a:p>
            <a:pPr marL="114300" indent="0">
              <a:buNone/>
            </a:pPr>
            <a:r>
              <a:rPr lang="es-ES" b="1" dirty="0"/>
              <a:t>Objetivo general</a:t>
            </a:r>
          </a:p>
          <a:p>
            <a:r>
              <a:rPr lang="es-ES" dirty="0"/>
              <a:t>Aplicar metodologías para diseñar, analizar y visualizar indicadores de gestión a partir de datos simulados, usando fichas técnicas y </a:t>
            </a:r>
            <a:r>
              <a:rPr lang="es-ES" dirty="0" err="1"/>
              <a:t>dashboards</a:t>
            </a:r>
            <a:r>
              <a:rPr lang="es-ES" dirty="0"/>
              <a:t> en </a:t>
            </a:r>
            <a:r>
              <a:rPr lang="es-ES" dirty="0" err="1"/>
              <a:t>Power</a:t>
            </a:r>
            <a:r>
              <a:rPr lang="es-ES" dirty="0"/>
              <a:t> BI (o Excel en su defecto).</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31298685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Fase 1: Análisis del contexto</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lnSpcReduction="10000"/>
          </a:bodyPr>
          <a:lstStyle/>
          <a:p>
            <a:r>
              <a:rPr lang="es-ES" b="1" dirty="0"/>
              <a:t>Caso Simulado: Proyecto VIS INACAR</a:t>
            </a:r>
          </a:p>
          <a:p>
            <a:r>
              <a:rPr lang="es-ES" dirty="0"/>
              <a:t>INACAR ha lanzado un nuevo proyecto de vivienda VIS en Medellín, con una duración estimada de 18 meses. La alta dirección desea implementar un sistema de indicadores para monitorear:</a:t>
            </a:r>
          </a:p>
          <a:p>
            <a:pPr>
              <a:buFont typeface="Arial" panose="020B0604020202020204" pitchFamily="34" charset="0"/>
              <a:buChar char="•"/>
            </a:pPr>
            <a:r>
              <a:rPr lang="es-ES" dirty="0"/>
              <a:t>Avances físicos</a:t>
            </a:r>
          </a:p>
          <a:p>
            <a:pPr>
              <a:buFont typeface="Arial" panose="020B0604020202020204" pitchFamily="34" charset="0"/>
              <a:buChar char="•"/>
            </a:pPr>
            <a:r>
              <a:rPr lang="es-ES" dirty="0"/>
              <a:t>Calidad de la construcción</a:t>
            </a:r>
          </a:p>
          <a:p>
            <a:pPr>
              <a:buFont typeface="Arial" panose="020B0604020202020204" pitchFamily="34" charset="0"/>
              <a:buChar char="•"/>
            </a:pPr>
            <a:r>
              <a:rPr lang="es-ES" dirty="0"/>
              <a:t>Tiempos de entrega</a:t>
            </a:r>
          </a:p>
          <a:p>
            <a:pPr>
              <a:buFont typeface="Arial" panose="020B0604020202020204" pitchFamily="34" charset="0"/>
              <a:buChar char="•"/>
            </a:pPr>
            <a:r>
              <a:rPr lang="es-ES" dirty="0"/>
              <a:t>Satisfacción del cliente</a:t>
            </a:r>
          </a:p>
          <a:p>
            <a:pPr>
              <a:buFont typeface="Arial" panose="020B0604020202020204" pitchFamily="34" charset="0"/>
              <a:buChar char="•"/>
            </a:pPr>
            <a:r>
              <a:rPr lang="es-ES" dirty="0"/>
              <a:t>Eficiencia en el uso del presupuesto</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3652961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Actividad</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a:bodyPr>
          <a:lstStyle/>
          <a:p>
            <a:pPr marL="114300" indent="0">
              <a:buNone/>
            </a:pPr>
            <a:r>
              <a:rPr lang="es-ES" dirty="0"/>
              <a:t>Instrucciones: Lea el contexto del caso (presentación o documento).</a:t>
            </a:r>
          </a:p>
          <a:p>
            <a:pPr marL="114300" indent="0">
              <a:buNone/>
            </a:pPr>
            <a:r>
              <a:rPr lang="es-ES" dirty="0"/>
              <a:t>Analícelo en el marcho de las siguientes preguntas:</a:t>
            </a:r>
          </a:p>
          <a:p>
            <a:pPr marL="114300" indent="0">
              <a:buNone/>
            </a:pPr>
            <a:r>
              <a:rPr lang="es-ES" dirty="0"/>
              <a:t>¿Qué procesos clave intervienen en este proyecto?</a:t>
            </a:r>
          </a:p>
          <a:p>
            <a:pPr marL="114300" indent="0">
              <a:buNone/>
            </a:pPr>
            <a:r>
              <a:rPr lang="es-ES" dirty="0"/>
              <a:t>¿Qué información disponible se relaciona con estos procesos?</a:t>
            </a:r>
          </a:p>
          <a:p>
            <a:pPr marL="114300" indent="0">
              <a:buNone/>
            </a:pPr>
            <a:r>
              <a:rPr lang="es-ES" dirty="0"/>
              <a:t>¿Qué metodología de diseño de indicadores van a usar? (</a:t>
            </a:r>
            <a:r>
              <a:rPr lang="es-ES" dirty="0" err="1"/>
              <a:t>Balanced</a:t>
            </a:r>
            <a:r>
              <a:rPr lang="es-ES" dirty="0"/>
              <a:t> </a:t>
            </a:r>
            <a:r>
              <a:rPr lang="es-ES" dirty="0" err="1"/>
              <a:t>Scorecard</a:t>
            </a:r>
            <a:r>
              <a:rPr lang="es-ES" dirty="0"/>
              <a:t>, Cliente-Proveedor o Malcolm Baldrige)</a:t>
            </a:r>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1829516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Indicador 1: Avance físico de obra</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es-ES" b="1" dirty="0"/>
              <a:t>Objetivo:</a:t>
            </a:r>
            <a:r>
              <a:rPr lang="es-ES" dirty="0"/>
              <a:t> Medir el progreso mensual acumulado de las actividades físicas del proyecto para asegurar el cumplimiento del cronograma.</a:t>
            </a:r>
          </a:p>
          <a:p>
            <a:pPr>
              <a:buFont typeface="Arial" panose="020B0604020202020204" pitchFamily="34" charset="0"/>
              <a:buChar char="•"/>
            </a:pPr>
            <a:r>
              <a:rPr lang="es-ES" b="1" dirty="0"/>
              <a:t>Nombre del indicador:</a:t>
            </a:r>
            <a:r>
              <a:rPr lang="es-ES" dirty="0"/>
              <a:t> % Avance físico acumulado</a:t>
            </a:r>
          </a:p>
          <a:p>
            <a:pPr>
              <a:buFont typeface="Arial" panose="020B0604020202020204" pitchFamily="34" charset="0"/>
              <a:buChar char="•"/>
            </a:pPr>
            <a:r>
              <a:rPr lang="es-ES" b="1" dirty="0"/>
              <a:t>Fórmula:</a:t>
            </a:r>
            <a:endParaRPr lang="es-ES" dirty="0"/>
          </a:p>
          <a:p>
            <a:pPr marL="114300" indent="0">
              <a:buNone/>
            </a:pPr>
            <a:endParaRPr lang="es-ES" dirty="0"/>
          </a:p>
          <a:p>
            <a:pPr marL="114300" indent="0">
              <a:buNone/>
            </a:pPr>
            <a:endParaRPr lang="es-ES" dirty="0"/>
          </a:p>
          <a:p>
            <a:pPr>
              <a:buFont typeface="Arial" panose="020B0604020202020204" pitchFamily="34" charset="0"/>
              <a:buChar char="•"/>
            </a:pPr>
            <a:r>
              <a:rPr lang="es-ES" b="1" dirty="0"/>
              <a:t>Meta:</a:t>
            </a:r>
            <a:r>
              <a:rPr lang="es-ES" dirty="0"/>
              <a:t> 100% al mes 18</a:t>
            </a:r>
          </a:p>
          <a:p>
            <a:pPr>
              <a:buFont typeface="Arial" panose="020B0604020202020204" pitchFamily="34" charset="0"/>
              <a:buChar char="•"/>
            </a:pPr>
            <a:r>
              <a:rPr lang="es-ES" b="1" dirty="0"/>
              <a:t>Frecuencia:</a:t>
            </a:r>
            <a:r>
              <a:rPr lang="es-ES" dirty="0"/>
              <a:t> Mensual</a:t>
            </a:r>
          </a:p>
          <a:p>
            <a:pPr>
              <a:buFont typeface="Arial" panose="020B0604020202020204" pitchFamily="34" charset="0"/>
              <a:buChar char="•"/>
            </a:pPr>
            <a:r>
              <a:rPr lang="es-ES" b="1" dirty="0"/>
              <a:t>Fuente de datos:</a:t>
            </a:r>
            <a:r>
              <a:rPr lang="es-ES" dirty="0"/>
              <a:t> Reportes mensuales de obra por frente</a:t>
            </a:r>
          </a:p>
          <a:p>
            <a:pPr>
              <a:buFont typeface="Arial" panose="020B0604020202020204" pitchFamily="34" charset="0"/>
              <a:buChar char="•"/>
            </a:pPr>
            <a:r>
              <a:rPr lang="es-ES" b="1" dirty="0"/>
              <a:t>Unidad de medida:</a:t>
            </a:r>
            <a:r>
              <a:rPr lang="es-ES" dirty="0"/>
              <a:t> Porcentaje (%)</a:t>
            </a:r>
          </a:p>
          <a:p>
            <a:pPr marL="114300" indent="0">
              <a:buNone/>
            </a:pPr>
            <a:endParaRPr lang="es-ES"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9" name="Imagen 8">
            <a:extLst>
              <a:ext uri="{FF2B5EF4-FFF2-40B4-BE49-F238E27FC236}">
                <a16:creationId xmlns:a16="http://schemas.microsoft.com/office/drawing/2014/main" id="{5517E554-AC92-2C0F-45B6-EE8F60BA4552}"/>
              </a:ext>
            </a:extLst>
          </p:cNvPr>
          <p:cNvPicPr>
            <a:picLocks noChangeAspect="1"/>
          </p:cNvPicPr>
          <p:nvPr/>
        </p:nvPicPr>
        <p:blipFill>
          <a:blip r:embed="rId7"/>
          <a:stretch>
            <a:fillRect/>
          </a:stretch>
        </p:blipFill>
        <p:spPr>
          <a:xfrm>
            <a:off x="3276308" y="3428999"/>
            <a:ext cx="4295775" cy="476250"/>
          </a:xfrm>
          <a:prstGeom prst="rect">
            <a:avLst/>
          </a:prstGeom>
        </p:spPr>
      </p:pic>
    </p:spTree>
    <p:extLst>
      <p:ext uri="{BB962C8B-B14F-4D97-AF65-F5344CB8AC3E}">
        <p14:creationId xmlns:p14="http://schemas.microsoft.com/office/powerpoint/2010/main" val="4054436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CO" b="1" dirty="0"/>
              <a:t>Indicador 2: Calidad de construcción</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lnSpcReduction="10000"/>
          </a:bodyPr>
          <a:lstStyle/>
          <a:p>
            <a:pPr>
              <a:buFont typeface="Arial" panose="020B0604020202020204" pitchFamily="34" charset="0"/>
              <a:buChar char="•"/>
            </a:pPr>
            <a:r>
              <a:rPr lang="es-CO" b="1" dirty="0"/>
              <a:t>Objetivo:</a:t>
            </a:r>
            <a:r>
              <a:rPr lang="es-CO" dirty="0"/>
              <a:t> Controlar la calidad de la obra mediante la medición de no conformidades detectadas.</a:t>
            </a:r>
          </a:p>
          <a:p>
            <a:pPr>
              <a:buFont typeface="Arial" panose="020B0604020202020204" pitchFamily="34" charset="0"/>
              <a:buChar char="•"/>
            </a:pPr>
            <a:r>
              <a:rPr lang="es-CO" b="1" dirty="0"/>
              <a:t>Nombre del indicador:</a:t>
            </a:r>
            <a:r>
              <a:rPr lang="es-CO" dirty="0"/>
              <a:t> Número de no conformidades por frente</a:t>
            </a:r>
          </a:p>
          <a:p>
            <a:pPr>
              <a:buFont typeface="Arial" panose="020B0604020202020204" pitchFamily="34" charset="0"/>
              <a:buChar char="•"/>
            </a:pPr>
            <a:r>
              <a:rPr lang="es-CO" b="1" dirty="0"/>
              <a:t>Fórmula:</a:t>
            </a:r>
            <a:endParaRPr lang="es-CO" dirty="0"/>
          </a:p>
          <a:p>
            <a:pPr>
              <a:buFont typeface="Arial" panose="020B0604020202020204" pitchFamily="34" charset="0"/>
              <a:buChar char="•"/>
            </a:pPr>
            <a:r>
              <a:rPr lang="es-CO" dirty="0"/>
              <a:t>No conformidades por mes=Conteo de registros NC</a:t>
            </a:r>
          </a:p>
          <a:p>
            <a:pPr>
              <a:buFont typeface="Arial" panose="020B0604020202020204" pitchFamily="34" charset="0"/>
              <a:buChar char="•"/>
            </a:pPr>
            <a:r>
              <a:rPr lang="es-CO" b="1" dirty="0"/>
              <a:t>Meta:</a:t>
            </a:r>
            <a:r>
              <a:rPr lang="es-CO" dirty="0"/>
              <a:t> ≤ 2 no conformidades por mes por frente</a:t>
            </a:r>
          </a:p>
          <a:p>
            <a:pPr>
              <a:buFont typeface="Arial" panose="020B0604020202020204" pitchFamily="34" charset="0"/>
              <a:buChar char="•"/>
            </a:pPr>
            <a:r>
              <a:rPr lang="es-CO" b="1" dirty="0"/>
              <a:t>Frecuencia:</a:t>
            </a:r>
            <a:r>
              <a:rPr lang="es-CO" dirty="0"/>
              <a:t> Mensual</a:t>
            </a:r>
          </a:p>
          <a:p>
            <a:pPr>
              <a:buFont typeface="Arial" panose="020B0604020202020204" pitchFamily="34" charset="0"/>
              <a:buChar char="•"/>
            </a:pPr>
            <a:r>
              <a:rPr lang="es-CO" b="1" dirty="0"/>
              <a:t>Fuente de datos:</a:t>
            </a:r>
            <a:r>
              <a:rPr lang="es-CO" dirty="0"/>
              <a:t> Informes de control de calidad</a:t>
            </a:r>
          </a:p>
          <a:p>
            <a:pPr>
              <a:buFont typeface="Arial" panose="020B0604020202020204" pitchFamily="34" charset="0"/>
              <a:buChar char="•"/>
            </a:pPr>
            <a:r>
              <a:rPr lang="es-CO" b="1" dirty="0"/>
              <a:t>Unidad de medida:</a:t>
            </a:r>
            <a:r>
              <a:rPr lang="es-CO" dirty="0"/>
              <a:t> Conteo (unidades)</a:t>
            </a:r>
          </a:p>
          <a:p>
            <a:pPr marL="114300" indent="0">
              <a:buNone/>
            </a:pPr>
            <a:endParaRPr lang="es-ES"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3246345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Indicador 3: Satisfacción del cliente</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lnSpcReduction="10000"/>
          </a:bodyPr>
          <a:lstStyle/>
          <a:p>
            <a:pPr>
              <a:buFont typeface="Arial" panose="020B0604020202020204" pitchFamily="34" charset="0"/>
              <a:buChar char="•"/>
            </a:pPr>
            <a:r>
              <a:rPr lang="es-ES" b="1" dirty="0"/>
              <a:t>Objetivo:</a:t>
            </a:r>
            <a:r>
              <a:rPr lang="es-ES" dirty="0"/>
              <a:t> Medir la percepción de los usuarios sobre la calidad del proyecto en distintas etapas.</a:t>
            </a:r>
          </a:p>
          <a:p>
            <a:pPr>
              <a:buFont typeface="Arial" panose="020B0604020202020204" pitchFamily="34" charset="0"/>
              <a:buChar char="•"/>
            </a:pPr>
            <a:r>
              <a:rPr lang="es-ES" b="1" dirty="0"/>
              <a:t>Nombre del indicador:</a:t>
            </a:r>
            <a:r>
              <a:rPr lang="es-ES" dirty="0"/>
              <a:t> Nivel de satisfacción del cliente</a:t>
            </a:r>
          </a:p>
          <a:p>
            <a:pPr>
              <a:buFont typeface="Arial" panose="020B0604020202020204" pitchFamily="34" charset="0"/>
              <a:buChar char="•"/>
            </a:pPr>
            <a:r>
              <a:rPr lang="es-ES" b="1" dirty="0"/>
              <a:t>Fórmula:</a:t>
            </a:r>
            <a:endParaRPr lang="es-ES" dirty="0"/>
          </a:p>
          <a:p>
            <a:pPr marL="114300" indent="0">
              <a:buNone/>
            </a:pPr>
            <a:endParaRPr lang="es-ES" b="1" dirty="0"/>
          </a:p>
          <a:p>
            <a:pPr>
              <a:buFont typeface="Arial" panose="020B0604020202020204" pitchFamily="34" charset="0"/>
              <a:buChar char="•"/>
            </a:pPr>
            <a:r>
              <a:rPr lang="es-ES" b="1" dirty="0"/>
              <a:t>Meta:</a:t>
            </a:r>
            <a:r>
              <a:rPr lang="es-ES" dirty="0"/>
              <a:t> ≥ 4.0 sobre 5</a:t>
            </a:r>
          </a:p>
          <a:p>
            <a:pPr>
              <a:buFont typeface="Arial" panose="020B0604020202020204" pitchFamily="34" charset="0"/>
              <a:buChar char="•"/>
            </a:pPr>
            <a:r>
              <a:rPr lang="es-ES" b="1" dirty="0"/>
              <a:t>Frecuencia:</a:t>
            </a:r>
            <a:r>
              <a:rPr lang="es-ES" dirty="0"/>
              <a:t> Por fase de proyecto</a:t>
            </a:r>
          </a:p>
          <a:p>
            <a:pPr>
              <a:buFont typeface="Arial" panose="020B0604020202020204" pitchFamily="34" charset="0"/>
              <a:buChar char="•"/>
            </a:pPr>
            <a:r>
              <a:rPr lang="es-ES" b="1" dirty="0"/>
              <a:t>Fuente de datos:</a:t>
            </a:r>
            <a:r>
              <a:rPr lang="es-ES" dirty="0"/>
              <a:t> Encuestas aplicadas a beneficiarios</a:t>
            </a:r>
          </a:p>
          <a:p>
            <a:pPr>
              <a:buFont typeface="Arial" panose="020B0604020202020204" pitchFamily="34" charset="0"/>
              <a:buChar char="•"/>
            </a:pPr>
            <a:r>
              <a:rPr lang="es-ES" b="1" dirty="0"/>
              <a:t>Unidad de medida:</a:t>
            </a:r>
            <a:r>
              <a:rPr lang="es-ES" dirty="0"/>
              <a:t> Puntuación (escala 1 a 5)</a:t>
            </a:r>
          </a:p>
          <a:p>
            <a:pPr marL="114300" indent="0">
              <a:buNone/>
            </a:pPr>
            <a:endParaRPr lang="es-ES"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9" name="Imagen 8">
            <a:extLst>
              <a:ext uri="{FF2B5EF4-FFF2-40B4-BE49-F238E27FC236}">
                <a16:creationId xmlns:a16="http://schemas.microsoft.com/office/drawing/2014/main" id="{5490B249-C773-C56B-4A84-BB8D510BB6C2}"/>
              </a:ext>
            </a:extLst>
          </p:cNvPr>
          <p:cNvPicPr>
            <a:picLocks noChangeAspect="1"/>
          </p:cNvPicPr>
          <p:nvPr/>
        </p:nvPicPr>
        <p:blipFill>
          <a:blip r:embed="rId7"/>
          <a:stretch>
            <a:fillRect/>
          </a:stretch>
        </p:blipFill>
        <p:spPr>
          <a:xfrm>
            <a:off x="3957636" y="3487845"/>
            <a:ext cx="4276725" cy="628650"/>
          </a:xfrm>
          <a:prstGeom prst="rect">
            <a:avLst/>
          </a:prstGeom>
        </p:spPr>
      </p:pic>
    </p:spTree>
    <p:extLst>
      <p:ext uri="{BB962C8B-B14F-4D97-AF65-F5344CB8AC3E}">
        <p14:creationId xmlns:p14="http://schemas.microsoft.com/office/powerpoint/2010/main" val="735041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Indicador 4: Ejecución presupuestal</a:t>
            </a:r>
            <a:endParaRPr lang="es-CO" dirty="0"/>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es-ES" b="1" dirty="0"/>
              <a:t>Objetivo:</a:t>
            </a:r>
            <a:r>
              <a:rPr lang="es-ES" dirty="0"/>
              <a:t> Evaluar el uso eficiente del presupuesto asignado en relación con lo planificado.</a:t>
            </a:r>
          </a:p>
          <a:p>
            <a:pPr>
              <a:buFont typeface="Arial" panose="020B0604020202020204" pitchFamily="34" charset="0"/>
              <a:buChar char="•"/>
            </a:pPr>
            <a:r>
              <a:rPr lang="es-ES" b="1" dirty="0"/>
              <a:t>Nombre del indicador:</a:t>
            </a:r>
            <a:r>
              <a:rPr lang="es-ES" dirty="0"/>
              <a:t> % Ejecución presupuestal</a:t>
            </a:r>
          </a:p>
          <a:p>
            <a:pPr>
              <a:buFont typeface="Arial" panose="020B0604020202020204" pitchFamily="34" charset="0"/>
              <a:buChar char="•"/>
            </a:pPr>
            <a:r>
              <a:rPr lang="es-ES" b="1" dirty="0"/>
              <a:t>Fórmula:</a:t>
            </a:r>
            <a:endParaRPr lang="es-ES" dirty="0"/>
          </a:p>
          <a:p>
            <a:pPr>
              <a:buFont typeface="Arial" panose="020B0604020202020204" pitchFamily="34" charset="0"/>
              <a:buChar char="•"/>
            </a:pPr>
            <a:endParaRPr lang="es-ES" dirty="0"/>
          </a:p>
          <a:p>
            <a:pPr marL="114300" indent="0">
              <a:buNone/>
            </a:pPr>
            <a:endParaRPr lang="es-ES" dirty="0"/>
          </a:p>
          <a:p>
            <a:pPr>
              <a:buFont typeface="Arial" panose="020B0604020202020204" pitchFamily="34" charset="0"/>
              <a:buChar char="•"/>
            </a:pPr>
            <a:r>
              <a:rPr lang="es-ES" b="1" dirty="0"/>
              <a:t>Meta:</a:t>
            </a:r>
            <a:r>
              <a:rPr lang="es-ES" dirty="0"/>
              <a:t> 100% mensual</a:t>
            </a:r>
          </a:p>
          <a:p>
            <a:pPr>
              <a:buFont typeface="Arial" panose="020B0604020202020204" pitchFamily="34" charset="0"/>
              <a:buChar char="•"/>
            </a:pPr>
            <a:r>
              <a:rPr lang="es-ES" b="1" dirty="0"/>
              <a:t>Frecuencia:</a:t>
            </a:r>
            <a:r>
              <a:rPr lang="es-ES" dirty="0"/>
              <a:t> Mensual</a:t>
            </a:r>
          </a:p>
          <a:p>
            <a:pPr>
              <a:buFont typeface="Arial" panose="020B0604020202020204" pitchFamily="34" charset="0"/>
              <a:buChar char="•"/>
            </a:pPr>
            <a:r>
              <a:rPr lang="es-ES" b="1" dirty="0"/>
              <a:t>Fuente de datos:</a:t>
            </a:r>
            <a:r>
              <a:rPr lang="es-ES" dirty="0"/>
              <a:t> Reporte financiero y presupuestal del proyecto</a:t>
            </a:r>
          </a:p>
          <a:p>
            <a:pPr>
              <a:buFont typeface="Arial" panose="020B0604020202020204" pitchFamily="34" charset="0"/>
              <a:buChar char="•"/>
            </a:pPr>
            <a:r>
              <a:rPr lang="es-ES" b="1" dirty="0"/>
              <a:t>Unidad de medida:</a:t>
            </a:r>
            <a:r>
              <a:rPr lang="es-ES" dirty="0"/>
              <a:t> Porcentaje (%)</a:t>
            </a:r>
          </a:p>
          <a:p>
            <a:pPr marL="114300" indent="0">
              <a:buNone/>
            </a:pPr>
            <a:endParaRPr lang="es-ES"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9" name="Imagen 8">
            <a:extLst>
              <a:ext uri="{FF2B5EF4-FFF2-40B4-BE49-F238E27FC236}">
                <a16:creationId xmlns:a16="http://schemas.microsoft.com/office/drawing/2014/main" id="{37EC5F72-1AE9-4974-4524-F6144685BDFA}"/>
              </a:ext>
            </a:extLst>
          </p:cNvPr>
          <p:cNvPicPr>
            <a:picLocks noChangeAspect="1"/>
          </p:cNvPicPr>
          <p:nvPr/>
        </p:nvPicPr>
        <p:blipFill>
          <a:blip r:embed="rId7"/>
          <a:stretch>
            <a:fillRect/>
          </a:stretch>
        </p:blipFill>
        <p:spPr>
          <a:xfrm>
            <a:off x="4053849" y="3428999"/>
            <a:ext cx="3457575" cy="647700"/>
          </a:xfrm>
          <a:prstGeom prst="rect">
            <a:avLst/>
          </a:prstGeom>
        </p:spPr>
      </p:pic>
    </p:spTree>
    <p:extLst>
      <p:ext uri="{BB962C8B-B14F-4D97-AF65-F5344CB8AC3E}">
        <p14:creationId xmlns:p14="http://schemas.microsoft.com/office/powerpoint/2010/main" val="2736444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a:xfrm>
            <a:off x="838200" y="365125"/>
            <a:ext cx="9888875" cy="1325563"/>
          </a:xfrm>
        </p:spPr>
        <p:txBody>
          <a:bodyPr>
            <a:normAutofit/>
          </a:bodyPr>
          <a:lstStyle/>
          <a:p>
            <a:r>
              <a:rPr lang="es-ES" b="1" dirty="0"/>
              <a:t>Indicador 5: Cumplimiento en tiempos de entrega</a:t>
            </a:r>
          </a:p>
        </p:txBody>
      </p:sp>
      <p:sp>
        <p:nvSpPr>
          <p:cNvPr id="8" name="Marcador de texto 7">
            <a:extLst>
              <a:ext uri="{FF2B5EF4-FFF2-40B4-BE49-F238E27FC236}">
                <a16:creationId xmlns:a16="http://schemas.microsoft.com/office/drawing/2014/main" id="{64847A60-3FFB-75C9-19ED-3628E5FF9648}"/>
              </a:ext>
            </a:extLst>
          </p:cNvPr>
          <p:cNvSpPr>
            <a:spLocks noGrp="1"/>
          </p:cNvSpPr>
          <p:nvPr>
            <p:ph type="body" idx="1"/>
          </p:nvPr>
        </p:nvSpPr>
        <p:spPr/>
        <p:txBody>
          <a:bodyPr>
            <a:normAutofit lnSpcReduction="10000"/>
          </a:bodyPr>
          <a:lstStyle/>
          <a:p>
            <a:pPr>
              <a:buFont typeface="Arial" panose="020B0604020202020204" pitchFamily="34" charset="0"/>
              <a:buChar char="•"/>
            </a:pPr>
            <a:r>
              <a:rPr lang="es-ES" b="1" dirty="0"/>
              <a:t>Objetivo:</a:t>
            </a:r>
            <a:r>
              <a:rPr lang="es-ES" dirty="0"/>
              <a:t> Medir el grado en que las entregas de unidades o etapas se cumplen conforme al cronograma.</a:t>
            </a:r>
          </a:p>
          <a:p>
            <a:pPr>
              <a:buFont typeface="Arial" panose="020B0604020202020204" pitchFamily="34" charset="0"/>
              <a:buChar char="•"/>
            </a:pPr>
            <a:r>
              <a:rPr lang="es-ES" b="1" dirty="0"/>
              <a:t>Nombre del indicador:</a:t>
            </a:r>
            <a:r>
              <a:rPr lang="es-ES" dirty="0"/>
              <a:t> % Cumplimiento de entregas</a:t>
            </a:r>
          </a:p>
          <a:p>
            <a:pPr>
              <a:buFont typeface="Arial" panose="020B0604020202020204" pitchFamily="34" charset="0"/>
              <a:buChar char="•"/>
            </a:pPr>
            <a:r>
              <a:rPr lang="es-ES" b="1" dirty="0"/>
              <a:t>Fórmula:</a:t>
            </a:r>
            <a:endParaRPr lang="es-ES" dirty="0"/>
          </a:p>
          <a:p>
            <a:pPr marL="114300" indent="0">
              <a:buNone/>
            </a:pPr>
            <a:endParaRPr lang="es-ES" b="1" dirty="0"/>
          </a:p>
          <a:p>
            <a:r>
              <a:rPr lang="es-ES" b="1" dirty="0"/>
              <a:t>Meta:</a:t>
            </a:r>
            <a:r>
              <a:rPr lang="es-ES" dirty="0"/>
              <a:t> 95% entregas a tiempo</a:t>
            </a:r>
          </a:p>
          <a:p>
            <a:pPr>
              <a:buFont typeface="Arial" panose="020B0604020202020204" pitchFamily="34" charset="0"/>
              <a:buChar char="•"/>
            </a:pPr>
            <a:r>
              <a:rPr lang="es-ES" b="1" dirty="0"/>
              <a:t>Frecuencia:</a:t>
            </a:r>
            <a:r>
              <a:rPr lang="es-ES" dirty="0"/>
              <a:t> Por hito / Entrega</a:t>
            </a:r>
          </a:p>
          <a:p>
            <a:pPr>
              <a:buFont typeface="Arial" panose="020B0604020202020204" pitchFamily="34" charset="0"/>
              <a:buChar char="•"/>
            </a:pPr>
            <a:r>
              <a:rPr lang="es-ES" b="1" dirty="0"/>
              <a:t>Fuente de datos:</a:t>
            </a:r>
            <a:r>
              <a:rPr lang="es-ES" dirty="0"/>
              <a:t> Cronograma vs. reporte de entregas</a:t>
            </a:r>
          </a:p>
          <a:p>
            <a:pPr>
              <a:buFont typeface="Arial" panose="020B0604020202020204" pitchFamily="34" charset="0"/>
              <a:buChar char="•"/>
            </a:pPr>
            <a:r>
              <a:rPr lang="es-ES" b="1" dirty="0"/>
              <a:t>Unidad de medida:</a:t>
            </a:r>
            <a:r>
              <a:rPr lang="es-ES" dirty="0"/>
              <a:t> Porcentaje (%)</a:t>
            </a:r>
          </a:p>
          <a:p>
            <a:pPr marL="114300" indent="0">
              <a:buNone/>
            </a:pPr>
            <a:endParaRPr lang="es-ES"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5">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6">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6">
            <a:alphaModFix/>
          </a:blip>
          <a:srcRect/>
          <a:stretch/>
        </p:blipFill>
        <p:spPr>
          <a:xfrm>
            <a:off x="-22560" y="36894"/>
            <a:ext cx="682172" cy="621014"/>
          </a:xfrm>
          <a:prstGeom prst="rect">
            <a:avLst/>
          </a:prstGeom>
          <a:noFill/>
          <a:ln>
            <a:noFill/>
          </a:ln>
        </p:spPr>
      </p:pic>
      <p:pic>
        <p:nvPicPr>
          <p:cNvPr id="9" name="Imagen 8">
            <a:extLst>
              <a:ext uri="{FF2B5EF4-FFF2-40B4-BE49-F238E27FC236}">
                <a16:creationId xmlns:a16="http://schemas.microsoft.com/office/drawing/2014/main" id="{E44EEFB0-AC9B-C3C5-8765-10F3F0913945}"/>
              </a:ext>
            </a:extLst>
          </p:cNvPr>
          <p:cNvPicPr>
            <a:picLocks noChangeAspect="1"/>
          </p:cNvPicPr>
          <p:nvPr/>
        </p:nvPicPr>
        <p:blipFill>
          <a:blip r:embed="rId7"/>
          <a:stretch>
            <a:fillRect/>
          </a:stretch>
        </p:blipFill>
        <p:spPr>
          <a:xfrm>
            <a:off x="4221227" y="3430695"/>
            <a:ext cx="4048125" cy="685800"/>
          </a:xfrm>
          <a:prstGeom prst="rect">
            <a:avLst/>
          </a:prstGeom>
        </p:spPr>
      </p:pic>
    </p:spTree>
    <p:extLst>
      <p:ext uri="{BB962C8B-B14F-4D97-AF65-F5344CB8AC3E}">
        <p14:creationId xmlns:p14="http://schemas.microsoft.com/office/powerpoint/2010/main" val="27787237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duotone>
              <a:schemeClr val="accent4">
                <a:shade val="45000"/>
                <a:satMod val="135000"/>
              </a:schemeClr>
              <a:prstClr val="white"/>
            </a:duotone>
            <a:alphaModFix amt="70000"/>
          </a:blip>
          <a:srcRect/>
          <a:stretch/>
        </p:blipFill>
        <p:spPr>
          <a:xfrm>
            <a:off x="2467" y="0"/>
            <a:ext cx="12187064" cy="6857999"/>
          </a:xfrm>
          <a:prstGeom prst="rect">
            <a:avLst/>
          </a:prstGeom>
          <a:noFill/>
          <a:ln>
            <a:noFill/>
          </a:ln>
        </p:spPr>
      </p:pic>
      <p:pic>
        <p:nvPicPr>
          <p:cNvPr id="95" name="Google Shape;95;p2"/>
          <p:cNvPicPr preferRelativeResize="0"/>
          <p:nvPr/>
        </p:nvPicPr>
        <p:blipFill rotWithShape="1">
          <a:blip r:embed="rId4">
            <a:alphaModFix/>
          </a:blip>
          <a:srcRect/>
          <a:stretch/>
        </p:blipFill>
        <p:spPr>
          <a:xfrm>
            <a:off x="11587835" y="238578"/>
            <a:ext cx="666902" cy="1022583"/>
          </a:xfrm>
          <a:prstGeom prst="rect">
            <a:avLst/>
          </a:prstGeom>
          <a:noFill/>
          <a:ln>
            <a:noFill/>
          </a:ln>
        </p:spPr>
      </p:pic>
      <p:sp>
        <p:nvSpPr>
          <p:cNvPr id="7" name="Título 6">
            <a:extLst>
              <a:ext uri="{FF2B5EF4-FFF2-40B4-BE49-F238E27FC236}">
                <a16:creationId xmlns:a16="http://schemas.microsoft.com/office/drawing/2014/main" id="{2BEB196E-2F3E-8AE4-BE30-1A7CC8E19272}"/>
              </a:ext>
            </a:extLst>
          </p:cNvPr>
          <p:cNvSpPr>
            <a:spLocks noGrp="1"/>
          </p:cNvSpPr>
          <p:nvPr>
            <p:ph type="title"/>
          </p:nvPr>
        </p:nvSpPr>
        <p:spPr/>
        <p:txBody>
          <a:bodyPr>
            <a:normAutofit fontScale="90000"/>
          </a:bodyPr>
          <a:lstStyle/>
          <a:p>
            <a:r>
              <a:rPr kumimoji="0" lang="es-CO" altLang="es-CO" sz="4400" b="1" i="0" u="none" strike="noStrike" cap="none" normalizeH="0" baseline="0" dirty="0">
                <a:ln>
                  <a:noFill/>
                </a:ln>
                <a:solidFill>
                  <a:schemeClr val="tx1"/>
                </a:solidFill>
                <a:effectLst/>
                <a:latin typeface="Arial" panose="020B0604020202020204" pitchFamily="34" charset="0"/>
              </a:rPr>
              <a:t>Fase 2: Diseño y construcción de indicadores</a:t>
            </a:r>
            <a:br>
              <a:rPr kumimoji="0" lang="es-CO" altLang="es-CO" sz="4400" b="1" i="0" u="none" strike="noStrike" cap="none" normalizeH="0" baseline="0" dirty="0">
                <a:ln>
                  <a:noFill/>
                </a:ln>
                <a:solidFill>
                  <a:schemeClr val="tx1"/>
                </a:solidFill>
                <a:effectLst/>
                <a:latin typeface="Arial" panose="020B0604020202020204" pitchFamily="34" charset="0"/>
              </a:rPr>
            </a:br>
            <a:endParaRPr lang="es-CO" dirty="0"/>
          </a:p>
        </p:txBody>
      </p:sp>
      <p:sp>
        <p:nvSpPr>
          <p:cNvPr id="13" name="Marcador de texto 12">
            <a:extLst>
              <a:ext uri="{FF2B5EF4-FFF2-40B4-BE49-F238E27FC236}">
                <a16:creationId xmlns:a16="http://schemas.microsoft.com/office/drawing/2014/main" id="{7D6270D4-0A7A-34B6-ECF7-082774608637}"/>
              </a:ext>
            </a:extLst>
          </p:cNvPr>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600" b="1" i="0" u="none" strike="noStrike" cap="none" normalizeH="0" baseline="0" dirty="0">
                <a:ln>
                  <a:noFill/>
                </a:ln>
                <a:solidFill>
                  <a:schemeClr val="tx1"/>
                </a:solidFill>
                <a:effectLst/>
                <a:latin typeface="Arial" panose="020B0604020202020204" pitchFamily="34" charset="0"/>
              </a:rPr>
              <a:t>Archivos disponibles (CSV simulados):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Arial Unicode MS"/>
                <a:hlinkClick r:id="rId5"/>
              </a:rPr>
              <a:t>avance_obra.csv</a:t>
            </a:r>
            <a:r>
              <a:rPr kumimoji="0" lang="es-CO" altLang="es-CO" sz="2800" b="0" i="0" u="none" strike="noStrike" cap="none" normalizeH="0" baseline="0" dirty="0">
                <a:ln>
                  <a:noFill/>
                </a:ln>
                <a:solidFill>
                  <a:schemeClr val="tx1"/>
                </a:solidFill>
                <a:effectLst/>
                <a:hlinkClick r:id="rId5"/>
              </a:rPr>
              <a:t> </a:t>
            </a:r>
            <a:r>
              <a:rPr kumimoji="0" lang="es-CO" altLang="es-CO" sz="2800" b="0" i="0" u="none" strike="noStrike" cap="none" normalizeH="0" baseline="0" dirty="0">
                <a:ln>
                  <a:noFill/>
                </a:ln>
                <a:solidFill>
                  <a:schemeClr val="tx1"/>
                </a:solidFill>
                <a:effectLst/>
              </a:rPr>
              <a:t>→ % avance físico mensual por frente de obra</a:t>
            </a:r>
            <a:endParaRPr kumimoji="0" lang="es-CO" altLang="es-CO"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Arial Unicode MS"/>
                <a:hlinkClick r:id="rId6"/>
              </a:rPr>
              <a:t>calidad.csv</a:t>
            </a:r>
            <a:r>
              <a:rPr kumimoji="0" lang="es-CO" altLang="es-CO" sz="2800" b="0" i="0" u="none" strike="noStrike" cap="none" normalizeH="0" baseline="0" dirty="0">
                <a:ln>
                  <a:noFill/>
                </a:ln>
                <a:solidFill>
                  <a:schemeClr val="tx1"/>
                </a:solidFill>
                <a:effectLst/>
                <a:hlinkClick r:id="rId6"/>
              </a:rPr>
              <a:t> </a:t>
            </a:r>
            <a:r>
              <a:rPr kumimoji="0" lang="es-CO" altLang="es-CO" sz="2800" b="0" i="0" u="none" strike="noStrike" cap="none" normalizeH="0" baseline="0" dirty="0">
                <a:ln>
                  <a:noFill/>
                </a:ln>
                <a:solidFill>
                  <a:schemeClr val="tx1"/>
                </a:solidFill>
                <a:effectLst/>
              </a:rPr>
              <a:t>→ No conformidades detectadas por unidad</a:t>
            </a:r>
            <a:endParaRPr kumimoji="0" lang="es-CO" altLang="es-CO"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Arial Unicode MS"/>
                <a:hlinkClick r:id="rId7"/>
              </a:rPr>
              <a:t>satisfaccion.csv</a:t>
            </a:r>
            <a:r>
              <a:rPr kumimoji="0" lang="es-CO" altLang="es-CO" sz="2800" b="0" i="0" u="none" strike="noStrike" cap="none" normalizeH="0" baseline="0" dirty="0">
                <a:ln>
                  <a:noFill/>
                </a:ln>
                <a:solidFill>
                  <a:schemeClr val="tx1"/>
                </a:solidFill>
                <a:effectLst/>
                <a:hlinkClick r:id="rId7"/>
              </a:rPr>
              <a:t> </a:t>
            </a:r>
            <a:r>
              <a:rPr kumimoji="0" lang="es-CO" altLang="es-CO" sz="2800" b="0" i="0" u="none" strike="noStrike" cap="none" normalizeH="0" baseline="0" dirty="0">
                <a:ln>
                  <a:noFill/>
                </a:ln>
                <a:solidFill>
                  <a:schemeClr val="tx1"/>
                </a:solidFill>
                <a:effectLst/>
              </a:rPr>
              <a:t>→ Encuesta de satisfacción por fase</a:t>
            </a:r>
            <a:endParaRPr kumimoji="0" lang="es-CO" altLang="es-CO"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Arial Unicode MS"/>
                <a:hlinkClick r:id="rId8"/>
              </a:rPr>
              <a:t>presupuesto.csv</a:t>
            </a:r>
            <a:r>
              <a:rPr kumimoji="0" lang="es-CO" altLang="es-CO" sz="2800" b="0" i="0" u="none" strike="noStrike" cap="none" normalizeH="0" baseline="0" dirty="0">
                <a:ln>
                  <a:noFill/>
                </a:ln>
                <a:solidFill>
                  <a:schemeClr val="tx1"/>
                </a:solidFill>
                <a:effectLst/>
                <a:hlinkClick r:id="rId8"/>
              </a:rPr>
              <a:t> </a:t>
            </a:r>
            <a:r>
              <a:rPr kumimoji="0" lang="es-CO" altLang="es-CO" sz="2800" b="0" i="0" u="none" strike="noStrike" cap="none" normalizeH="0" baseline="0" dirty="0">
                <a:ln>
                  <a:noFill/>
                </a:ln>
                <a:solidFill>
                  <a:schemeClr val="tx1"/>
                </a:solidFill>
                <a:effectLst/>
              </a:rPr>
              <a:t>→ Ejecución mensual vs. planificado</a:t>
            </a:r>
            <a:endParaRPr kumimoji="0" lang="es-CO" altLang="es-CO"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000" b="0" i="0" u="none" strike="noStrike" cap="none" normalizeH="0" baseline="0" dirty="0">
                <a:ln>
                  <a:noFill/>
                </a:ln>
                <a:solidFill>
                  <a:schemeClr val="tx1"/>
                </a:solidFill>
                <a:effectLst/>
                <a:latin typeface="Arial Unicode MS"/>
                <a:hlinkClick r:id="rId9"/>
              </a:rPr>
              <a:t>tiempo_entrega.csv</a:t>
            </a:r>
            <a:r>
              <a:rPr kumimoji="0" lang="es-CO" altLang="es-CO" sz="2800" b="0" i="0" u="none" strike="noStrike" cap="none" normalizeH="0" baseline="0" dirty="0">
                <a:ln>
                  <a:noFill/>
                </a:ln>
                <a:solidFill>
                  <a:schemeClr val="tx1"/>
                </a:solidFill>
                <a:effectLst/>
                <a:hlinkClick r:id="rId9"/>
              </a:rPr>
              <a:t> </a:t>
            </a:r>
            <a:r>
              <a:rPr kumimoji="0" lang="es-CO" altLang="es-CO" sz="2800" b="0" i="0" u="none" strike="noStrike" cap="none" normalizeH="0" baseline="0" dirty="0">
                <a:ln>
                  <a:noFill/>
                </a:ln>
                <a:solidFill>
                  <a:schemeClr val="tx1"/>
                </a:solidFill>
                <a:effectLst/>
              </a:rPr>
              <a:t>→ Fechas programadas y reales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Arial" panose="020B0604020202020204" pitchFamily="34" charset="0"/>
              </a:rPr>
              <a:t>Los datos serán descargado de los enlaces. Cada equipo debe cargarlos en Excel o </a:t>
            </a:r>
            <a:r>
              <a:rPr kumimoji="0" lang="es-CO" altLang="es-CO" sz="2400" b="0" i="0" u="none" strike="noStrike" cap="none" normalizeH="0" baseline="0" dirty="0" err="1">
                <a:ln>
                  <a:noFill/>
                </a:ln>
                <a:solidFill>
                  <a:schemeClr val="tx1"/>
                </a:solidFill>
                <a:effectLst/>
                <a:latin typeface="Arial" panose="020B0604020202020204" pitchFamily="34" charset="0"/>
              </a:rPr>
              <a:t>Power</a:t>
            </a:r>
            <a:r>
              <a:rPr kumimoji="0" lang="es-CO" altLang="es-CO" sz="2400" b="0" i="0" u="none" strike="noStrike" cap="none" normalizeH="0" baseline="0" dirty="0">
                <a:ln>
                  <a:noFill/>
                </a:ln>
                <a:solidFill>
                  <a:schemeClr val="tx1"/>
                </a:solidFill>
                <a:effectLst/>
                <a:latin typeface="Arial" panose="020B0604020202020204" pitchFamily="34" charset="0"/>
              </a:rPr>
              <a:t> BI.</a:t>
            </a:r>
          </a:p>
          <a:p>
            <a:endParaRPr lang="es-CO" dirty="0"/>
          </a:p>
        </p:txBody>
      </p:sp>
      <p:sp>
        <p:nvSpPr>
          <p:cNvPr id="2" name="Rectángulo 1">
            <a:extLst>
              <a:ext uri="{FF2B5EF4-FFF2-40B4-BE49-F238E27FC236}">
                <a16:creationId xmlns:a16="http://schemas.microsoft.com/office/drawing/2014/main" id="{1B714B9B-B86C-4234-0179-A492BEC1770B}"/>
              </a:ext>
            </a:extLst>
          </p:cNvPr>
          <p:cNvSpPr/>
          <p:nvPr/>
        </p:nvSpPr>
        <p:spPr>
          <a:xfrm>
            <a:off x="0" y="6542301"/>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oogle Shape;92;p2">
            <a:extLst>
              <a:ext uri="{FF2B5EF4-FFF2-40B4-BE49-F238E27FC236}">
                <a16:creationId xmlns:a16="http://schemas.microsoft.com/office/drawing/2014/main" id="{6A6CA09E-6430-6588-4125-77C36BE01B46}"/>
              </a:ext>
            </a:extLst>
          </p:cNvPr>
          <p:cNvPicPr preferRelativeResize="0"/>
          <p:nvPr/>
        </p:nvPicPr>
        <p:blipFill rotWithShape="1">
          <a:blip r:embed="rId10">
            <a:alphaModFix/>
          </a:blip>
          <a:srcRect/>
          <a:stretch/>
        </p:blipFill>
        <p:spPr>
          <a:xfrm rot="10800000">
            <a:off x="-62740" y="6002594"/>
            <a:ext cx="682171" cy="807964"/>
          </a:xfrm>
          <a:prstGeom prst="rect">
            <a:avLst/>
          </a:prstGeom>
          <a:noFill/>
          <a:ln>
            <a:noFill/>
          </a:ln>
        </p:spPr>
      </p:pic>
      <p:sp>
        <p:nvSpPr>
          <p:cNvPr id="4" name="Rectángulo 3">
            <a:extLst>
              <a:ext uri="{FF2B5EF4-FFF2-40B4-BE49-F238E27FC236}">
                <a16:creationId xmlns:a16="http://schemas.microsoft.com/office/drawing/2014/main" id="{93581C5F-9A72-6FA2-264F-D59F3788A4A3}"/>
              </a:ext>
            </a:extLst>
          </p:cNvPr>
          <p:cNvSpPr/>
          <p:nvPr/>
        </p:nvSpPr>
        <p:spPr>
          <a:xfrm>
            <a:off x="0" y="-2398"/>
            <a:ext cx="12192000" cy="294968"/>
          </a:xfrm>
          <a:prstGeom prst="rect">
            <a:avLst/>
          </a:prstGeom>
          <a:solidFill>
            <a:srgbClr val="FF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oogle Shape;94;p2">
            <a:extLst>
              <a:ext uri="{FF2B5EF4-FFF2-40B4-BE49-F238E27FC236}">
                <a16:creationId xmlns:a16="http://schemas.microsoft.com/office/drawing/2014/main" id="{ADC1CF88-D37B-3A20-7FA0-C63516A68104}"/>
              </a:ext>
            </a:extLst>
          </p:cNvPr>
          <p:cNvPicPr preferRelativeResize="0"/>
          <p:nvPr/>
        </p:nvPicPr>
        <p:blipFill rotWithShape="1">
          <a:blip r:embed="rId11">
            <a:alphaModFix/>
          </a:blip>
          <a:srcRect/>
          <a:stretch/>
        </p:blipFill>
        <p:spPr>
          <a:xfrm rot="10800000">
            <a:off x="11507359" y="6204060"/>
            <a:ext cx="682172" cy="653940"/>
          </a:xfrm>
          <a:prstGeom prst="rect">
            <a:avLst/>
          </a:prstGeom>
          <a:noFill/>
          <a:ln>
            <a:noFill/>
          </a:ln>
        </p:spPr>
      </p:pic>
      <p:pic>
        <p:nvPicPr>
          <p:cNvPr id="94" name="Google Shape;94;p2"/>
          <p:cNvPicPr preferRelativeResize="0"/>
          <p:nvPr/>
        </p:nvPicPr>
        <p:blipFill rotWithShape="1">
          <a:blip r:embed="rId11">
            <a:alphaModFix/>
          </a:blip>
          <a:srcRect/>
          <a:stretch/>
        </p:blipFill>
        <p:spPr>
          <a:xfrm>
            <a:off x="-22560" y="36894"/>
            <a:ext cx="682172" cy="621014"/>
          </a:xfrm>
          <a:prstGeom prst="rect">
            <a:avLst/>
          </a:prstGeom>
          <a:noFill/>
          <a:ln>
            <a:noFill/>
          </a:ln>
        </p:spPr>
      </p:pic>
    </p:spTree>
    <p:extLst>
      <p:ext uri="{BB962C8B-B14F-4D97-AF65-F5344CB8AC3E}">
        <p14:creationId xmlns:p14="http://schemas.microsoft.com/office/powerpoint/2010/main" val="124239942"/>
      </p:ext>
    </p:extLst>
  </p:cSld>
  <p:clrMapOvr>
    <a:masterClrMapping/>
  </p:clrMapOvr>
</p:sld>
</file>

<file path=ppt/theme/theme1.xml><?xml version="1.0" encoding="utf-8"?>
<a:theme xmlns:a="http://schemas.openxmlformats.org/drawingml/2006/main" name="Tema de Office">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3275</TotalTime>
  <Words>23438</Words>
  <Application>Microsoft Office PowerPoint</Application>
  <PresentationFormat>Panorámica</PresentationFormat>
  <Paragraphs>1990</Paragraphs>
  <Slides>100</Slides>
  <Notes>99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100</vt:i4>
      </vt:variant>
    </vt:vector>
  </HeadingPairs>
  <TitlesOfParts>
    <vt:vector size="109" baseType="lpstr">
      <vt:lpstr>Arial</vt:lpstr>
      <vt:lpstr>inherit</vt:lpstr>
      <vt:lpstr>Calibri</vt:lpstr>
      <vt:lpstr>Corbel</vt:lpstr>
      <vt:lpstr>Arial Unicode MS</vt:lpstr>
      <vt:lpstr>Lato</vt:lpstr>
      <vt:lpstr>Helvetica Neue</vt:lpstr>
      <vt:lpstr>Segoe UI Historic</vt:lpstr>
      <vt:lpstr>Tema de Office</vt:lpstr>
      <vt:lpstr>Presentación de PowerPoint</vt:lpstr>
      <vt:lpstr>Gestión Estratégica y  Efectiva de Indicadores de  Desempeño Organizacional </vt:lpstr>
      <vt:lpstr>Gestión Estratégica y  Efectiva de Indicadores de  Desempeño Organizacional </vt:lpstr>
      <vt:lpstr>Unidad 1. Introducción a la gestión de indicadores</vt:lpstr>
      <vt:lpstr>Unidad 1. Introducción a la gestión de indicadores</vt:lpstr>
      <vt:lpstr>Unidad 1. Introducción a la gestión de indicadores</vt:lpstr>
      <vt:lpstr>1.1. Introducción a la gestión de indicadores</vt:lpstr>
      <vt:lpstr>Unidad 1.1 Introducción a la Gestión de Indicadores </vt:lpstr>
      <vt:lpstr>Actividades para la Unidad 1.1: </vt:lpstr>
      <vt:lpstr>La gestión en las organizaciones  modernas</vt:lpstr>
      <vt:lpstr>Conceptos clave de gestión organizacional </vt:lpstr>
      <vt:lpstr>Nuevos retos de la gestión</vt:lpstr>
      <vt:lpstr>De la intuición al dato</vt:lpstr>
      <vt:lpstr>Comparativo de enfoques</vt:lpstr>
      <vt:lpstr>Bloque: Enfoque sistémico de la gestión</vt:lpstr>
      <vt:lpstr>1. Enfoque sistémico de gestión</vt:lpstr>
      <vt:lpstr>Esquema básico de un sistema organizacional</vt:lpstr>
      <vt:lpstr>2. Organización como sistema interrelacionado</vt:lpstr>
      <vt:lpstr>Importancia de medir en distintos puntos del sistema</vt:lpstr>
      <vt:lpstr>Ejemplo aplicado a INACAR</vt:lpstr>
      <vt:lpstr>Conclusión del bloque</vt:lpstr>
      <vt:lpstr>Bloque: Liderazgo en la implementación de indicadores</vt:lpstr>
      <vt:lpstr>2. Competencias necesarias para liderar con indicadores</vt:lpstr>
      <vt:lpstr>3. Resistencia y cambio organizacional</vt:lpstr>
      <vt:lpstr>Estrategias para fomentar una cultura de medición</vt:lpstr>
      <vt:lpstr>4. Claves para la sostenibilidad del sistema de indicadores</vt:lpstr>
      <vt:lpstr>Indicadores en el Modelo Malcolm Baldrige</vt:lpstr>
      <vt:lpstr>Importancia</vt:lpstr>
      <vt:lpstr>Implantación de indicadores </vt:lpstr>
      <vt:lpstr> Nueva definición del concepto de liderazgo en las empresas</vt:lpstr>
      <vt:lpstr> Algo más sobre los comportamientos de los líderes</vt:lpstr>
      <vt:lpstr>Tabla Adicional </vt:lpstr>
      <vt:lpstr>Tabla Adicional </vt:lpstr>
      <vt:lpstr>Conclusión del bloque</vt:lpstr>
      <vt:lpstr>1.1.1 Taller: Evaluación interna de Indicadores</vt:lpstr>
      <vt:lpstr>Instrucciones para el taller en Padlet</vt:lpstr>
      <vt:lpstr>Unidad 1. Introducción a la gestión de indicadores</vt:lpstr>
      <vt:lpstr>Objetivo del Numeral 1.2: Conceptos clave y tipos de indicadores</vt:lpstr>
      <vt:lpstr>1.2. Conceptos clave y tipos de indicadores</vt:lpstr>
      <vt:lpstr>Actividades para la Unidad 1.2: </vt:lpstr>
      <vt:lpstr>Diferencia entre dato, métrica e indicador </vt:lpstr>
      <vt:lpstr>Objetivos, Indicadores de gestión y desempeño</vt:lpstr>
      <vt:lpstr>Niveles de los objetivos en la organización</vt:lpstr>
      <vt:lpstr>¿Cómo definir un buen objetivo?</vt:lpstr>
      <vt:lpstr>Calidad de los verbos en la redacción de objetivos</vt:lpstr>
      <vt:lpstr>Indicadores: Fundamentos, diseño y errores comunes</vt:lpstr>
      <vt:lpstr>Escalas de los indicadores</vt:lpstr>
      <vt:lpstr>Relación entre indicador y objetivo</vt:lpstr>
      <vt:lpstr>Indicadores crecientes vs. decrecientes</vt:lpstr>
      <vt:lpstr>Cómo definir un buen indicador? </vt:lpstr>
      <vt:lpstr>Errores comunes en indicadores</vt:lpstr>
      <vt:lpstr>Estructura y organización de la plantilla</vt:lpstr>
      <vt:lpstr>Meta</vt:lpstr>
      <vt:lpstr>¿Cómo se define una meta?</vt:lpstr>
      <vt:lpstr>Ejemplos de metas a partir de objetivos e indicadores</vt:lpstr>
      <vt:lpstr>Meta</vt:lpstr>
      <vt:lpstr>Indicadores de gestión y desempeño</vt:lpstr>
      <vt:lpstr>Conclusión del bloque </vt:lpstr>
      <vt:lpstr>Objetivos, Indicadores de gestión y desempeño</vt:lpstr>
      <vt:lpstr>Indicadores de gestión y desempeño</vt:lpstr>
      <vt:lpstr>Diferencias clave</vt:lpstr>
      <vt:lpstr>¿Para qué sirve un indicador? </vt:lpstr>
      <vt:lpstr>Ejemplo concreto (contexto INACAR) </vt:lpstr>
      <vt:lpstr>Conclusión del bloque</vt:lpstr>
      <vt:lpstr>Bloque 2: Tipologías de Indicadores</vt:lpstr>
      <vt:lpstr>Indicadores según el momento de medición</vt:lpstr>
      <vt:lpstr>Indicadores KPI y KRI</vt:lpstr>
      <vt:lpstr>Diferencias entre KPI y OKR</vt:lpstr>
      <vt:lpstr>¿Cuándo usar cada uno?</vt:lpstr>
      <vt:lpstr>Conclusión del Bloque 2: Tipologías de Indicadores </vt:lpstr>
      <vt:lpstr>Fuentes de datos para indicadores</vt:lpstr>
      <vt:lpstr>Consideraciones clave sobre la fuente de datos</vt:lpstr>
      <vt:lpstr>Reflexión aplicada a INACAR </vt:lpstr>
      <vt:lpstr>1.2.1 Taller: Construcción de indicadores</vt:lpstr>
      <vt:lpstr>Taller Práctico: Construcción de Indicadores </vt:lpstr>
      <vt:lpstr>Instrucciones</vt:lpstr>
      <vt:lpstr>Un ejemplo de partida: Proyecto de Vivienda INACAR</vt:lpstr>
      <vt:lpstr>Retos del caso</vt:lpstr>
      <vt:lpstr>Formulario de diseño de objetivo e indicadores </vt:lpstr>
      <vt:lpstr>Unidad 2. Diseño y Desarrollo de indicadores</vt:lpstr>
      <vt:lpstr>Consideraciones básicas sobre la implementación de indicadores</vt:lpstr>
      <vt:lpstr>Establecimiento de la estructura y funciones </vt:lpstr>
      <vt:lpstr>Ejemplo en INACAR</vt:lpstr>
      <vt:lpstr>Alternativas de tableros de indicadores</vt:lpstr>
      <vt:lpstr>Bloque 4: Preparación de tableros, fichas, tablas y gráficas</vt:lpstr>
      <vt:lpstr>Carga de los datos de indicadores</vt:lpstr>
      <vt:lpstr>Bloque 5: Seguimiento de indicadores</vt:lpstr>
      <vt:lpstr>Plataformas para gestionar indicadores</vt:lpstr>
      <vt:lpstr>Cierre de la unidad</vt:lpstr>
      <vt:lpstr>2.2.1 Taller de repaso</vt:lpstr>
      <vt:lpstr>Taller de Visualización y Análisis de Indicadores – Caso INACAR</vt:lpstr>
      <vt:lpstr>Fase 1: Análisis del contexto</vt:lpstr>
      <vt:lpstr>Actividad</vt:lpstr>
      <vt:lpstr>Indicador 1: Avance físico de obra</vt:lpstr>
      <vt:lpstr>Indicador 2: Calidad de construcción</vt:lpstr>
      <vt:lpstr>Indicador 3: Satisfacción del cliente</vt:lpstr>
      <vt:lpstr>Indicador 4: Ejecución presupuestal</vt:lpstr>
      <vt:lpstr>Indicador 5: Cumplimiento en tiempos de entrega</vt:lpstr>
      <vt:lpstr>Fase 2: Diseño y construcción de indicadores </vt:lpstr>
      <vt:lpstr>Elija un solo indicador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Kamila Escobar Aguilar</dc:creator>
  <cp:lastModifiedBy>Alfredo Diaz</cp:lastModifiedBy>
  <cp:revision>123</cp:revision>
  <dcterms:created xsi:type="dcterms:W3CDTF">2023-09-28T22:45:16Z</dcterms:created>
  <dcterms:modified xsi:type="dcterms:W3CDTF">2025-06-13T18:14:47Z</dcterms:modified>
</cp:coreProperties>
</file>